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</p:sldMasterIdLst>
  <p:notesMasterIdLst>
    <p:notesMasterId r:id="rId37"/>
  </p:notesMasterIdLst>
  <p:handoutMasterIdLst>
    <p:handoutMasterId r:id="rId38"/>
  </p:handoutMasterIdLst>
  <p:sldIdLst>
    <p:sldId id="256" r:id="rId3"/>
    <p:sldId id="269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89" r:id="rId17"/>
    <p:sldId id="273" r:id="rId18"/>
    <p:sldId id="271" r:id="rId19"/>
    <p:sldId id="284" r:id="rId20"/>
    <p:sldId id="275" r:id="rId21"/>
    <p:sldId id="274" r:id="rId22"/>
    <p:sldId id="276" r:id="rId23"/>
    <p:sldId id="277" r:id="rId24"/>
    <p:sldId id="281" r:id="rId25"/>
    <p:sldId id="282" r:id="rId26"/>
    <p:sldId id="283" r:id="rId27"/>
    <p:sldId id="279" r:id="rId28"/>
    <p:sldId id="278" r:id="rId29"/>
    <p:sldId id="290" r:id="rId30"/>
    <p:sldId id="258" r:id="rId31"/>
    <p:sldId id="285" r:id="rId32"/>
    <p:sldId id="286" r:id="rId33"/>
    <p:sldId id="287" r:id="rId34"/>
    <p:sldId id="288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/>
    <p:restoredTop sz="86410"/>
  </p:normalViewPr>
  <p:slideViewPr>
    <p:cSldViewPr>
      <p:cViewPr>
        <p:scale>
          <a:sx n="50" d="100"/>
          <a:sy n="50" d="100"/>
        </p:scale>
        <p:origin x="-1722" y="-402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>
                <a:latin typeface="Century Gothic" panose="020B0502020202020204" pitchFamily="34" charset="0"/>
              </a:defRPr>
            </a:pPr>
            <a:r>
              <a:rPr lang="en-US" sz="2000" b="1">
                <a:latin typeface="Century Gothic" panose="020B0502020202020204" pitchFamily="34" charset="0"/>
              </a:rPr>
              <a:t>Pénzmaradvány felosztása</a:t>
            </a:r>
          </a:p>
        </c:rich>
      </c:tx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500000000000014E-2"/>
          <c:y val="0.18703014479872607"/>
          <c:w val="0.8337220805253317"/>
          <c:h val="0.71435298341336562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0.10717709606340037"/>
                  <c:y val="4.5774302050174777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/>
                      <a:t>civil szervezetek </a:t>
                    </a:r>
                    <a:r>
                      <a:rPr lang="en-US" sz="1600" dirty="0"/>
                      <a:t>támogatása
</a:t>
                    </a:r>
                    <a:r>
                      <a:rPr lang="hu-HU" sz="1600" b="1" dirty="0" smtClean="0"/>
                      <a:t>7,8</a:t>
                    </a:r>
                    <a:r>
                      <a:rPr lang="hu-HU" sz="1600" b="1" baseline="0" dirty="0" smtClean="0"/>
                      <a:t> millió</a:t>
                    </a:r>
                    <a:endParaRPr lang="en-US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8.6157093656260411E-2"/>
                  <c:y val="2.2155952076178331E-2"/>
                </c:manualLayout>
              </c:layout>
              <c:tx>
                <c:rich>
                  <a:bodyPr/>
                  <a:lstStyle/>
                  <a:p>
                    <a:r>
                      <a:rPr lang="hu-HU" sz="1600" b="0" dirty="0"/>
                      <a:t>képviselői tiszteletdíjak</a:t>
                    </a:r>
                    <a:r>
                      <a:rPr lang="hu-HU" sz="1600" dirty="0"/>
                      <a:t>
</a:t>
                    </a:r>
                    <a:r>
                      <a:rPr lang="hu-HU" sz="1600" b="1" dirty="0" smtClean="0"/>
                      <a:t>5,1</a:t>
                    </a:r>
                    <a:r>
                      <a:rPr lang="hu-HU" sz="1600" b="1" baseline="0" dirty="0" smtClean="0"/>
                      <a:t> millió</a:t>
                    </a:r>
                    <a:endParaRPr lang="hu-H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5.9938594785764542E-2"/>
                  <c:y val="-1.59471008857308E-2"/>
                </c:manualLayout>
              </c:layout>
              <c:tx>
                <c:rich>
                  <a:bodyPr/>
                  <a:lstStyle/>
                  <a:p>
                    <a:r>
                      <a:rPr lang="hu-HU" sz="1600" dirty="0" smtClean="0"/>
                      <a:t>Felújítások</a:t>
                    </a:r>
                    <a:r>
                      <a:rPr lang="en-US" sz="1600" dirty="0"/>
                      <a:t>
</a:t>
                    </a:r>
                    <a:r>
                      <a:rPr lang="hu-HU" sz="1600" b="1" dirty="0" smtClean="0"/>
                      <a:t>2,7</a:t>
                    </a:r>
                    <a:r>
                      <a:rPr lang="hu-HU" sz="1600" b="1" baseline="0" dirty="0" smtClean="0"/>
                      <a:t> millió</a:t>
                    </a:r>
                    <a:endParaRPr lang="en-US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6.7025371828521432E-2"/>
                  <c:y val="-2.2451881014873142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 err="1" smtClean="0"/>
                      <a:t>Eszközbeszerzés</a:t>
                    </a:r>
                    <a:r>
                      <a:rPr lang="en-US" sz="1600" b="0" dirty="0"/>
                      <a:t>, </a:t>
                    </a:r>
                    <a:r>
                      <a:rPr lang="en-US" sz="1600" dirty="0"/>
                      <a:t>
</a:t>
                    </a:r>
                    <a:r>
                      <a:rPr lang="hu-HU" sz="1600" b="1" dirty="0" smtClean="0"/>
                      <a:t>6,4</a:t>
                    </a:r>
                    <a:r>
                      <a:rPr lang="hu-HU" sz="1600" b="1" baseline="0" dirty="0" smtClean="0"/>
                      <a:t> millió</a:t>
                    </a:r>
                    <a:endParaRPr lang="en-US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7.4976391512054222E-2"/>
                  <c:y val="-3.7067137467817588E-3"/>
                </c:manualLayout>
              </c:layout>
              <c:tx>
                <c:rich>
                  <a:bodyPr/>
                  <a:lstStyle/>
                  <a:p>
                    <a:r>
                      <a:rPr lang="hu-HU" sz="1600" b="0" dirty="0"/>
                      <a:t>Játszótér</a:t>
                    </a:r>
                    <a:r>
                      <a:rPr lang="hu-HU" sz="1600" b="1" dirty="0"/>
                      <a:t>,</a:t>
                    </a:r>
                    <a:r>
                      <a:rPr lang="hu-HU" sz="1600" dirty="0"/>
                      <a:t> pihenőpark
</a:t>
                    </a:r>
                    <a:r>
                      <a:rPr lang="hu-HU" sz="1600" b="1" dirty="0" smtClean="0"/>
                      <a:t>5</a:t>
                    </a:r>
                    <a:r>
                      <a:rPr lang="hu-HU" sz="1600" b="1" baseline="0" dirty="0" smtClean="0"/>
                      <a:t> millió</a:t>
                    </a:r>
                    <a:endParaRPr lang="hu-H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5.3802471021738324E-2"/>
                  <c:y val="-2.9176307302409232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 err="1"/>
                      <a:t>sportcsarnok</a:t>
                    </a:r>
                    <a:r>
                      <a:rPr lang="en-US" sz="1600" dirty="0"/>
                      <a:t> </a:t>
                    </a:r>
                    <a:r>
                      <a:rPr lang="en-US" sz="1600" dirty="0" err="1"/>
                      <a:t>felújításook</a:t>
                    </a:r>
                    <a:r>
                      <a:rPr lang="en-US" sz="1600" dirty="0"/>
                      <a:t>
</a:t>
                    </a:r>
                    <a:r>
                      <a:rPr lang="hu-HU" sz="1600" b="1" dirty="0" smtClean="0"/>
                      <a:t>3</a:t>
                    </a:r>
                    <a:r>
                      <a:rPr lang="hu-HU" sz="1600" b="1" baseline="0" dirty="0" smtClean="0"/>
                      <a:t> millió</a:t>
                    </a:r>
                    <a:endParaRPr lang="en-US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8.745440321445766E-2"/>
                  <c:y val="-4.3556150765856921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 err="1"/>
                      <a:t>tartalék</a:t>
                    </a:r>
                    <a:r>
                      <a:rPr lang="en-US" sz="1600" b="0" dirty="0"/>
                      <a:t> </a:t>
                    </a:r>
                    <a:r>
                      <a:rPr lang="en-US" sz="1600" dirty="0"/>
                      <a:t>(</a:t>
                    </a:r>
                    <a:r>
                      <a:rPr lang="en-US" sz="1600" dirty="0" err="1"/>
                      <a:t>pályázati</a:t>
                    </a:r>
                    <a:r>
                      <a:rPr lang="en-US" sz="1600" dirty="0"/>
                      <a:t> </a:t>
                    </a:r>
                    <a:r>
                      <a:rPr lang="en-US" sz="1600" dirty="0" err="1"/>
                      <a:t>önrész</a:t>
                    </a:r>
                    <a:r>
                      <a:rPr lang="en-US" sz="1600" dirty="0"/>
                      <a:t>)
</a:t>
                    </a:r>
                    <a:r>
                      <a:rPr lang="hu-HU" sz="1600" b="1" dirty="0" smtClean="0"/>
                      <a:t>12</a:t>
                    </a:r>
                    <a:r>
                      <a:rPr lang="hu-HU" sz="1600" b="1" baseline="0" dirty="0" smtClean="0"/>
                      <a:t> millió</a:t>
                    </a:r>
                    <a:endParaRPr lang="en-US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hu-H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Munka3!$D$3:$D$9</c:f>
              <c:strCache>
                <c:ptCount val="7"/>
                <c:pt idx="0">
                  <c:v>civil szervezetek támogatása</c:v>
                </c:pt>
                <c:pt idx="1">
                  <c:v>képviselői tiszteletdíjak</c:v>
                </c:pt>
                <c:pt idx="2">
                  <c:v>elmaradt alkalmazotti juttatások</c:v>
                </c:pt>
                <c:pt idx="3">
                  <c:v>eszközbeszerzés, felújítás</c:v>
                </c:pt>
                <c:pt idx="4">
                  <c:v>Játszótér, pihenőpark</c:v>
                </c:pt>
                <c:pt idx="5">
                  <c:v>sportcsarnok felújításook</c:v>
                </c:pt>
                <c:pt idx="6">
                  <c:v>tartalék (pályázati önrész)</c:v>
                </c:pt>
              </c:strCache>
            </c:strRef>
          </c:cat>
          <c:val>
            <c:numRef>
              <c:f>Munka3!$E$3:$E$9</c:f>
              <c:numCache>
                <c:formatCode>_-* #,##0\ _F_t_-;\-* #,##0\ _F_t_-;_-* "-"??\ _F_t_-;_-@_-</c:formatCode>
                <c:ptCount val="7"/>
                <c:pt idx="0">
                  <c:v>7800</c:v>
                </c:pt>
                <c:pt idx="1">
                  <c:v>5100</c:v>
                </c:pt>
                <c:pt idx="2">
                  <c:v>2700</c:v>
                </c:pt>
                <c:pt idx="3">
                  <c:v>6400</c:v>
                </c:pt>
                <c:pt idx="4">
                  <c:v>5000</c:v>
                </c:pt>
                <c:pt idx="5">
                  <c:v>3000</c:v>
                </c:pt>
                <c:pt idx="6">
                  <c:v>12000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baseline="0">
          <a:latin typeface="Century Gothic" panose="020B0502020202020204" pitchFamily="34" charset="0"/>
        </a:defRPr>
      </a:pPr>
      <a:endParaRPr lang="hu-H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2/27/2014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15258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2/27/2014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0603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8281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thasábo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C14FD69-4A85-4715-A222-ABB225B63BC6}" type="datetimeFigureOut">
              <a:rPr lang="en-US" smtClean="0"/>
              <a:pPr/>
              <a:t>2/27/2014</a:t>
            </a:fld>
            <a:endParaRPr lang="en-US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endParaRPr lang="en-US" sz="1000" smtClean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7" Type="http://schemas.openxmlformats.org/officeDocument/2006/relationships/image" Target="../media/image120.w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wmf"/><Relationship Id="rId5" Type="http://schemas.openxmlformats.org/officeDocument/2006/relationships/image" Target="../media/image118.wmf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23528" y="4437112"/>
            <a:ext cx="8424936" cy="2160240"/>
          </a:xfrm>
        </p:spPr>
        <p:txBody>
          <a:bodyPr>
            <a:normAutofit/>
          </a:bodyPr>
          <a:lstStyle/>
          <a:p>
            <a:pPr marL="457200" lvl="0" indent="-457200" algn="just" rtl="0">
              <a:lnSpc>
                <a:spcPct val="134000"/>
              </a:lnSpc>
              <a:buClr>
                <a:srgbClr val="93A299"/>
              </a:buClr>
              <a:buSzPct val="85000"/>
              <a:buFont typeface="Wingdings" panose="05000000000000000000" pitchFamily="2" charset="2"/>
              <a:buChar char="v"/>
              <a:defRPr/>
            </a:pPr>
            <a:r>
              <a:rPr lang="hu-HU" sz="220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Beszámoló a </a:t>
            </a:r>
            <a:r>
              <a:rPr lang="hu-HU" sz="2200" kern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2013. </a:t>
            </a:r>
            <a:r>
              <a:rPr lang="hu-HU" sz="220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év önkormányzati gazdálkodásáról és főbb </a:t>
            </a:r>
            <a:r>
              <a:rPr lang="hu-HU" sz="2200" kern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eseményeiről</a:t>
            </a:r>
          </a:p>
          <a:p>
            <a:pPr marL="457200" lvl="0" indent="-457200" algn="just" rtl="0">
              <a:lnSpc>
                <a:spcPct val="134000"/>
              </a:lnSpc>
              <a:buClr>
                <a:srgbClr val="93A299"/>
              </a:buClr>
              <a:buSzPct val="85000"/>
              <a:buFont typeface="Wingdings" panose="05000000000000000000" pitchFamily="2" charset="2"/>
              <a:buChar char="v"/>
              <a:defRPr/>
            </a:pPr>
            <a:endParaRPr lang="hu-HU" sz="900" kern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457200" lvl="0" indent="-457200" algn="just" rtl="0">
              <a:lnSpc>
                <a:spcPct val="134000"/>
              </a:lnSpc>
              <a:buClr>
                <a:srgbClr val="93A299"/>
              </a:buClr>
              <a:buSzPct val="85000"/>
              <a:buFont typeface="Wingdings" panose="05000000000000000000" pitchFamily="2" charset="2"/>
              <a:buChar char="v"/>
              <a:defRPr/>
            </a:pPr>
            <a:r>
              <a:rPr lang="hu-HU" sz="2200" kern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Tájékoztatás </a:t>
            </a:r>
            <a:r>
              <a:rPr lang="hu-HU" sz="220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a </a:t>
            </a:r>
            <a:r>
              <a:rPr lang="hu-HU" sz="2200" kern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2014. </a:t>
            </a:r>
            <a:r>
              <a:rPr lang="hu-HU" sz="220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évi önkormányzati költségvetésről és a tervezett fejlesztésekről</a:t>
            </a:r>
          </a:p>
          <a:p>
            <a:endParaRPr lang="hu-HU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5576" y="2276872"/>
            <a:ext cx="7577814" cy="1470025"/>
          </a:xfrm>
        </p:spPr>
        <p:txBody>
          <a:bodyPr/>
          <a:lstStyle/>
          <a:p>
            <a:pPr algn="ctr"/>
            <a:r>
              <a:rPr lang="hu-HU" dirty="0" smtClean="0">
                <a:latin typeface="Century Gothic" panose="020B0502020202020204" pitchFamily="34" charset="0"/>
              </a:rPr>
              <a:t>KÖZMEGHALLGATÁS </a:t>
            </a:r>
            <a:br>
              <a:rPr lang="hu-HU" dirty="0" smtClean="0">
                <a:latin typeface="Century Gothic" panose="020B0502020202020204" pitchFamily="34" charset="0"/>
              </a:rPr>
            </a:br>
            <a:r>
              <a:rPr lang="hu-HU" dirty="0" smtClean="0">
                <a:latin typeface="Century Gothic" panose="020B0502020202020204" pitchFamily="34" charset="0"/>
              </a:rPr>
              <a:t>2014</a:t>
            </a:r>
            <a:r>
              <a:rPr lang="hu-HU" dirty="0" smtClean="0">
                <a:latin typeface="Garamond" panose="02020404030301010803" pitchFamily="18" charset="0"/>
              </a:rPr>
              <a:t>.</a:t>
            </a:r>
            <a:endParaRPr lang="hu-HU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3362" y="116632"/>
            <a:ext cx="8229600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100" dirty="0" smtClean="0">
                <a:latin typeface="Century Gothic" panose="020B0502020202020204" pitchFamily="34" charset="0"/>
              </a:rPr>
              <a:t/>
            </a:r>
            <a:br>
              <a:rPr lang="hu-HU" sz="3100" dirty="0" smtClean="0">
                <a:latin typeface="Century Gothic" panose="020B0502020202020204" pitchFamily="34" charset="0"/>
              </a:rPr>
            </a:br>
            <a:r>
              <a:rPr lang="hu-HU" sz="3100" dirty="0">
                <a:latin typeface="Century Gothic" panose="020B0502020202020204" pitchFamily="34" charset="0"/>
              </a:rPr>
              <a:t/>
            </a:r>
            <a:br>
              <a:rPr lang="hu-HU" sz="3100" dirty="0">
                <a:latin typeface="Century Gothic" panose="020B0502020202020204" pitchFamily="34" charset="0"/>
              </a:rPr>
            </a:br>
            <a:r>
              <a:rPr lang="hu-HU" sz="3100" dirty="0" smtClean="0">
                <a:latin typeface="Century Gothic" panose="020B0502020202020204" pitchFamily="34" charset="0"/>
              </a:rPr>
              <a:t/>
            </a:r>
            <a:br>
              <a:rPr lang="hu-HU" sz="3100" dirty="0" smtClean="0">
                <a:latin typeface="Century Gothic" panose="020B0502020202020204" pitchFamily="34" charset="0"/>
              </a:rPr>
            </a:br>
            <a:r>
              <a:rPr lang="hu-HU" sz="3100" dirty="0">
                <a:latin typeface="Century Gothic" panose="020B0502020202020204" pitchFamily="34" charset="0"/>
              </a:rPr>
              <a:t/>
            </a:r>
            <a:br>
              <a:rPr lang="hu-HU" sz="3100" dirty="0">
                <a:latin typeface="Century Gothic" panose="020B0502020202020204" pitchFamily="34" charset="0"/>
              </a:rPr>
            </a:br>
            <a:r>
              <a:rPr lang="hu-HU" sz="3100" dirty="0" smtClean="0">
                <a:latin typeface="Century Gothic" panose="020B0502020202020204" pitchFamily="34" charset="0"/>
              </a:rPr>
              <a:t/>
            </a:r>
            <a:br>
              <a:rPr lang="hu-HU" sz="3100" dirty="0" smtClean="0">
                <a:latin typeface="Century Gothic" panose="020B0502020202020204" pitchFamily="34" charset="0"/>
              </a:rPr>
            </a:br>
            <a:r>
              <a:rPr lang="hu-HU" sz="3100" dirty="0" smtClean="0">
                <a:latin typeface="Century Gothic" panose="020B0502020202020204" pitchFamily="34" charset="0"/>
              </a:rPr>
              <a:t>Szépítettük </a:t>
            </a:r>
            <a:r>
              <a:rPr lang="hu-HU" sz="3100" dirty="0">
                <a:latin typeface="Century Gothic" panose="020B0502020202020204" pitchFamily="34" charset="0"/>
              </a:rPr>
              <a:t>a </a:t>
            </a:r>
            <a:r>
              <a:rPr lang="hu-HU" sz="3100" dirty="0" smtClean="0">
                <a:latin typeface="Century Gothic" panose="020B0502020202020204" pitchFamily="34" charset="0"/>
              </a:rPr>
              <a:t>környezetünket</a:t>
            </a:r>
            <a:br>
              <a:rPr lang="hu-HU" sz="3100" dirty="0" smtClean="0">
                <a:latin typeface="Century Gothic" panose="020B0502020202020204" pitchFamily="34" charset="0"/>
              </a:rPr>
            </a:br>
            <a:r>
              <a:rPr lang="hu-HU" altLang="hu-HU" sz="2000" dirty="0" smtClean="0">
                <a:latin typeface="Century Gothic" panose="020B0502020202020204" pitchFamily="34" charset="0"/>
              </a:rPr>
              <a:t>(</a:t>
            </a:r>
            <a:r>
              <a:rPr lang="hu-HU" altLang="hu-HU" sz="2000" dirty="0">
                <a:latin typeface="Century Gothic" panose="020B0502020202020204" pitchFamily="34" charset="0"/>
              </a:rPr>
              <a:t>Civil park, </a:t>
            </a:r>
            <a:r>
              <a:rPr lang="hu-HU" altLang="hu-HU" sz="2000" dirty="0" err="1">
                <a:latin typeface="Century Gothic" panose="020B0502020202020204" pitchFamily="34" charset="0"/>
              </a:rPr>
              <a:t>Sissi</a:t>
            </a:r>
            <a:r>
              <a:rPr lang="hu-HU" altLang="hu-HU" sz="2000" dirty="0">
                <a:latin typeface="Century Gothic" panose="020B0502020202020204" pitchFamily="34" charset="0"/>
              </a:rPr>
              <a:t> </a:t>
            </a:r>
            <a:r>
              <a:rPr lang="hu-HU" altLang="hu-HU" sz="2000" dirty="0" err="1">
                <a:latin typeface="Century Gothic" panose="020B0502020202020204" pitchFamily="34" charset="0"/>
              </a:rPr>
              <a:t>park</a:t>
            </a:r>
            <a:r>
              <a:rPr lang="hu-HU" altLang="hu-HU" sz="2000" dirty="0">
                <a:latin typeface="Century Gothic" panose="020B0502020202020204" pitchFamily="34" charset="0"/>
              </a:rPr>
              <a:t>, temető, II. Világháborús emlékmű, zöld területek)</a:t>
            </a:r>
            <a:r>
              <a:rPr lang="hu-HU" altLang="hu-HU" dirty="0"/>
              <a:t/>
            </a:r>
            <a:br>
              <a:rPr lang="hu-HU" alt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1835055" cy="244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25" y="1556792"/>
            <a:ext cx="3292475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44824"/>
            <a:ext cx="1858963" cy="24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74" y="4659188"/>
            <a:ext cx="2534399" cy="186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792" y="4659188"/>
            <a:ext cx="2492351" cy="187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401" y="4594719"/>
            <a:ext cx="2463182" cy="18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686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51939" y="546666"/>
            <a:ext cx="840973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100" dirty="0" smtClean="0">
                <a:latin typeface="Century Gothic" panose="020B0502020202020204" pitchFamily="34" charset="0"/>
              </a:rPr>
              <a:t>Kiharcoltuk a Malom-csatorna</a:t>
            </a:r>
            <a:r>
              <a:rPr lang="hu-HU" sz="3100" dirty="0">
                <a:latin typeface="Century Gothic" panose="020B0502020202020204" pitchFamily="34" charset="0"/>
              </a:rPr>
              <a:t/>
            </a:r>
            <a:br>
              <a:rPr lang="hu-HU" sz="3100" dirty="0">
                <a:latin typeface="Century Gothic" panose="020B0502020202020204" pitchFamily="34" charset="0"/>
              </a:rPr>
            </a:br>
            <a:r>
              <a:rPr lang="hu-HU" sz="3100" dirty="0">
                <a:latin typeface="Century Gothic" panose="020B0502020202020204" pitchFamily="34" charset="0"/>
              </a:rPr>
              <a:t>mederrendezését</a:t>
            </a:r>
            <a:r>
              <a:rPr lang="hu-HU" dirty="0">
                <a:latin typeface="Century Gothic" panose="020B0502020202020204" pitchFamily="34" charset="0"/>
              </a:rPr>
              <a:t/>
            </a:r>
            <a:br>
              <a:rPr lang="hu-HU" dirty="0">
                <a:latin typeface="Century Gothic" panose="020B0502020202020204" pitchFamily="34" charset="0"/>
              </a:rPr>
            </a:br>
            <a:endParaRPr lang="hu-HU" dirty="0">
              <a:latin typeface="Century Gothic" panose="020B0502020202020204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8" y="1920787"/>
            <a:ext cx="2542252" cy="19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318" y="1484784"/>
            <a:ext cx="244475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114" y="1984816"/>
            <a:ext cx="2455788" cy="184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2451100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318" y="4023720"/>
            <a:ext cx="2517775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71" y="4509120"/>
            <a:ext cx="2505075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464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258692" y="476672"/>
            <a:ext cx="860025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100" dirty="0">
                <a:latin typeface="Century Gothic" panose="020B0502020202020204" pitchFamily="34" charset="0"/>
              </a:rPr>
              <a:t>Jelentős földmunkát </a:t>
            </a:r>
            <a:r>
              <a:rPr lang="hu-HU" sz="3100" dirty="0" smtClean="0">
                <a:latin typeface="Century Gothic" panose="020B0502020202020204" pitchFamily="34" charset="0"/>
              </a:rPr>
              <a:t>végeztettünk </a:t>
            </a:r>
            <a:br>
              <a:rPr lang="hu-HU" sz="3100" dirty="0" smtClean="0">
                <a:latin typeface="Century Gothic" panose="020B0502020202020204" pitchFamily="34" charset="0"/>
              </a:rPr>
            </a:br>
            <a:r>
              <a:rPr lang="hu-HU" sz="3100" dirty="0" smtClean="0">
                <a:latin typeface="Century Gothic" panose="020B0502020202020204" pitchFamily="34" charset="0"/>
              </a:rPr>
              <a:t>a templomkertben </a:t>
            </a:r>
            <a:r>
              <a:rPr lang="hu-HU" sz="3100" dirty="0">
                <a:latin typeface="Century Gothic" panose="020B0502020202020204" pitchFamily="34" charset="0"/>
              </a:rPr>
              <a:t>és a </a:t>
            </a:r>
            <a:r>
              <a:rPr lang="hu-HU" sz="3100" dirty="0" smtClean="0">
                <a:latin typeface="Century Gothic" panose="020B0502020202020204" pitchFamily="34" charset="0"/>
              </a:rPr>
              <a:t>temetőben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6007"/>
            <a:ext cx="2847079" cy="199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760" y="2204864"/>
            <a:ext cx="2736850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18970"/>
            <a:ext cx="2730500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92" y="4581128"/>
            <a:ext cx="27305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4293096"/>
            <a:ext cx="27305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82" y="4581128"/>
            <a:ext cx="2633663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263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100" dirty="0">
                <a:latin typeface="Century Gothic" panose="020B0502020202020204" pitchFamily="34" charset="0"/>
              </a:rPr>
              <a:t>…és </a:t>
            </a:r>
            <a:r>
              <a:rPr lang="hu-HU" sz="3100" dirty="0" smtClean="0">
                <a:latin typeface="Century Gothic" panose="020B0502020202020204" pitchFamily="34" charset="0"/>
              </a:rPr>
              <a:t>sok minden más</a:t>
            </a:r>
            <a:r>
              <a:rPr lang="pt-BR" dirty="0"/>
              <a:t/>
            </a:r>
            <a:br>
              <a:rPr lang="pt-BR" dirty="0"/>
            </a:br>
            <a:r>
              <a:rPr lang="hu-HU" sz="2000" dirty="0">
                <a:latin typeface="Century Gothic" panose="020B0502020202020204" pitchFamily="34" charset="0"/>
              </a:rPr>
              <a:t>(Sportcsarnok kinyitása, hirdetőtáblák, játszóvár, színvonalas rendezvények, településünk elismerése)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5" y="1412776"/>
            <a:ext cx="1579001" cy="209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468" y="2132856"/>
            <a:ext cx="1584325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287" y="1412776"/>
            <a:ext cx="1487487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06" y="2132856"/>
            <a:ext cx="1584325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432571"/>
            <a:ext cx="1493837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5" y="4047927"/>
            <a:ext cx="22494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31" y="3590407"/>
            <a:ext cx="22320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555" y="4047927"/>
            <a:ext cx="2232025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037967"/>
            <a:ext cx="224948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00" y="5157192"/>
            <a:ext cx="2255837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7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53285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hu-HU" sz="1800" b="1" dirty="0" smtClean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800" b="1" dirty="0" smtClean="0">
                <a:latin typeface="Century Gothic" panose="020B0502020202020204" pitchFamily="34" charset="0"/>
              </a:rPr>
              <a:t>Ősi Község Önkormányzata </a:t>
            </a:r>
            <a:r>
              <a:rPr lang="hu-HU" sz="1800" dirty="0" smtClean="0">
                <a:latin typeface="Century Gothic" panose="020B0502020202020204" pitchFamily="34" charset="0"/>
              </a:rPr>
              <a:t>az adósságrendezési eljárás lezárását követően (2013. február 28.) </a:t>
            </a:r>
            <a:r>
              <a:rPr lang="hu-HU" sz="1800" b="1" dirty="0" smtClean="0">
                <a:latin typeface="Century Gothic" panose="020B0502020202020204" pitchFamily="34" charset="0"/>
              </a:rPr>
              <a:t>új költségvetési rendeletet alkotott.</a:t>
            </a:r>
          </a:p>
          <a:p>
            <a:pPr marL="0" indent="0">
              <a:buNone/>
            </a:pPr>
            <a:endParaRPr lang="hu-HU" sz="1000" dirty="0" smtClean="0">
              <a:latin typeface="Century Gothic" panose="020B0502020202020204" pitchFamily="34" charset="0"/>
            </a:endParaRPr>
          </a:p>
          <a:p>
            <a:pPr algn="l">
              <a:buFont typeface="Wingdings" panose="05000000000000000000" pitchFamily="2" charset="2"/>
              <a:buChar char="v"/>
            </a:pPr>
            <a:r>
              <a:rPr lang="hu-HU" sz="1800" dirty="0" smtClean="0">
                <a:latin typeface="Century Gothic" panose="020B0502020202020204" pitchFamily="34" charset="0"/>
              </a:rPr>
              <a:t>A zárszámadási adatokból kitűnt, hogy  az elmúlt évek szigorú gazdálkodásának eredményeként költségvetésünkben </a:t>
            </a:r>
            <a:r>
              <a:rPr lang="hu-HU" sz="1800" b="1" dirty="0" smtClean="0">
                <a:latin typeface="Century Gothic" panose="020B0502020202020204" pitchFamily="34" charset="0"/>
              </a:rPr>
              <a:t>42 </a:t>
            </a:r>
            <a:r>
              <a:rPr lang="hu-HU" sz="1800" b="1" dirty="0">
                <a:latin typeface="Century Gothic" panose="020B0502020202020204" pitchFamily="34" charset="0"/>
              </a:rPr>
              <a:t>millió forint megtakarítás </a:t>
            </a:r>
            <a:r>
              <a:rPr lang="hu-HU" sz="1800" b="1" dirty="0" smtClean="0">
                <a:latin typeface="Century Gothic" panose="020B0502020202020204" pitchFamily="34" charset="0"/>
              </a:rPr>
              <a:t>keletkezet</a:t>
            </a:r>
            <a:r>
              <a:rPr lang="hu-HU" sz="1800" dirty="0">
                <a:latin typeface="Century Gothic" panose="020B0502020202020204" pitchFamily="34" charset="0"/>
              </a:rPr>
              <a:t> .</a:t>
            </a:r>
            <a:endParaRPr lang="hu-HU" sz="1800" dirty="0" smtClean="0">
              <a:latin typeface="Century Gothic" panose="020B0502020202020204" pitchFamily="34" charset="0"/>
            </a:endParaRPr>
          </a:p>
          <a:p>
            <a:pPr marL="0" indent="0" algn="l">
              <a:buNone/>
            </a:pPr>
            <a:endParaRPr lang="hu-HU" sz="10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800" dirty="0" smtClean="0">
                <a:latin typeface="Century Gothic" panose="020B0502020202020204" pitchFamily="34" charset="0"/>
              </a:rPr>
              <a:t>A  példátlanul magas összegű megtakarítás ésszerű és célszerű felhasználása érdekében </a:t>
            </a:r>
            <a:r>
              <a:rPr lang="hu-HU" sz="1800" b="1" dirty="0" smtClean="0">
                <a:latin typeface="Century Gothic" panose="020B0502020202020204" pitchFamily="34" charset="0"/>
              </a:rPr>
              <a:t>kikértük a lakosság véleményét is</a:t>
            </a:r>
            <a:r>
              <a:rPr lang="hu-HU" sz="1800" dirty="0" smtClean="0"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endParaRPr lang="hu-HU" sz="1000" dirty="0" smtClean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800" dirty="0" smtClean="0">
                <a:latin typeface="Century Gothic" panose="020B0502020202020204" pitchFamily="34" charset="0"/>
              </a:rPr>
              <a:t>Alapelvként fogalmaztuk meg, hogy – </a:t>
            </a:r>
            <a:r>
              <a:rPr lang="hu-HU" sz="1800" b="1" dirty="0" smtClean="0">
                <a:latin typeface="Century Gothic" panose="020B0502020202020204" pitchFamily="34" charset="0"/>
              </a:rPr>
              <a:t>pályázati </a:t>
            </a:r>
            <a:r>
              <a:rPr lang="hu-HU" sz="1800" b="1" dirty="0">
                <a:latin typeface="Century Gothic" panose="020B0502020202020204" pitchFamily="34" charset="0"/>
              </a:rPr>
              <a:t>önrész biztosítása </a:t>
            </a:r>
            <a:r>
              <a:rPr lang="hu-HU" sz="1800" b="1" dirty="0" smtClean="0">
                <a:latin typeface="Century Gothic" panose="020B0502020202020204" pitchFamily="34" charset="0"/>
              </a:rPr>
              <a:t>érdekében - megtakarításaink egy részét tartalékba helyezzük. </a:t>
            </a:r>
          </a:p>
          <a:p>
            <a:pPr>
              <a:buFont typeface="Wingdings" panose="05000000000000000000" pitchFamily="2" charset="2"/>
              <a:buChar char="v"/>
            </a:pPr>
            <a:endParaRPr lang="hu-HU" sz="1000" dirty="0" smtClean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800" dirty="0" smtClean="0">
                <a:latin typeface="Century Gothic" panose="020B0502020202020204" pitchFamily="34" charset="0"/>
              </a:rPr>
              <a:t>Sajnos költségvetésünk elfogadását követő hónapokban már </a:t>
            </a:r>
            <a:r>
              <a:rPr lang="hu-HU" sz="1800" b="1" dirty="0" smtClean="0">
                <a:latin typeface="Century Gothic" panose="020B0502020202020204" pitchFamily="34" charset="0"/>
              </a:rPr>
              <a:t>nem íródott ki céljainknak megfelelő új pályázat</a:t>
            </a:r>
            <a:r>
              <a:rPr lang="hu-HU" sz="1800" dirty="0" smtClean="0">
                <a:latin typeface="Century Gothic" panose="020B0502020202020204" pitchFamily="34" charset="0"/>
              </a:rPr>
              <a:t>, így 2013-ban ezzel a lehetőséggel élni nem tudtunk. </a:t>
            </a:r>
          </a:p>
          <a:p>
            <a:pPr marL="0" indent="0">
              <a:buNone/>
            </a:pPr>
            <a:endParaRPr lang="hu-HU" sz="10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800" dirty="0">
                <a:latin typeface="Century Gothic" panose="020B0502020202020204" pitchFamily="34" charset="0"/>
              </a:rPr>
              <a:t>Nyertes pályázat: </a:t>
            </a:r>
            <a:r>
              <a:rPr lang="hu-HU" sz="1800" b="1" dirty="0">
                <a:latin typeface="Century Gothic" panose="020B0502020202020204" pitchFamily="34" charset="0"/>
              </a:rPr>
              <a:t>Sportöltöző </a:t>
            </a:r>
            <a:r>
              <a:rPr lang="hu-HU" sz="1800" b="1" dirty="0" smtClean="0">
                <a:latin typeface="Century Gothic" panose="020B0502020202020204" pitchFamily="34" charset="0"/>
              </a:rPr>
              <a:t>korszerűsítése </a:t>
            </a:r>
            <a:r>
              <a:rPr lang="hu-HU" sz="1800" dirty="0" smtClean="0">
                <a:latin typeface="Century Gothic" panose="020B0502020202020204" pitchFamily="34" charset="0"/>
              </a:rPr>
              <a:t>(3 milliós önrésszel)</a:t>
            </a:r>
          </a:p>
          <a:p>
            <a:pPr marL="0" indent="0">
              <a:buNone/>
            </a:pPr>
            <a:endParaRPr lang="hu-HU" sz="1000" b="1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800" dirty="0" smtClean="0">
                <a:latin typeface="Century Gothic" panose="020B0502020202020204" pitchFamily="34" charset="0"/>
              </a:rPr>
              <a:t>Elbírálás alatt lévő pályázataink: </a:t>
            </a:r>
            <a:r>
              <a:rPr lang="hu-HU" sz="1800" b="1" dirty="0" smtClean="0">
                <a:latin typeface="Century Gothic" panose="020B0502020202020204" pitchFamily="34" charset="0"/>
              </a:rPr>
              <a:t>Sportcsarnok</a:t>
            </a:r>
            <a:r>
              <a:rPr lang="hu-HU" sz="1800" dirty="0" smtClean="0">
                <a:latin typeface="Century Gothic" panose="020B0502020202020204" pitchFamily="34" charset="0"/>
              </a:rPr>
              <a:t> (BM), </a:t>
            </a:r>
            <a:r>
              <a:rPr lang="hu-HU" sz="1800" b="1" dirty="0" smtClean="0">
                <a:latin typeface="Century Gothic" panose="020B0502020202020204" pitchFamily="34" charset="0"/>
              </a:rPr>
              <a:t>játszótér </a:t>
            </a:r>
            <a:r>
              <a:rPr lang="hu-HU" sz="1800" dirty="0" smtClean="0">
                <a:latin typeface="Century Gothic" panose="020B0502020202020204" pitchFamily="34" charset="0"/>
              </a:rPr>
              <a:t>(</a:t>
            </a:r>
            <a:r>
              <a:rPr lang="hu-HU" sz="1800" dirty="0" err="1" smtClean="0">
                <a:latin typeface="Century Gothic" panose="020B0502020202020204" pitchFamily="34" charset="0"/>
              </a:rPr>
              <a:t>Leader</a:t>
            </a:r>
            <a:r>
              <a:rPr lang="hu-HU" sz="1800" dirty="0" smtClean="0">
                <a:latin typeface="Century Gothic" panose="020B0502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v"/>
            </a:pPr>
            <a:endParaRPr lang="hu-HU" sz="1800" dirty="0" smtClean="0">
              <a:latin typeface="Century Gothic" panose="020B0502020202020204" pitchFamily="34" charset="0"/>
            </a:endParaRP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2013 volt az első önálló év</a:t>
            </a:r>
            <a:endParaRPr lang="hu-HU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453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91897"/>
              </p:ext>
            </p:extLst>
          </p:nvPr>
        </p:nvGraphicFramePr>
        <p:xfrm>
          <a:off x="467544" y="1124744"/>
          <a:ext cx="8208912" cy="5445909"/>
        </p:xfrm>
        <a:graphic>
          <a:graphicData uri="http://schemas.openxmlformats.org/drawingml/2006/table">
            <a:tbl>
              <a:tblPr/>
              <a:tblGrid>
                <a:gridCol w="2883417"/>
                <a:gridCol w="1221039"/>
                <a:gridCol w="2883417"/>
                <a:gridCol w="1221039"/>
              </a:tblGrid>
              <a:tr h="34094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Bevételek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Kiadások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36429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Megnevezés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2013. év várható tényadatok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Megnevezés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2013. év várható tényadatok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Int. működési bevételek, közhatalmi bevétel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24 199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Személyi juttatások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68 951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29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Önkormányzatok sajátos működési bevételei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27 056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Munkaadókat terhelő járulékok és szociális hozzájárulási adó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16 330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Önkormányzat állami támogatása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120 690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Dologi kiadások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60 193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Központosított előirányzatok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Ellátottak pénzbeli juttatása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32 554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Előző évi visszatérülések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Egyéb kiadások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1 999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Működési célú bevételek államháztartáson belülről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17 224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Működési célú kiadások államháztartáson belülre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1 344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Működési célú bevételek ÁHT-n kívülről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337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Működési célú kiadások </a:t>
                      </a:r>
                      <a:r>
                        <a:rPr lang="hu-H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ÁHT-n</a:t>
                      </a:r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 kívülre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7 737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Működési célú pénzmaradvány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50 678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Tartalék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Működési bevételek összesen: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240 184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Működési kiadások összesen: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189 108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Tárgyi eszközök, immateriális javak értékesítése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Beruházás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4 508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Felhalmozási célú támogatásértékű bevétel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Felújítás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774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Felhalmozási célú pénzmaradvány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1 869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Felhalmozási bevételek összesen: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1 962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Felhalmozási kiadások összesen: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5 282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BEVÉTELEK ÖSSZESEN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330 675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KIADÁSOK ÖSSZESEN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313 153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2013. évi költségvetés teljesítési adatai</a:t>
            </a:r>
            <a:endParaRPr lang="hu-HU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07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endParaRPr lang="hu-HU" sz="1800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hu-HU" sz="1800" b="1" dirty="0" smtClean="0">
                <a:latin typeface="Century Gothic" panose="020B0502020202020204" pitchFamily="34" charset="0"/>
              </a:rPr>
              <a:t>2013-as önkormányzati </a:t>
            </a:r>
            <a:r>
              <a:rPr lang="hu-HU" sz="1800" b="1" dirty="0">
                <a:latin typeface="Century Gothic" panose="020B0502020202020204" pitchFamily="34" charset="0"/>
              </a:rPr>
              <a:t>adóbevételek </a:t>
            </a:r>
            <a:r>
              <a:rPr lang="hu-HU" sz="1800" b="1" dirty="0" smtClean="0">
                <a:latin typeface="Century Gothic" panose="020B0502020202020204" pitchFamily="34" charset="0"/>
              </a:rPr>
              <a:t>teljesítési </a:t>
            </a:r>
            <a:r>
              <a:rPr lang="hu-HU" sz="1800" b="1" dirty="0">
                <a:latin typeface="Century Gothic" panose="020B0502020202020204" pitchFamily="34" charset="0"/>
              </a:rPr>
              <a:t>adatai</a:t>
            </a:r>
            <a:r>
              <a:rPr lang="hu-HU" sz="1800" b="1" dirty="0" smtClean="0">
                <a:latin typeface="Century Gothic" panose="020B0502020202020204" pitchFamily="34" charset="0"/>
              </a:rPr>
              <a:t>:</a:t>
            </a:r>
          </a:p>
          <a:p>
            <a:pPr marL="0" indent="0">
              <a:lnSpc>
                <a:spcPct val="114000"/>
              </a:lnSpc>
              <a:buNone/>
            </a:pPr>
            <a:endParaRPr lang="hu-HU" sz="1800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hu-HU" sz="1800" dirty="0">
                <a:latin typeface="Century Gothic" panose="020B0502020202020204" pitchFamily="34" charset="0"/>
              </a:rPr>
              <a:t>	</a:t>
            </a:r>
            <a:r>
              <a:rPr lang="hu-HU" sz="1800" b="1" dirty="0">
                <a:latin typeface="Century Gothic" panose="020B0502020202020204" pitchFamily="34" charset="0"/>
              </a:rPr>
              <a:t> </a:t>
            </a:r>
            <a:r>
              <a:rPr lang="hu-HU" sz="1800" b="1" dirty="0" smtClean="0">
                <a:latin typeface="Century Gothic" panose="020B0502020202020204" pitchFamily="34" charset="0"/>
              </a:rPr>
              <a:t>         adónemek</a:t>
            </a:r>
            <a:r>
              <a:rPr lang="hu-HU" sz="1800" dirty="0" smtClean="0">
                <a:latin typeface="Century Gothic" panose="020B0502020202020204" pitchFamily="34" charset="0"/>
              </a:rPr>
              <a:t>		</a:t>
            </a:r>
            <a:r>
              <a:rPr lang="hu-HU" sz="1800" dirty="0">
                <a:latin typeface="Century Gothic" panose="020B0502020202020204" pitchFamily="34" charset="0"/>
              </a:rPr>
              <a:t> </a:t>
            </a:r>
            <a:r>
              <a:rPr lang="hu-HU" sz="1800" dirty="0" smtClean="0">
                <a:latin typeface="Century Gothic" panose="020B0502020202020204" pitchFamily="34" charset="0"/>
              </a:rPr>
              <a:t>      </a:t>
            </a:r>
            <a:r>
              <a:rPr lang="hu-HU" sz="1800" b="1" dirty="0" smtClean="0">
                <a:latin typeface="Century Gothic" panose="020B0502020202020204" pitchFamily="34" charset="0"/>
              </a:rPr>
              <a:t>teljesítés                        %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8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800" dirty="0">
                <a:latin typeface="Century Gothic" panose="020B0502020202020204" pitchFamily="34" charset="0"/>
              </a:rPr>
              <a:t>-        magánszemélyek kommunális adója:      </a:t>
            </a:r>
            <a:r>
              <a:rPr lang="hu-HU" sz="1800" dirty="0" smtClean="0">
                <a:latin typeface="Century Gothic" panose="020B0502020202020204" pitchFamily="34" charset="0"/>
              </a:rPr>
              <a:t> 9.393 </a:t>
            </a:r>
            <a:r>
              <a:rPr lang="hu-HU" sz="1800" dirty="0" err="1">
                <a:latin typeface="Century Gothic" panose="020B0502020202020204" pitchFamily="34" charset="0"/>
              </a:rPr>
              <a:t>eFt</a:t>
            </a:r>
            <a:r>
              <a:rPr lang="hu-HU" sz="1800" dirty="0">
                <a:latin typeface="Century Gothic" panose="020B0502020202020204" pitchFamily="34" charset="0"/>
              </a:rPr>
              <a:t>                  96,8 %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800" dirty="0">
                <a:latin typeface="Century Gothic" panose="020B0502020202020204" pitchFamily="34" charset="0"/>
              </a:rPr>
              <a:t>-        iparűzési adóbevételek:                            12.504 </a:t>
            </a:r>
            <a:r>
              <a:rPr lang="hu-HU" sz="1800" dirty="0" err="1">
                <a:latin typeface="Century Gothic" panose="020B0502020202020204" pitchFamily="34" charset="0"/>
              </a:rPr>
              <a:t>eFt</a:t>
            </a:r>
            <a:r>
              <a:rPr lang="hu-HU" sz="1800" dirty="0">
                <a:latin typeface="Century Gothic" panose="020B0502020202020204" pitchFamily="34" charset="0"/>
              </a:rPr>
              <a:t>                113,7 %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800" dirty="0">
                <a:latin typeface="Century Gothic" panose="020B0502020202020204" pitchFamily="34" charset="0"/>
              </a:rPr>
              <a:t>-        gépjárműadó:                                              </a:t>
            </a:r>
            <a:r>
              <a:rPr lang="hu-HU" sz="1800" dirty="0" smtClean="0">
                <a:latin typeface="Century Gothic" panose="020B0502020202020204" pitchFamily="34" charset="0"/>
              </a:rPr>
              <a:t> 3.019 </a:t>
            </a:r>
            <a:r>
              <a:rPr lang="hu-HU" sz="1800" dirty="0" err="1">
                <a:latin typeface="Century Gothic" panose="020B0502020202020204" pitchFamily="34" charset="0"/>
              </a:rPr>
              <a:t>eFt</a:t>
            </a:r>
            <a:r>
              <a:rPr lang="hu-HU" sz="1800" dirty="0">
                <a:latin typeface="Century Gothic" panose="020B0502020202020204" pitchFamily="34" charset="0"/>
              </a:rPr>
              <a:t>                  94,3 %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800" dirty="0">
                <a:latin typeface="Century Gothic" panose="020B0502020202020204" pitchFamily="34" charset="0"/>
              </a:rPr>
              <a:t>-        pótlékok, bírságok                                      </a:t>
            </a:r>
            <a:r>
              <a:rPr lang="hu-HU" sz="1800" dirty="0" smtClean="0">
                <a:latin typeface="Century Gothic" panose="020B0502020202020204" pitchFamily="34" charset="0"/>
              </a:rPr>
              <a:t>     377 </a:t>
            </a:r>
            <a:r>
              <a:rPr lang="hu-HU" sz="1800" dirty="0" err="1">
                <a:latin typeface="Century Gothic" panose="020B0502020202020204" pitchFamily="34" charset="0"/>
              </a:rPr>
              <a:t>eFt</a:t>
            </a:r>
            <a:r>
              <a:rPr lang="hu-HU" sz="1800" dirty="0">
                <a:latin typeface="Century Gothic" panose="020B0502020202020204" pitchFamily="34" charset="0"/>
              </a:rPr>
              <a:t>                  53,9 %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800" dirty="0">
                <a:latin typeface="Century Gothic" panose="020B0502020202020204" pitchFamily="34" charset="0"/>
              </a:rPr>
              <a:t>-        talajterhelési díjak                                     </a:t>
            </a:r>
            <a:r>
              <a:rPr lang="hu-HU" sz="1800" dirty="0" smtClean="0">
                <a:latin typeface="Century Gothic" panose="020B0502020202020204" pitchFamily="34" charset="0"/>
              </a:rPr>
              <a:t>    </a:t>
            </a:r>
            <a:r>
              <a:rPr lang="hu-HU" sz="1800" dirty="0">
                <a:latin typeface="Century Gothic" panose="020B0502020202020204" pitchFamily="34" charset="0"/>
              </a:rPr>
              <a:t>1.484 </a:t>
            </a:r>
            <a:r>
              <a:rPr lang="hu-HU" sz="1800" dirty="0" err="1">
                <a:latin typeface="Century Gothic" panose="020B0502020202020204" pitchFamily="34" charset="0"/>
              </a:rPr>
              <a:t>eFt</a:t>
            </a:r>
            <a:r>
              <a:rPr lang="hu-HU" sz="1800" dirty="0">
                <a:latin typeface="Century Gothic" panose="020B0502020202020204" pitchFamily="34" charset="0"/>
              </a:rPr>
              <a:t>                228,4 %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800" dirty="0" smtClean="0">
                <a:latin typeface="Century Gothic" panose="020B0502020202020204" pitchFamily="34" charset="0"/>
              </a:rPr>
              <a:t>    egyéb </a:t>
            </a:r>
            <a:r>
              <a:rPr lang="hu-HU" sz="1800" dirty="0">
                <a:latin typeface="Century Gothic" panose="020B0502020202020204" pitchFamily="34" charset="0"/>
              </a:rPr>
              <a:t>sajátos bevételek                                  </a:t>
            </a:r>
            <a:r>
              <a:rPr lang="hu-HU" sz="1800" dirty="0" smtClean="0">
                <a:latin typeface="Century Gothic" panose="020B0502020202020204" pitchFamily="34" charset="0"/>
              </a:rPr>
              <a:t>27 </a:t>
            </a:r>
            <a:r>
              <a:rPr lang="hu-HU" sz="1800" dirty="0" err="1">
                <a:latin typeface="Century Gothic" panose="020B0502020202020204" pitchFamily="34" charset="0"/>
              </a:rPr>
              <a:t>eFt</a:t>
            </a:r>
            <a:r>
              <a:rPr lang="hu-HU" sz="1800" dirty="0">
                <a:latin typeface="Century Gothic" panose="020B0502020202020204" pitchFamily="34" charset="0"/>
              </a:rPr>
              <a:t>                  </a:t>
            </a:r>
            <a:r>
              <a:rPr lang="hu-HU" sz="1800" dirty="0" err="1">
                <a:latin typeface="Century Gothic" panose="020B0502020202020204" pitchFamily="34" charset="0"/>
              </a:rPr>
              <a:t>27</a:t>
            </a:r>
            <a:r>
              <a:rPr lang="hu-HU" sz="1800" dirty="0">
                <a:latin typeface="Century Gothic" panose="020B0502020202020204" pitchFamily="34" charset="0"/>
              </a:rPr>
              <a:t>,4 % 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hu-HU" sz="1800" dirty="0" smtClean="0">
                <a:latin typeface="Century Gothic" panose="020B0502020202020204" pitchFamily="34" charset="0"/>
              </a:rPr>
              <a:t>  </a:t>
            </a:r>
            <a:endParaRPr lang="hu-HU" sz="18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hu-HU" sz="1800" dirty="0" smtClean="0">
                <a:latin typeface="Century Gothic" panose="020B0502020202020204" pitchFamily="34" charset="0"/>
              </a:rPr>
              <a:t>          </a:t>
            </a:r>
            <a:r>
              <a:rPr lang="hu-HU" sz="1800" b="1" dirty="0" smtClean="0">
                <a:latin typeface="Century Gothic" panose="020B0502020202020204" pitchFamily="34" charset="0"/>
              </a:rPr>
              <a:t>Helyi adóbevétel mindösszesen:              26 804 </a:t>
            </a:r>
            <a:r>
              <a:rPr lang="hu-HU" sz="1800" b="1" dirty="0" err="1" smtClean="0">
                <a:latin typeface="Century Gothic" panose="020B0502020202020204" pitchFamily="34" charset="0"/>
              </a:rPr>
              <a:t>eFt</a:t>
            </a:r>
            <a:r>
              <a:rPr lang="hu-HU" sz="1800" b="1" dirty="0" smtClean="0">
                <a:latin typeface="Century Gothic" panose="020B0502020202020204" pitchFamily="34" charset="0"/>
              </a:rPr>
              <a:t>                 100  %</a:t>
            </a:r>
            <a:endParaRPr lang="hu-HU" sz="1800" b="1" dirty="0">
              <a:latin typeface="Century Gothic" panose="020B0502020202020204" pitchFamily="34" charset="0"/>
            </a:endParaRP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359464"/>
            <a:ext cx="8229600" cy="1485359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latin typeface="Century Gothic" panose="020B0502020202020204" pitchFamily="34" charset="0"/>
              </a:rPr>
              <a:t> </a:t>
            </a:r>
            <a:r>
              <a:rPr lang="hu-HU" sz="3100" dirty="0" smtClean="0">
                <a:latin typeface="Century Gothic" panose="020B0502020202020204" pitchFamily="34" charset="0"/>
              </a:rPr>
              <a:t>Helyi adóbevételek  részletezése adónemenként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4716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44522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hu-HU" sz="18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hu-HU" sz="1800" dirty="0">
              <a:latin typeface="Century Gothic" panose="020B0502020202020204" pitchFamily="34" charset="0"/>
            </a:endParaRP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95536" y="-7590"/>
            <a:ext cx="8291264" cy="1152128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Hogyan hasznosítottuk a megtakarításokat?</a:t>
            </a:r>
            <a:r>
              <a:rPr lang="hu-HU" sz="2800" dirty="0">
                <a:latin typeface="Century Gothic" panose="020B0502020202020204" pitchFamily="34" charset="0"/>
              </a:rPr>
              <a:t/>
            </a:r>
            <a:br>
              <a:rPr lang="hu-HU" sz="2800" dirty="0">
                <a:latin typeface="Century Gothic" panose="020B0502020202020204" pitchFamily="34" charset="0"/>
              </a:rPr>
            </a:br>
            <a:r>
              <a:rPr lang="hu-HU" sz="2800" dirty="0" smtClean="0">
                <a:latin typeface="Century Gothic" panose="020B0502020202020204" pitchFamily="34" charset="0"/>
              </a:rPr>
              <a:t>(</a:t>
            </a:r>
            <a:r>
              <a:rPr lang="hu-HU" sz="2000" dirty="0" smtClean="0">
                <a:latin typeface="Century Gothic" panose="020B0502020202020204" pitchFamily="34" charset="0"/>
              </a:rPr>
              <a:t>Több </a:t>
            </a:r>
            <a:r>
              <a:rPr lang="hu-HU" sz="2000" dirty="0">
                <a:latin typeface="Century Gothic" panose="020B0502020202020204" pitchFamily="34" charset="0"/>
              </a:rPr>
              <a:t>mint két év elmaradását kellett minden téren </a:t>
            </a:r>
            <a:r>
              <a:rPr lang="hu-HU" sz="2000" dirty="0" smtClean="0">
                <a:latin typeface="Century Gothic" panose="020B0502020202020204" pitchFamily="34" charset="0"/>
              </a:rPr>
              <a:t>pótolni)</a:t>
            </a:r>
            <a:endParaRPr lang="hu-HU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3788137"/>
              </p:ext>
            </p:extLst>
          </p:nvPr>
        </p:nvGraphicFramePr>
        <p:xfrm>
          <a:off x="179512" y="1556792"/>
          <a:ext cx="864096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6498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49255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Civil szervezetek támogatása</a:t>
            </a:r>
            <a:endParaRPr lang="hu-HU" sz="28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955652"/>
              </p:ext>
            </p:extLst>
          </p:nvPr>
        </p:nvGraphicFramePr>
        <p:xfrm>
          <a:off x="251520" y="980728"/>
          <a:ext cx="8640961" cy="5688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07832"/>
                <a:gridCol w="2000760"/>
                <a:gridCol w="3994406"/>
                <a:gridCol w="2037963"/>
              </a:tblGrid>
              <a:tr h="509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>
                          <a:effectLst/>
                          <a:latin typeface="Century Gothic"/>
                          <a:ea typeface="Calibri"/>
                        </a:rPr>
                        <a:t> 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b="1" dirty="0">
                          <a:effectLst/>
                          <a:latin typeface="Century Gothic"/>
                          <a:ea typeface="Calibri"/>
                        </a:rPr>
                        <a:t>Támogatott szervezet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b="1" dirty="0">
                          <a:effectLst/>
                          <a:latin typeface="Century Gothic"/>
                          <a:ea typeface="Calibri"/>
                        </a:rPr>
                        <a:t>Támogatás célja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b="1" dirty="0">
                          <a:effectLst/>
                          <a:latin typeface="Century Gothic"/>
                          <a:ea typeface="Calibri"/>
                        </a:rPr>
                        <a:t>Éves támogatás összege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73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60020" algn="l"/>
                          <a:tab pos="457200" algn="l"/>
                        </a:tabLst>
                      </a:pPr>
                      <a:r>
                        <a:rPr lang="hu-HU" sz="1600">
                          <a:effectLst/>
                          <a:latin typeface="Century Gothic"/>
                          <a:ea typeface="Calibri"/>
                        </a:rPr>
                        <a:t> </a:t>
                      </a:r>
                      <a:endParaRPr lang="hu-H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Century Gothic"/>
                          <a:ea typeface="Calibri"/>
                        </a:rPr>
                        <a:t>„Ősiért!” Közhasznú Egyesület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Century Gothic"/>
                          <a:ea typeface="Calibri"/>
                        </a:rPr>
                        <a:t>Tevékenységének segítése, működési kiadásainak támogatása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600">
                          <a:effectLst/>
                          <a:latin typeface="Century Gothic"/>
                          <a:ea typeface="Calibri"/>
                        </a:rPr>
                        <a:t>725.659,- Ft</a:t>
                      </a:r>
                      <a:endParaRPr lang="hu-H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48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hu-HU" sz="1600" dirty="0" smtClean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2.</a:t>
                      </a:r>
                      <a:r>
                        <a:rPr lang="hu-HU" sz="1600" dirty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 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>
                          <a:effectLst/>
                          <a:latin typeface="Century Gothic"/>
                          <a:ea typeface="Calibri"/>
                        </a:rPr>
                        <a:t>Ősi „Andreotti” Sportegyesület</a:t>
                      </a:r>
                      <a:endParaRPr lang="hu-H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Century Gothic"/>
                          <a:ea typeface="Calibri"/>
                        </a:rPr>
                        <a:t>Tevékenységének segítése, működési kiadásainak támogatása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600">
                          <a:effectLst/>
                          <a:latin typeface="Century Gothic"/>
                          <a:ea typeface="Calibri"/>
                        </a:rPr>
                        <a:t>1.015.000,- Ft</a:t>
                      </a:r>
                      <a:endParaRPr lang="hu-H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48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hu-HU" sz="1600" dirty="0" smtClean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3.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>
                          <a:effectLst/>
                          <a:latin typeface="Century Gothic"/>
                          <a:ea typeface="Calibri"/>
                        </a:rPr>
                        <a:t>Ősi Gólyahír Tánc Egyesület</a:t>
                      </a:r>
                      <a:endParaRPr lang="hu-H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Century Gothic"/>
                          <a:ea typeface="Calibri"/>
                        </a:rPr>
                        <a:t>Tevékenységének segítése, működési kiadásainak támogatása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Century Gothic"/>
                          <a:ea typeface="Calibri"/>
                        </a:rPr>
                        <a:t>150.000,- Ft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823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hu-HU" sz="1600" dirty="0" smtClean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4.</a:t>
                      </a:r>
                      <a:r>
                        <a:rPr lang="hu-HU" sz="1600" dirty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 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>
                          <a:effectLst/>
                          <a:latin typeface="Century Gothic"/>
                          <a:ea typeface="Calibri"/>
                        </a:rPr>
                        <a:t>Ősi Gyermekekért Alapítvány</a:t>
                      </a:r>
                      <a:endParaRPr lang="hu-H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Century Gothic"/>
                          <a:ea typeface="Calibri"/>
                        </a:rPr>
                        <a:t>Iskolai gyermek-rendezvények támogatása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Century Gothic"/>
                          <a:ea typeface="Calibri"/>
                        </a:rPr>
                        <a:t>172.058,- Ft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48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hu-HU" sz="1600" dirty="0" smtClean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5.</a:t>
                      </a:r>
                      <a:r>
                        <a:rPr lang="hu-HU" sz="1600" dirty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 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>
                          <a:effectLst/>
                          <a:latin typeface="Century Gothic"/>
                          <a:ea typeface="Calibri"/>
                        </a:rPr>
                        <a:t>Ősi Kolping Család Egyesület</a:t>
                      </a:r>
                      <a:endParaRPr lang="hu-H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Century Gothic"/>
                          <a:ea typeface="Calibri"/>
                        </a:rPr>
                        <a:t>Tevékenységének segítése, működési kiadásainak támogatása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Century Gothic"/>
                          <a:ea typeface="Calibri"/>
                        </a:rPr>
                        <a:t>374.000,- Ft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331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hu-HU" sz="1600" dirty="0" smtClean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6.</a:t>
                      </a:r>
                      <a:r>
                        <a:rPr lang="hu-HU" sz="1600" dirty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 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>
                          <a:effectLst/>
                          <a:latin typeface="Century Gothic"/>
                          <a:ea typeface="Calibri"/>
                        </a:rPr>
                        <a:t>Ősi Petőfi Sportkör</a:t>
                      </a:r>
                      <a:endParaRPr lang="hu-H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Century Gothic"/>
                          <a:ea typeface="Calibri"/>
                        </a:rPr>
                        <a:t>Tevékenységének segítése, működési kiadásainak támogatása, pályázati önrész biztosítása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Century Gothic"/>
                          <a:ea typeface="Calibri"/>
                        </a:rPr>
                        <a:t>4.782.000,- Ft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48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hu-HU" sz="1600" dirty="0" smtClean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7.</a:t>
                      </a:r>
                      <a:r>
                        <a:rPr lang="hu-HU" sz="1600" dirty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 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>
                          <a:effectLst/>
                          <a:latin typeface="Century Gothic"/>
                          <a:ea typeface="Calibri"/>
                        </a:rPr>
                        <a:t>Ősi Polgárőrsége Egyesület</a:t>
                      </a:r>
                      <a:endParaRPr lang="hu-H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Century Gothic"/>
                          <a:ea typeface="Calibri"/>
                        </a:rPr>
                        <a:t>Tevékenységének segítése, működési kiadásainak támogatása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  <a:latin typeface="Century Gothic"/>
                          <a:ea typeface="Calibri"/>
                        </a:rPr>
                        <a:t>650.000,- Ft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92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>
                          <a:effectLst/>
                          <a:latin typeface="Century Gothic"/>
                          <a:ea typeface="Calibri"/>
                        </a:rPr>
                        <a:t>Civil szervezetek támogatására fordított összeg összesen:</a:t>
                      </a:r>
                      <a:endParaRPr lang="hu-H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600" b="1" dirty="0">
                          <a:effectLst/>
                          <a:latin typeface="Century Gothic"/>
                          <a:ea typeface="Calibri"/>
                        </a:rPr>
                        <a:t>7.868.717,- Ft</a:t>
                      </a:r>
                      <a:endParaRPr lang="hu-H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3597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936103"/>
          </a:xfrm>
        </p:spPr>
        <p:txBody>
          <a:bodyPr>
            <a:normAutofit/>
          </a:bodyPr>
          <a:lstStyle/>
          <a:p>
            <a:pPr algn="ctr"/>
            <a:r>
              <a:rPr lang="hu-HU" sz="2800" dirty="0">
                <a:latin typeface="Century Gothic" panose="020B0502020202020204" pitchFamily="34" charset="0"/>
              </a:rPr>
              <a:t>Folytatódott a járdaépítés </a:t>
            </a:r>
            <a:r>
              <a:rPr lang="hu-HU" sz="1800" dirty="0">
                <a:latin typeface="Century Gothic" panose="020B0502020202020204" pitchFamily="34" charset="0"/>
              </a:rPr>
              <a:t/>
            </a:r>
            <a:br>
              <a:rPr lang="hu-HU" sz="1800" dirty="0">
                <a:latin typeface="Century Gothic" panose="020B0502020202020204" pitchFamily="34" charset="0"/>
              </a:rPr>
            </a:br>
            <a:r>
              <a:rPr lang="hu-HU" sz="1800" dirty="0">
                <a:latin typeface="Century Gothic" panose="020B0502020202020204" pitchFamily="34" charset="0"/>
              </a:rPr>
              <a:t>(Kossuth L. u., Sallai I u., József A. u.)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96399"/>
            <a:ext cx="192087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726683"/>
            <a:ext cx="2520280" cy="189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831" y="3914849"/>
            <a:ext cx="192087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almera\Desktop\20130919_1227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489" y="1726684"/>
            <a:ext cx="2613961" cy="189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járdák\Fénykép09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61" y="3881552"/>
            <a:ext cx="1887409" cy="251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járdák\Fénykép09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649" y="3892951"/>
            <a:ext cx="1908816" cy="25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lmera\Pictures\2014-02-21\0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1726684"/>
            <a:ext cx="2613961" cy="18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122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99592" y="3105835"/>
            <a:ext cx="7560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800" dirty="0">
                <a:latin typeface="Century Gothic" panose="020B0502020202020204" pitchFamily="34" charset="0"/>
              </a:rPr>
              <a:t>Tisztelettel köszöntöm a közmeghallgatás </a:t>
            </a:r>
            <a:r>
              <a:rPr lang="hu-HU" sz="2800" dirty="0" smtClean="0">
                <a:latin typeface="Century Gothic" panose="020B0502020202020204" pitchFamily="34" charset="0"/>
              </a:rPr>
              <a:t>résztvevőit</a:t>
            </a:r>
            <a:r>
              <a:rPr lang="hu-HU" sz="2800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93916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52735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Önkormányzati utak karbantartása</a:t>
            </a:r>
            <a:br>
              <a:rPr lang="hu-HU" sz="2800" dirty="0" smtClean="0">
                <a:latin typeface="Century Gothic" panose="020B0502020202020204" pitchFamily="34" charset="0"/>
              </a:rPr>
            </a:br>
            <a:r>
              <a:rPr lang="hu-HU" sz="1800" dirty="0" smtClean="0">
                <a:latin typeface="Century Gothic" panose="020B0502020202020204" pitchFamily="34" charset="0"/>
              </a:rPr>
              <a:t>(Aszfaltjavítás , valamint a Sziget u., Árpád u. Petőfi u. murvázása)</a:t>
            </a:r>
            <a:endParaRPr lang="hu-HU" sz="1800" dirty="0">
              <a:latin typeface="Century Gothic" panose="020B0502020202020204" pitchFamily="34" charset="0"/>
            </a:endParaRPr>
          </a:p>
        </p:txBody>
      </p:sp>
      <p:pic>
        <p:nvPicPr>
          <p:cNvPr id="2054" name="Picture 6" descr="C:\Users\almera\Desktop\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06" y="4379086"/>
            <a:ext cx="2798347" cy="209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lmera\Desktop\Fénykép0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48" y="1612404"/>
            <a:ext cx="2767837" cy="212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lmera\Desktop\Fénykép07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581" y="1627633"/>
            <a:ext cx="2851973" cy="209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almera\Desktop\20130913_0819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85219"/>
            <a:ext cx="2425317" cy="32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lmera\Pictures\2014-02-21\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86" y="4379085"/>
            <a:ext cx="2851973" cy="209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803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936103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Árkok, hidak, átereszek </a:t>
            </a:r>
            <a:br>
              <a:rPr lang="hu-HU" sz="2800" dirty="0" smtClean="0">
                <a:latin typeface="Century Gothic" panose="020B0502020202020204" pitchFamily="34" charset="0"/>
              </a:rPr>
            </a:br>
            <a:r>
              <a:rPr lang="hu-HU" sz="1800" dirty="0" smtClean="0">
                <a:latin typeface="Century Gothic" panose="020B0502020202020204" pitchFamily="34" charset="0"/>
              </a:rPr>
              <a:t>(Sallai I. u., Sziget u, Ladányi u., Szőlőhegyi bekötőutak)</a:t>
            </a:r>
            <a:endParaRPr lang="hu-HU" sz="1800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C:\Users\almera\Desktop\Fénykép08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98" y="1799165"/>
            <a:ext cx="2617096" cy="196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lmera\Desktop\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35" y="4060522"/>
            <a:ext cx="2636420" cy="19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lmera\Desktop\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2" y="4060522"/>
            <a:ext cx="2636420" cy="19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lmera\Desktop\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513" y="4581128"/>
            <a:ext cx="2636420" cy="19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lmera\Desktop\Fénykép08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89" y="1792698"/>
            <a:ext cx="2625719" cy="196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lmera\Desktop\20130913_0820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334" y="1423491"/>
            <a:ext cx="2030778" cy="27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171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Parkok és zöldterületek</a:t>
            </a:r>
            <a:br>
              <a:rPr lang="hu-HU" sz="2800" dirty="0" smtClean="0">
                <a:latin typeface="Century Gothic" panose="020B0502020202020204" pitchFamily="34" charset="0"/>
              </a:rPr>
            </a:br>
            <a:r>
              <a:rPr lang="hu-HU" sz="2000" dirty="0" smtClean="0">
                <a:latin typeface="Century Gothic" panose="020B0502020202020204" pitchFamily="34" charset="0"/>
              </a:rPr>
              <a:t>(Csapadékos tavasz  fokozott gondozást igényelt)</a:t>
            </a:r>
            <a:r>
              <a:rPr lang="hu-HU" sz="2800" dirty="0" smtClean="0">
                <a:latin typeface="Century Gothic" panose="020B0502020202020204" pitchFamily="34" charset="0"/>
              </a:rPr>
              <a:t/>
            </a:r>
            <a:br>
              <a:rPr lang="hu-HU" sz="2800" dirty="0" smtClean="0">
                <a:latin typeface="Century Gothic" panose="020B0502020202020204" pitchFamily="34" charset="0"/>
              </a:rPr>
            </a:br>
            <a:endParaRPr lang="hu-HU" sz="28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E:\járdák\Fénykép09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94" y="1412776"/>
            <a:ext cx="2732289" cy="20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járdák\Fénykép09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17" y="1885911"/>
            <a:ext cx="2756414" cy="206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járdák\Fénykép09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0" y="4121169"/>
            <a:ext cx="2732289" cy="20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járdák\Fénykép09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57" y="4121168"/>
            <a:ext cx="2732288" cy="20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járdák\Fénykép09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97" y="1852727"/>
            <a:ext cx="2739848" cy="206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lmera\Desktop\Fénykép04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85" y="3706241"/>
            <a:ext cx="2159306" cy="287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98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Megújult a sportöltöző</a:t>
            </a:r>
            <a:br>
              <a:rPr lang="hu-HU" sz="2800" dirty="0" smtClean="0">
                <a:latin typeface="Century Gothic" panose="020B0502020202020204" pitchFamily="34" charset="0"/>
              </a:rPr>
            </a:br>
            <a:r>
              <a:rPr lang="hu-HU" sz="2000" dirty="0" smtClean="0">
                <a:latin typeface="Century Gothic" panose="020B0502020202020204" pitchFamily="34" charset="0"/>
              </a:rPr>
              <a:t>(3 milliós pályázati önrésszel közel 10 milliós beruházás történt)</a:t>
            </a:r>
            <a:endParaRPr lang="hu-HU" sz="20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C:\Users\almera\Desktop\1377385_687902117899011_141962588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08" y="1540309"/>
            <a:ext cx="4044208" cy="28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lmera\Desktop\1475916_666689406686949_131809503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80" y="4582192"/>
            <a:ext cx="2667631" cy="2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lmera\Desktop\1468496_666689313353625_141512809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997" y="4544474"/>
            <a:ext cx="1500542" cy="2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lmera\Desktop\1463920_666689283353628_1875471160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40308"/>
            <a:ext cx="2116290" cy="28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lmera\Desktop\1497711_666689316686958_968936052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324" y="4516124"/>
            <a:ext cx="1599643" cy="21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lmera\Desktop\1470303_666689180020305_1654247998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11" y="4555764"/>
            <a:ext cx="1545199" cy="206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lmera\Desktop\1475991_579326208787878_18210918_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98" y="1540309"/>
            <a:ext cx="3877838" cy="28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Jobbra nyíl 2"/>
          <p:cNvSpPr/>
          <p:nvPr/>
        </p:nvSpPr>
        <p:spPr>
          <a:xfrm>
            <a:off x="1747644" y="2951168"/>
            <a:ext cx="1269864" cy="470019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1163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hu-HU" sz="2800" dirty="0">
                <a:latin typeface="Century Gothic" panose="020B0502020202020204" pitchFamily="34" charset="0"/>
              </a:rPr>
              <a:t>B</a:t>
            </a:r>
            <a:r>
              <a:rPr lang="hu-HU" sz="2800" dirty="0" smtClean="0">
                <a:latin typeface="Century Gothic" panose="020B0502020202020204" pitchFamily="34" charset="0"/>
              </a:rPr>
              <a:t>ővült az óvoda és gazdagodott a konyha</a:t>
            </a:r>
            <a:br>
              <a:rPr lang="hu-HU" sz="2800" dirty="0" smtClean="0">
                <a:latin typeface="Century Gothic" panose="020B0502020202020204" pitchFamily="34" charset="0"/>
              </a:rPr>
            </a:br>
            <a:r>
              <a:rPr lang="hu-HU" sz="1800" dirty="0" smtClean="0">
                <a:latin typeface="Century Gothic" panose="020B0502020202020204" pitchFamily="34" charset="0"/>
              </a:rPr>
              <a:t>(új csoportszoba, galéria,  lambéria, villanysütő, konyhai eszközök)</a:t>
            </a:r>
            <a:endParaRPr lang="hu-HU" sz="28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C:\Users\almera\Desktop\1800406_468316863294489_6688959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31" y="2053539"/>
            <a:ext cx="2713186" cy="203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lmera\Desktop\1798725_468317059961136_158358517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30" y="2163942"/>
            <a:ext cx="2723480" cy="204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lmera\Desktop\1609873_475823725877136_2056694085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85" y="1484784"/>
            <a:ext cx="2723480" cy="204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mera\Desktop\osszes-csatolmany\DSCF53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216" y="3846934"/>
            <a:ext cx="2702149" cy="204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lmera\Desktop\osszes-csatolmany\DSCF53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31" y="4437111"/>
            <a:ext cx="2713186" cy="204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lmera\Desktop\osszes-csatolmany\DSCF53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50" y="4437112"/>
            <a:ext cx="2723480" cy="204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535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864095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Színvonalas műsorok, rendezvények</a:t>
            </a:r>
            <a:br>
              <a:rPr lang="hu-HU" sz="2800" dirty="0" smtClean="0">
                <a:latin typeface="Century Gothic" panose="020B0502020202020204" pitchFamily="34" charset="0"/>
              </a:rPr>
            </a:br>
            <a:r>
              <a:rPr lang="hu-HU" sz="1800" dirty="0" smtClean="0">
                <a:latin typeface="Century Gothic" panose="020B0502020202020204" pitchFamily="34" charset="0"/>
              </a:rPr>
              <a:t>(Falunap, könyvbemutató, fogathajtó, idősek napja)</a:t>
            </a:r>
            <a:endParaRPr lang="hu-HU" sz="1800" dirty="0">
              <a:latin typeface="Century Gothic" panose="020B0502020202020204" pitchFamily="34" charset="0"/>
            </a:endParaRPr>
          </a:p>
        </p:txBody>
      </p:sp>
      <p:pic>
        <p:nvPicPr>
          <p:cNvPr id="3074" name="Picture 2" descr="C:\Users\almera\Desktop\541774_370203126415394_182252957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734" y="1556792"/>
            <a:ext cx="2443200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lmera\Desktop\1004687_370202853082088_70359836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2"/>
            <a:ext cx="2443200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lmera\Desktop\32395_370203253082048_52813481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14" y="2564903"/>
            <a:ext cx="2453072" cy="163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lmera\Desktop\560819_370202689748771_1884641550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78" y="2592536"/>
            <a:ext cx="2411624" cy="160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lmera\Desktop\969069_523587614366693_604290762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861048"/>
            <a:ext cx="2440546" cy="162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lmera\Desktop\994284_530582250333896_162006625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71840"/>
            <a:ext cx="2411624" cy="160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lmera\Desktop\970154_523587954366659_1327040899_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5" y="4947045"/>
            <a:ext cx="2473967" cy="164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lmera\Desktop\999882_530580420334079_1185037073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14589"/>
            <a:ext cx="2471646" cy="164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788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2127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100" dirty="0" smtClean="0">
                <a:latin typeface="Century Gothic" panose="020B0502020202020204" pitchFamily="34" charset="0"/>
              </a:rPr>
              <a:t>Természeti csapásból sem volt hiány</a:t>
            </a:r>
            <a:r>
              <a:rPr lang="hu-HU" sz="2800" dirty="0" smtClean="0">
                <a:latin typeface="Century Gothic" panose="020B0502020202020204" pitchFamily="34" charset="0"/>
              </a:rPr>
              <a:t/>
            </a:r>
            <a:br>
              <a:rPr lang="hu-HU" sz="2800" dirty="0" smtClean="0">
                <a:latin typeface="Century Gothic" panose="020B0502020202020204" pitchFamily="34" charset="0"/>
              </a:rPr>
            </a:br>
            <a:r>
              <a:rPr lang="hu-HU" sz="2000" dirty="0" smtClean="0">
                <a:latin typeface="Century Gothic" panose="020B0502020202020204" pitchFamily="34" charset="0"/>
              </a:rPr>
              <a:t>(belvíz és hóvihar)</a:t>
            </a:r>
            <a:r>
              <a:rPr lang="hu-HU" sz="2800" dirty="0" smtClean="0">
                <a:latin typeface="Century Gothic" panose="020B0502020202020204" pitchFamily="34" charset="0"/>
              </a:rPr>
              <a:t/>
            </a:r>
            <a:br>
              <a:rPr lang="hu-HU" sz="2800" dirty="0" smtClean="0">
                <a:latin typeface="Century Gothic" panose="020B0502020202020204" pitchFamily="34" charset="0"/>
              </a:rPr>
            </a:br>
            <a:r>
              <a:rPr lang="hu-HU" sz="2800" dirty="0" smtClean="0">
                <a:latin typeface="Century Gothic" panose="020B0502020202020204" pitchFamily="34" charset="0"/>
              </a:rPr>
              <a:t> </a:t>
            </a:r>
            <a:endParaRPr lang="hu-HU" sz="2800" dirty="0">
              <a:latin typeface="Century Gothic" panose="020B0502020202020204" pitchFamily="34" charset="0"/>
            </a:endParaRPr>
          </a:p>
        </p:txBody>
      </p:sp>
      <p:pic>
        <p:nvPicPr>
          <p:cNvPr id="2051" name="Picture 3" descr="C:\Users\almera\Desktop\Fénykép0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38" y="1556792"/>
            <a:ext cx="2573414" cy="196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lmera\Desktop\Fénykép08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562" y="1556792"/>
            <a:ext cx="2621135" cy="196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lmera\Desktop\544080_458064220932006_142156533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38" y="3822063"/>
            <a:ext cx="2573414" cy="193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lmera\Desktop\311825_458063467598748_434117141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562" y="3822063"/>
            <a:ext cx="2621135" cy="193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lmera\Desktop\537540_10151518635964312_11867742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713" y="4653136"/>
            <a:ext cx="2556274" cy="193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lmera\Desktop\Fénykép08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15" y="2356841"/>
            <a:ext cx="2574369" cy="19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91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2432" y="-7590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… és sok minden más amiről nem esett szó</a:t>
            </a:r>
            <a:br>
              <a:rPr lang="hu-HU" sz="2800" dirty="0" smtClean="0">
                <a:latin typeface="Century Gothic" panose="020B0502020202020204" pitchFamily="34" charset="0"/>
              </a:rPr>
            </a:br>
            <a:r>
              <a:rPr lang="hu-HU" sz="1800" dirty="0" smtClean="0">
                <a:latin typeface="Century Gothic" panose="020B0502020202020204" pitchFamily="34" charset="0"/>
              </a:rPr>
              <a:t>(szemétszedés, kerítés építés, szociális tűzifa)</a:t>
            </a:r>
            <a:endParaRPr lang="hu-HU" sz="1800" dirty="0">
              <a:latin typeface="Century Gothic" panose="020B0502020202020204" pitchFamily="34" charset="0"/>
            </a:endParaRPr>
          </a:p>
        </p:txBody>
      </p:sp>
      <p:pic>
        <p:nvPicPr>
          <p:cNvPr id="3074" name="Picture 2" descr="E:\járdák\PICT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8" y="2204864"/>
            <a:ext cx="2726693" cy="204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járdák\PICT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893" y="2219156"/>
            <a:ext cx="2710183" cy="203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lmera\Desktop\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522" y="1556792"/>
            <a:ext cx="2710184" cy="203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lmera\Desktop\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1" y="4509120"/>
            <a:ext cx="2726693" cy="204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lmera\Desktop\0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892" y="4505672"/>
            <a:ext cx="2710184" cy="203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lmera\Documents\2013-11-23\1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30" y="3861048"/>
            <a:ext cx="2743368" cy="2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817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2249323"/>
              </p:ext>
            </p:extLst>
          </p:nvPr>
        </p:nvGraphicFramePr>
        <p:xfrm>
          <a:off x="323528" y="980728"/>
          <a:ext cx="8496944" cy="5686819"/>
        </p:xfrm>
        <a:graphic>
          <a:graphicData uri="http://schemas.openxmlformats.org/drawingml/2006/table">
            <a:tbl>
              <a:tblPr/>
              <a:tblGrid>
                <a:gridCol w="2727516"/>
                <a:gridCol w="783956"/>
                <a:gridCol w="783956"/>
                <a:gridCol w="2633604"/>
                <a:gridCol w="783956"/>
                <a:gridCol w="783956"/>
              </a:tblGrid>
              <a:tr h="35209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Bevételek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Kiadások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3520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Megnevezés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2014. év tervadatok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Megnevezés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2014. év tervadatok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69209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Kötelező feladatok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Önként vállalt feladatok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Kötelező feladatok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Önként vállalt feladatok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777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Int. működési bevételek, közhat. bevétel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17 365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Személyi juttatások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84 617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8 638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58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Önk. sajátos működési bevételei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24 880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Munkaadókat terhelő járulékok 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20 579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2 332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58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Önkormányzat állami támogatása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136 551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Dologi kiadások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50 721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58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Központosított előirányzatok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Ellátottak pénzbeli juttatása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25 466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530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58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Előző évi visszatérülések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Egyéb kiadások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777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Működési célú bevételek á.h.  belülről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18 194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Működési célú kiadások </a:t>
                      </a:r>
                      <a:r>
                        <a:rPr lang="hu-H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á.h</a:t>
                      </a: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. belülre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1 845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58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Működési bevételek összesen: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197 003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Működési kiadások összesen: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185 003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11 500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727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Felhalmozási célú </a:t>
                      </a:r>
                      <a:r>
                        <a:rPr lang="hu-H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t </a:t>
                      </a: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bevétel</a:t>
                      </a:r>
                    </a:p>
                  </a:txBody>
                  <a:tcPr marL="857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Felújítás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58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Felhalmozási bevételek összesen: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Felhalmozási kiadások összesen: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58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Intézményfinanszírozás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113 030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Intézményfinanszírozás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113 030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58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Finanszírozási bevételek összesen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113 030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Finanszírozási kiadások összesen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113 030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58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BEVÉTELEK ÖSSZESEN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310 033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KIADÁSOK ÖSSZESEN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298 533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 CE"/>
                        </a:rPr>
                        <a:t>11 500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93271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2014. </a:t>
            </a:r>
            <a:r>
              <a:rPr lang="hu-HU" sz="2800" dirty="0">
                <a:latin typeface="Century Gothic" panose="020B0502020202020204" pitchFamily="34" charset="0"/>
              </a:rPr>
              <a:t>é</a:t>
            </a:r>
            <a:r>
              <a:rPr lang="hu-HU" sz="2800" dirty="0" smtClean="0">
                <a:latin typeface="Century Gothic" panose="020B0502020202020204" pitchFamily="34" charset="0"/>
              </a:rPr>
              <a:t>vi költségvetés tervezete</a:t>
            </a:r>
            <a:endParaRPr lang="hu-HU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05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07503" y="260648"/>
            <a:ext cx="8825883" cy="693271"/>
          </a:xfrm>
        </p:spPr>
        <p:txBody>
          <a:bodyPr>
            <a:noAutofit/>
          </a:bodyPr>
          <a:lstStyle/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Mennyit és mire költhetünk 2014-ben?</a:t>
            </a:r>
            <a:endParaRPr lang="hu-HU" sz="28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86" y="1987098"/>
            <a:ext cx="1223239" cy="12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067" y="2364089"/>
            <a:ext cx="579221" cy="57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5589374" y="1340767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Century Gothic" panose="020B0502020202020204" pitchFamily="34" charset="0"/>
              </a:rPr>
              <a:t>Saját bevételek                  </a:t>
            </a:r>
            <a:r>
              <a:rPr lang="hu-HU" dirty="0" smtClean="0">
                <a:latin typeface="Century Gothic" panose="020B0502020202020204" pitchFamily="34" charset="0"/>
              </a:rPr>
              <a:t>60 e Ft</a:t>
            </a:r>
            <a:endParaRPr lang="hu-HU" dirty="0">
              <a:latin typeface="Century Gothic" panose="020B0502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994200" y="134076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Century Gothic" panose="020B0502020202020204" pitchFamily="34" charset="0"/>
              </a:rPr>
              <a:t>Állami hozzájárulás            </a:t>
            </a:r>
            <a:r>
              <a:rPr lang="hu-HU" dirty="0" smtClean="0">
                <a:latin typeface="Century Gothic" panose="020B0502020202020204" pitchFamily="34" charset="0"/>
              </a:rPr>
              <a:t>137 e Ft</a:t>
            </a:r>
            <a:endParaRPr lang="hu-HU" dirty="0">
              <a:latin typeface="Century Gothic" panose="020B0502020202020204" pitchFamily="34" charset="0"/>
            </a:endParaRPr>
          </a:p>
        </p:txBody>
      </p:sp>
      <p:pic>
        <p:nvPicPr>
          <p:cNvPr id="1054" name="Picture 30" descr="C:\Users\almera\AppData\Local\Microsoft\Windows\Temporary Internet Files\Content.IE5\RVTTO3QD\MC90003000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319" y="4892629"/>
            <a:ext cx="1627824" cy="146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7" name="Picture 203" descr="C:\Users\almera\AppData\Local\Microsoft\Windows\Temporary Internet Files\Content.IE5\RVTTO3QD\MC900441289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568" y="5501285"/>
            <a:ext cx="1265671" cy="126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almera\AppData\Local\Microsoft\Windows\Temporary Internet Files\Content.IE5\RVTTO3QD\MC90043368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114" y="5277867"/>
            <a:ext cx="759380" cy="131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" name="Picture 204" descr="C:\Users\almera\AppData\Local\Microsoft\Windows\Temporary Internet Files\Content.IE5\G5SWJ8RF\MC900429645[2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776" y="4859782"/>
            <a:ext cx="1554467" cy="161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almera\AppData\Local\Microsoft\Windows\Temporary Internet Files\Content.IE5\7ENTTUT0\MC900240687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77" y="5081917"/>
            <a:ext cx="1525411" cy="154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38"/>
          <p:cNvGrpSpPr>
            <a:grpSpLocks noChangeAspect="1"/>
          </p:cNvGrpSpPr>
          <p:nvPr/>
        </p:nvGrpSpPr>
        <p:grpSpPr bwMode="auto">
          <a:xfrm>
            <a:off x="2975749" y="5461818"/>
            <a:ext cx="1268413" cy="1276350"/>
            <a:chOff x="858" y="3249"/>
            <a:chExt cx="799" cy="804"/>
          </a:xfrm>
        </p:grpSpPr>
        <p:sp>
          <p:nvSpPr>
            <p:cNvPr id="6" name="AutoShape 37"/>
            <p:cNvSpPr>
              <a:spLocks noChangeAspect="1" noChangeArrowheads="1" noTextEdit="1"/>
            </p:cNvSpPr>
            <p:nvPr/>
          </p:nvSpPr>
          <p:spPr bwMode="auto">
            <a:xfrm>
              <a:off x="858" y="3249"/>
              <a:ext cx="799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7" name="Freeform 39"/>
            <p:cNvSpPr>
              <a:spLocks/>
            </p:cNvSpPr>
            <p:nvPr/>
          </p:nvSpPr>
          <p:spPr bwMode="auto">
            <a:xfrm>
              <a:off x="858" y="3795"/>
              <a:ext cx="799" cy="220"/>
            </a:xfrm>
            <a:custGeom>
              <a:avLst/>
              <a:gdLst>
                <a:gd name="T0" fmla="*/ 2322 w 2397"/>
                <a:gd name="T1" fmla="*/ 214 h 660"/>
                <a:gd name="T2" fmla="*/ 2378 w 2397"/>
                <a:gd name="T3" fmla="*/ 270 h 660"/>
                <a:gd name="T4" fmla="*/ 2397 w 2397"/>
                <a:gd name="T5" fmla="*/ 330 h 660"/>
                <a:gd name="T6" fmla="*/ 2386 w 2397"/>
                <a:gd name="T7" fmla="*/ 373 h 660"/>
                <a:gd name="T8" fmla="*/ 2356 w 2397"/>
                <a:gd name="T9" fmla="*/ 416 h 660"/>
                <a:gd name="T10" fmla="*/ 2307 w 2397"/>
                <a:gd name="T11" fmla="*/ 456 h 660"/>
                <a:gd name="T12" fmla="*/ 2241 w 2397"/>
                <a:gd name="T13" fmla="*/ 492 h 660"/>
                <a:gd name="T14" fmla="*/ 2159 w 2397"/>
                <a:gd name="T15" fmla="*/ 528 h 660"/>
                <a:gd name="T16" fmla="*/ 2086 w 2397"/>
                <a:gd name="T17" fmla="*/ 552 h 660"/>
                <a:gd name="T18" fmla="*/ 2018 w 2397"/>
                <a:gd name="T19" fmla="*/ 571 h 660"/>
                <a:gd name="T20" fmla="*/ 1943 w 2397"/>
                <a:gd name="T21" fmla="*/ 588 h 660"/>
                <a:gd name="T22" fmla="*/ 1864 w 2397"/>
                <a:gd name="T23" fmla="*/ 604 h 660"/>
                <a:gd name="T24" fmla="*/ 1780 w 2397"/>
                <a:gd name="T25" fmla="*/ 619 h 660"/>
                <a:gd name="T26" fmla="*/ 1692 w 2397"/>
                <a:gd name="T27" fmla="*/ 631 h 660"/>
                <a:gd name="T28" fmla="*/ 1600 w 2397"/>
                <a:gd name="T29" fmla="*/ 640 h 660"/>
                <a:gd name="T30" fmla="*/ 1504 w 2397"/>
                <a:gd name="T31" fmla="*/ 649 h 660"/>
                <a:gd name="T32" fmla="*/ 1405 w 2397"/>
                <a:gd name="T33" fmla="*/ 655 h 660"/>
                <a:gd name="T34" fmla="*/ 1304 w 2397"/>
                <a:gd name="T35" fmla="*/ 659 h 660"/>
                <a:gd name="T36" fmla="*/ 1199 w 2397"/>
                <a:gd name="T37" fmla="*/ 660 h 660"/>
                <a:gd name="T38" fmla="*/ 1090 w 2397"/>
                <a:gd name="T39" fmla="*/ 659 h 660"/>
                <a:gd name="T40" fmla="*/ 981 w 2397"/>
                <a:gd name="T41" fmla="*/ 655 h 660"/>
                <a:gd name="T42" fmla="*/ 878 w 2397"/>
                <a:gd name="T43" fmla="*/ 648 h 660"/>
                <a:gd name="T44" fmla="*/ 777 w 2397"/>
                <a:gd name="T45" fmla="*/ 639 h 660"/>
                <a:gd name="T46" fmla="*/ 681 w 2397"/>
                <a:gd name="T47" fmla="*/ 628 h 660"/>
                <a:gd name="T48" fmla="*/ 590 w 2397"/>
                <a:gd name="T49" fmla="*/ 615 h 660"/>
                <a:gd name="T50" fmla="*/ 502 w 2397"/>
                <a:gd name="T51" fmla="*/ 599 h 660"/>
                <a:gd name="T52" fmla="*/ 421 w 2397"/>
                <a:gd name="T53" fmla="*/ 581 h 660"/>
                <a:gd name="T54" fmla="*/ 345 w 2397"/>
                <a:gd name="T55" fmla="*/ 563 h 660"/>
                <a:gd name="T56" fmla="*/ 276 w 2397"/>
                <a:gd name="T57" fmla="*/ 541 h 660"/>
                <a:gd name="T58" fmla="*/ 207 w 2397"/>
                <a:gd name="T59" fmla="*/ 515 h 660"/>
                <a:gd name="T60" fmla="*/ 135 w 2397"/>
                <a:gd name="T61" fmla="*/ 483 h 660"/>
                <a:gd name="T62" fmla="*/ 78 w 2397"/>
                <a:gd name="T63" fmla="*/ 447 h 660"/>
                <a:gd name="T64" fmla="*/ 35 w 2397"/>
                <a:gd name="T65" fmla="*/ 410 h 660"/>
                <a:gd name="T66" fmla="*/ 9 w 2397"/>
                <a:gd name="T67" fmla="*/ 371 h 660"/>
                <a:gd name="T68" fmla="*/ 0 w 2397"/>
                <a:gd name="T69" fmla="*/ 330 h 660"/>
                <a:gd name="T70" fmla="*/ 12 w 2397"/>
                <a:gd name="T71" fmla="*/ 284 h 660"/>
                <a:gd name="T72" fmla="*/ 46 w 2397"/>
                <a:gd name="T73" fmla="*/ 239 h 660"/>
                <a:gd name="T74" fmla="*/ 101 w 2397"/>
                <a:gd name="T75" fmla="*/ 197 h 660"/>
                <a:gd name="T76" fmla="*/ 174 w 2397"/>
                <a:gd name="T77" fmla="*/ 159 h 660"/>
                <a:gd name="T78" fmla="*/ 266 w 2397"/>
                <a:gd name="T79" fmla="*/ 122 h 660"/>
                <a:gd name="T80" fmla="*/ 343 w 2397"/>
                <a:gd name="T81" fmla="*/ 99 h 660"/>
                <a:gd name="T82" fmla="*/ 410 w 2397"/>
                <a:gd name="T83" fmla="*/ 81 h 660"/>
                <a:gd name="T84" fmla="*/ 483 w 2397"/>
                <a:gd name="T85" fmla="*/ 65 h 660"/>
                <a:gd name="T86" fmla="*/ 559 w 2397"/>
                <a:gd name="T87" fmla="*/ 51 h 660"/>
                <a:gd name="T88" fmla="*/ 641 w 2397"/>
                <a:gd name="T89" fmla="*/ 37 h 660"/>
                <a:gd name="T90" fmla="*/ 726 w 2397"/>
                <a:gd name="T91" fmla="*/ 26 h 660"/>
                <a:gd name="T92" fmla="*/ 815 w 2397"/>
                <a:gd name="T93" fmla="*/ 17 h 660"/>
                <a:gd name="T94" fmla="*/ 907 w 2397"/>
                <a:gd name="T95" fmla="*/ 9 h 660"/>
                <a:gd name="T96" fmla="*/ 1002 w 2397"/>
                <a:gd name="T97" fmla="*/ 4 h 660"/>
                <a:gd name="T98" fmla="*/ 1099 w 2397"/>
                <a:gd name="T99" fmla="*/ 1 h 660"/>
                <a:gd name="T100" fmla="*/ 1199 w 2397"/>
                <a:gd name="T101" fmla="*/ 0 h 660"/>
                <a:gd name="T102" fmla="*/ 1328 w 2397"/>
                <a:gd name="T103" fmla="*/ 2 h 660"/>
                <a:gd name="T104" fmla="*/ 1452 w 2397"/>
                <a:gd name="T105" fmla="*/ 7 h 660"/>
                <a:gd name="T106" fmla="*/ 1572 w 2397"/>
                <a:gd name="T107" fmla="*/ 17 h 660"/>
                <a:gd name="T108" fmla="*/ 1688 w 2397"/>
                <a:gd name="T109" fmla="*/ 29 h 660"/>
                <a:gd name="T110" fmla="*/ 1796 w 2397"/>
                <a:gd name="T111" fmla="*/ 43 h 660"/>
                <a:gd name="T112" fmla="*/ 1898 w 2397"/>
                <a:gd name="T113" fmla="*/ 61 h 660"/>
                <a:gd name="T114" fmla="*/ 1993 w 2397"/>
                <a:gd name="T115" fmla="*/ 82 h 660"/>
                <a:gd name="T116" fmla="*/ 2080 w 2397"/>
                <a:gd name="T117" fmla="*/ 106 h 660"/>
                <a:gd name="T118" fmla="*/ 2157 w 2397"/>
                <a:gd name="T119" fmla="*/ 132 h 660"/>
                <a:gd name="T120" fmla="*/ 2224 w 2397"/>
                <a:gd name="T121" fmla="*/ 1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97" h="660">
                  <a:moveTo>
                    <a:pt x="2264" y="179"/>
                  </a:moveTo>
                  <a:lnTo>
                    <a:pt x="2295" y="196"/>
                  </a:lnTo>
                  <a:lnTo>
                    <a:pt x="2322" y="214"/>
                  </a:lnTo>
                  <a:lnTo>
                    <a:pt x="2343" y="233"/>
                  </a:lnTo>
                  <a:lnTo>
                    <a:pt x="2363" y="251"/>
                  </a:lnTo>
                  <a:lnTo>
                    <a:pt x="2378" y="270"/>
                  </a:lnTo>
                  <a:lnTo>
                    <a:pt x="2388" y="290"/>
                  </a:lnTo>
                  <a:lnTo>
                    <a:pt x="2395" y="310"/>
                  </a:lnTo>
                  <a:lnTo>
                    <a:pt x="2397" y="330"/>
                  </a:lnTo>
                  <a:lnTo>
                    <a:pt x="2396" y="344"/>
                  </a:lnTo>
                  <a:lnTo>
                    <a:pt x="2392" y="359"/>
                  </a:lnTo>
                  <a:lnTo>
                    <a:pt x="2386" y="373"/>
                  </a:lnTo>
                  <a:lnTo>
                    <a:pt x="2379" y="388"/>
                  </a:lnTo>
                  <a:lnTo>
                    <a:pt x="2369" y="401"/>
                  </a:lnTo>
                  <a:lnTo>
                    <a:pt x="2356" y="416"/>
                  </a:lnTo>
                  <a:lnTo>
                    <a:pt x="2342" y="429"/>
                  </a:lnTo>
                  <a:lnTo>
                    <a:pt x="2325" y="443"/>
                  </a:lnTo>
                  <a:lnTo>
                    <a:pt x="2307" y="456"/>
                  </a:lnTo>
                  <a:lnTo>
                    <a:pt x="2288" y="468"/>
                  </a:lnTo>
                  <a:lnTo>
                    <a:pt x="2264" y="480"/>
                  </a:lnTo>
                  <a:lnTo>
                    <a:pt x="2241" y="492"/>
                  </a:lnTo>
                  <a:lnTo>
                    <a:pt x="2216" y="505"/>
                  </a:lnTo>
                  <a:lnTo>
                    <a:pt x="2188" y="517"/>
                  </a:lnTo>
                  <a:lnTo>
                    <a:pt x="2159" y="528"/>
                  </a:lnTo>
                  <a:lnTo>
                    <a:pt x="2128" y="539"/>
                  </a:lnTo>
                  <a:lnTo>
                    <a:pt x="2108" y="546"/>
                  </a:lnTo>
                  <a:lnTo>
                    <a:pt x="2086" y="552"/>
                  </a:lnTo>
                  <a:lnTo>
                    <a:pt x="2064" y="559"/>
                  </a:lnTo>
                  <a:lnTo>
                    <a:pt x="2041" y="565"/>
                  </a:lnTo>
                  <a:lnTo>
                    <a:pt x="2018" y="571"/>
                  </a:lnTo>
                  <a:lnTo>
                    <a:pt x="1993" y="577"/>
                  </a:lnTo>
                  <a:lnTo>
                    <a:pt x="1969" y="583"/>
                  </a:lnTo>
                  <a:lnTo>
                    <a:pt x="1943" y="588"/>
                  </a:lnTo>
                  <a:lnTo>
                    <a:pt x="1918" y="594"/>
                  </a:lnTo>
                  <a:lnTo>
                    <a:pt x="1891" y="599"/>
                  </a:lnTo>
                  <a:lnTo>
                    <a:pt x="1864" y="604"/>
                  </a:lnTo>
                  <a:lnTo>
                    <a:pt x="1836" y="609"/>
                  </a:lnTo>
                  <a:lnTo>
                    <a:pt x="1808" y="614"/>
                  </a:lnTo>
                  <a:lnTo>
                    <a:pt x="1780" y="619"/>
                  </a:lnTo>
                  <a:lnTo>
                    <a:pt x="1751" y="623"/>
                  </a:lnTo>
                  <a:lnTo>
                    <a:pt x="1722" y="627"/>
                  </a:lnTo>
                  <a:lnTo>
                    <a:pt x="1692" y="631"/>
                  </a:lnTo>
                  <a:lnTo>
                    <a:pt x="1662" y="634"/>
                  </a:lnTo>
                  <a:lnTo>
                    <a:pt x="1631" y="638"/>
                  </a:lnTo>
                  <a:lnTo>
                    <a:pt x="1600" y="640"/>
                  </a:lnTo>
                  <a:lnTo>
                    <a:pt x="1569" y="644"/>
                  </a:lnTo>
                  <a:lnTo>
                    <a:pt x="1536" y="647"/>
                  </a:lnTo>
                  <a:lnTo>
                    <a:pt x="1504" y="649"/>
                  </a:lnTo>
                  <a:lnTo>
                    <a:pt x="1472" y="651"/>
                  </a:lnTo>
                  <a:lnTo>
                    <a:pt x="1439" y="654"/>
                  </a:lnTo>
                  <a:lnTo>
                    <a:pt x="1405" y="655"/>
                  </a:lnTo>
                  <a:lnTo>
                    <a:pt x="1372" y="656"/>
                  </a:lnTo>
                  <a:lnTo>
                    <a:pt x="1338" y="657"/>
                  </a:lnTo>
                  <a:lnTo>
                    <a:pt x="1304" y="659"/>
                  </a:lnTo>
                  <a:lnTo>
                    <a:pt x="1268" y="660"/>
                  </a:lnTo>
                  <a:lnTo>
                    <a:pt x="1234" y="660"/>
                  </a:lnTo>
                  <a:lnTo>
                    <a:pt x="1199" y="660"/>
                  </a:lnTo>
                  <a:lnTo>
                    <a:pt x="1163" y="660"/>
                  </a:lnTo>
                  <a:lnTo>
                    <a:pt x="1126" y="660"/>
                  </a:lnTo>
                  <a:lnTo>
                    <a:pt x="1090" y="659"/>
                  </a:lnTo>
                  <a:lnTo>
                    <a:pt x="1053" y="657"/>
                  </a:lnTo>
                  <a:lnTo>
                    <a:pt x="1018" y="656"/>
                  </a:lnTo>
                  <a:lnTo>
                    <a:pt x="981" y="655"/>
                  </a:lnTo>
                  <a:lnTo>
                    <a:pt x="947" y="653"/>
                  </a:lnTo>
                  <a:lnTo>
                    <a:pt x="912" y="650"/>
                  </a:lnTo>
                  <a:lnTo>
                    <a:pt x="878" y="648"/>
                  </a:lnTo>
                  <a:lnTo>
                    <a:pt x="844" y="645"/>
                  </a:lnTo>
                  <a:lnTo>
                    <a:pt x="811" y="643"/>
                  </a:lnTo>
                  <a:lnTo>
                    <a:pt x="777" y="639"/>
                  </a:lnTo>
                  <a:lnTo>
                    <a:pt x="745" y="636"/>
                  </a:lnTo>
                  <a:lnTo>
                    <a:pt x="713" y="632"/>
                  </a:lnTo>
                  <a:lnTo>
                    <a:pt x="681" y="628"/>
                  </a:lnTo>
                  <a:lnTo>
                    <a:pt x="651" y="623"/>
                  </a:lnTo>
                  <a:lnTo>
                    <a:pt x="619" y="619"/>
                  </a:lnTo>
                  <a:lnTo>
                    <a:pt x="590" y="615"/>
                  </a:lnTo>
                  <a:lnTo>
                    <a:pt x="559" y="609"/>
                  </a:lnTo>
                  <a:lnTo>
                    <a:pt x="531" y="604"/>
                  </a:lnTo>
                  <a:lnTo>
                    <a:pt x="502" y="599"/>
                  </a:lnTo>
                  <a:lnTo>
                    <a:pt x="474" y="593"/>
                  </a:lnTo>
                  <a:lnTo>
                    <a:pt x="448" y="587"/>
                  </a:lnTo>
                  <a:lnTo>
                    <a:pt x="421" y="581"/>
                  </a:lnTo>
                  <a:lnTo>
                    <a:pt x="395" y="575"/>
                  </a:lnTo>
                  <a:lnTo>
                    <a:pt x="370" y="569"/>
                  </a:lnTo>
                  <a:lnTo>
                    <a:pt x="345" y="563"/>
                  </a:lnTo>
                  <a:lnTo>
                    <a:pt x="321" y="555"/>
                  </a:lnTo>
                  <a:lnTo>
                    <a:pt x="298" y="548"/>
                  </a:lnTo>
                  <a:lnTo>
                    <a:pt x="276" y="541"/>
                  </a:lnTo>
                  <a:lnTo>
                    <a:pt x="254" y="534"/>
                  </a:lnTo>
                  <a:lnTo>
                    <a:pt x="233" y="526"/>
                  </a:lnTo>
                  <a:lnTo>
                    <a:pt x="207" y="515"/>
                  </a:lnTo>
                  <a:lnTo>
                    <a:pt x="181" y="506"/>
                  </a:lnTo>
                  <a:lnTo>
                    <a:pt x="157" y="495"/>
                  </a:lnTo>
                  <a:lnTo>
                    <a:pt x="135" y="483"/>
                  </a:lnTo>
                  <a:lnTo>
                    <a:pt x="114" y="472"/>
                  </a:lnTo>
                  <a:lnTo>
                    <a:pt x="95" y="460"/>
                  </a:lnTo>
                  <a:lnTo>
                    <a:pt x="78" y="447"/>
                  </a:lnTo>
                  <a:lnTo>
                    <a:pt x="62" y="435"/>
                  </a:lnTo>
                  <a:lnTo>
                    <a:pt x="47" y="423"/>
                  </a:lnTo>
                  <a:lnTo>
                    <a:pt x="35" y="410"/>
                  </a:lnTo>
                  <a:lnTo>
                    <a:pt x="24" y="398"/>
                  </a:lnTo>
                  <a:lnTo>
                    <a:pt x="16" y="384"/>
                  </a:lnTo>
                  <a:lnTo>
                    <a:pt x="9" y="371"/>
                  </a:lnTo>
                  <a:lnTo>
                    <a:pt x="4" y="358"/>
                  </a:lnTo>
                  <a:lnTo>
                    <a:pt x="1" y="343"/>
                  </a:lnTo>
                  <a:lnTo>
                    <a:pt x="0" y="330"/>
                  </a:lnTo>
                  <a:lnTo>
                    <a:pt x="1" y="314"/>
                  </a:lnTo>
                  <a:lnTo>
                    <a:pt x="5" y="298"/>
                  </a:lnTo>
                  <a:lnTo>
                    <a:pt x="12" y="284"/>
                  </a:lnTo>
                  <a:lnTo>
                    <a:pt x="21" y="269"/>
                  </a:lnTo>
                  <a:lnTo>
                    <a:pt x="32" y="253"/>
                  </a:lnTo>
                  <a:lnTo>
                    <a:pt x="46" y="239"/>
                  </a:lnTo>
                  <a:lnTo>
                    <a:pt x="62" y="225"/>
                  </a:lnTo>
                  <a:lnTo>
                    <a:pt x="80" y="211"/>
                  </a:lnTo>
                  <a:lnTo>
                    <a:pt x="101" y="197"/>
                  </a:lnTo>
                  <a:lnTo>
                    <a:pt x="123" y="184"/>
                  </a:lnTo>
                  <a:lnTo>
                    <a:pt x="147" y="171"/>
                  </a:lnTo>
                  <a:lnTo>
                    <a:pt x="174" y="159"/>
                  </a:lnTo>
                  <a:lnTo>
                    <a:pt x="203" y="146"/>
                  </a:lnTo>
                  <a:lnTo>
                    <a:pt x="233" y="134"/>
                  </a:lnTo>
                  <a:lnTo>
                    <a:pt x="266" y="122"/>
                  </a:lnTo>
                  <a:lnTo>
                    <a:pt x="300" y="111"/>
                  </a:lnTo>
                  <a:lnTo>
                    <a:pt x="321" y="105"/>
                  </a:lnTo>
                  <a:lnTo>
                    <a:pt x="343" y="99"/>
                  </a:lnTo>
                  <a:lnTo>
                    <a:pt x="365" y="93"/>
                  </a:lnTo>
                  <a:lnTo>
                    <a:pt x="387" y="87"/>
                  </a:lnTo>
                  <a:lnTo>
                    <a:pt x="410" y="81"/>
                  </a:lnTo>
                  <a:lnTo>
                    <a:pt x="434" y="76"/>
                  </a:lnTo>
                  <a:lnTo>
                    <a:pt x="458" y="70"/>
                  </a:lnTo>
                  <a:lnTo>
                    <a:pt x="483" y="65"/>
                  </a:lnTo>
                  <a:lnTo>
                    <a:pt x="508" y="60"/>
                  </a:lnTo>
                  <a:lnTo>
                    <a:pt x="534" y="55"/>
                  </a:lnTo>
                  <a:lnTo>
                    <a:pt x="559" y="51"/>
                  </a:lnTo>
                  <a:lnTo>
                    <a:pt x="586" y="46"/>
                  </a:lnTo>
                  <a:lnTo>
                    <a:pt x="614" y="42"/>
                  </a:lnTo>
                  <a:lnTo>
                    <a:pt x="641" y="37"/>
                  </a:lnTo>
                  <a:lnTo>
                    <a:pt x="669" y="34"/>
                  </a:lnTo>
                  <a:lnTo>
                    <a:pt x="698" y="30"/>
                  </a:lnTo>
                  <a:lnTo>
                    <a:pt x="726" y="26"/>
                  </a:lnTo>
                  <a:lnTo>
                    <a:pt x="755" y="23"/>
                  </a:lnTo>
                  <a:lnTo>
                    <a:pt x="786" y="20"/>
                  </a:lnTo>
                  <a:lnTo>
                    <a:pt x="815" y="17"/>
                  </a:lnTo>
                  <a:lnTo>
                    <a:pt x="845" y="14"/>
                  </a:lnTo>
                  <a:lnTo>
                    <a:pt x="877" y="12"/>
                  </a:lnTo>
                  <a:lnTo>
                    <a:pt x="907" y="9"/>
                  </a:lnTo>
                  <a:lnTo>
                    <a:pt x="939" y="7"/>
                  </a:lnTo>
                  <a:lnTo>
                    <a:pt x="970" y="6"/>
                  </a:lnTo>
                  <a:lnTo>
                    <a:pt x="1002" y="4"/>
                  </a:lnTo>
                  <a:lnTo>
                    <a:pt x="1035" y="3"/>
                  </a:lnTo>
                  <a:lnTo>
                    <a:pt x="1067" y="2"/>
                  </a:lnTo>
                  <a:lnTo>
                    <a:pt x="1099" y="1"/>
                  </a:lnTo>
                  <a:lnTo>
                    <a:pt x="1132" y="0"/>
                  </a:lnTo>
                  <a:lnTo>
                    <a:pt x="1166" y="0"/>
                  </a:lnTo>
                  <a:lnTo>
                    <a:pt x="1199" y="0"/>
                  </a:lnTo>
                  <a:lnTo>
                    <a:pt x="1243" y="0"/>
                  </a:lnTo>
                  <a:lnTo>
                    <a:pt x="1285" y="1"/>
                  </a:lnTo>
                  <a:lnTo>
                    <a:pt x="1328" y="2"/>
                  </a:lnTo>
                  <a:lnTo>
                    <a:pt x="1369" y="3"/>
                  </a:lnTo>
                  <a:lnTo>
                    <a:pt x="1412" y="4"/>
                  </a:lnTo>
                  <a:lnTo>
                    <a:pt x="1452" y="7"/>
                  </a:lnTo>
                  <a:lnTo>
                    <a:pt x="1493" y="9"/>
                  </a:lnTo>
                  <a:lnTo>
                    <a:pt x="1534" y="13"/>
                  </a:lnTo>
                  <a:lnTo>
                    <a:pt x="1572" y="17"/>
                  </a:lnTo>
                  <a:lnTo>
                    <a:pt x="1611" y="20"/>
                  </a:lnTo>
                  <a:lnTo>
                    <a:pt x="1650" y="24"/>
                  </a:lnTo>
                  <a:lnTo>
                    <a:pt x="1688" y="29"/>
                  </a:lnTo>
                  <a:lnTo>
                    <a:pt x="1724" y="34"/>
                  </a:lnTo>
                  <a:lnTo>
                    <a:pt x="1761" y="38"/>
                  </a:lnTo>
                  <a:lnTo>
                    <a:pt x="1796" y="43"/>
                  </a:lnTo>
                  <a:lnTo>
                    <a:pt x="1831" y="49"/>
                  </a:lnTo>
                  <a:lnTo>
                    <a:pt x="1866" y="55"/>
                  </a:lnTo>
                  <a:lnTo>
                    <a:pt x="1898" y="61"/>
                  </a:lnTo>
                  <a:lnTo>
                    <a:pt x="1931" y="69"/>
                  </a:lnTo>
                  <a:lnTo>
                    <a:pt x="1963" y="75"/>
                  </a:lnTo>
                  <a:lnTo>
                    <a:pt x="1993" y="82"/>
                  </a:lnTo>
                  <a:lnTo>
                    <a:pt x="2022" y="91"/>
                  </a:lnTo>
                  <a:lnTo>
                    <a:pt x="2052" y="98"/>
                  </a:lnTo>
                  <a:lnTo>
                    <a:pt x="2080" y="106"/>
                  </a:lnTo>
                  <a:lnTo>
                    <a:pt x="2106" y="115"/>
                  </a:lnTo>
                  <a:lnTo>
                    <a:pt x="2132" y="123"/>
                  </a:lnTo>
                  <a:lnTo>
                    <a:pt x="2157" y="132"/>
                  </a:lnTo>
                  <a:lnTo>
                    <a:pt x="2181" y="140"/>
                  </a:lnTo>
                  <a:lnTo>
                    <a:pt x="2204" y="150"/>
                  </a:lnTo>
                  <a:lnTo>
                    <a:pt x="2224" y="160"/>
                  </a:lnTo>
                  <a:lnTo>
                    <a:pt x="2245" y="169"/>
                  </a:lnTo>
                  <a:lnTo>
                    <a:pt x="2264" y="179"/>
                  </a:lnTo>
                  <a:close/>
                </a:path>
              </a:pathLst>
            </a:custGeom>
            <a:solidFill>
              <a:srgbClr val="DDE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" name="Freeform 40"/>
            <p:cNvSpPr>
              <a:spLocks/>
            </p:cNvSpPr>
            <p:nvPr/>
          </p:nvSpPr>
          <p:spPr bwMode="auto">
            <a:xfrm>
              <a:off x="1394" y="3759"/>
              <a:ext cx="124" cy="184"/>
            </a:xfrm>
            <a:custGeom>
              <a:avLst/>
              <a:gdLst>
                <a:gd name="T0" fmla="*/ 106 w 372"/>
                <a:gd name="T1" fmla="*/ 11 h 551"/>
                <a:gd name="T2" fmla="*/ 112 w 372"/>
                <a:gd name="T3" fmla="*/ 9 h 551"/>
                <a:gd name="T4" fmla="*/ 126 w 372"/>
                <a:gd name="T5" fmla="*/ 6 h 551"/>
                <a:gd name="T6" fmla="*/ 150 w 372"/>
                <a:gd name="T7" fmla="*/ 1 h 551"/>
                <a:gd name="T8" fmla="*/ 178 w 372"/>
                <a:gd name="T9" fmla="*/ 0 h 551"/>
                <a:gd name="T10" fmla="*/ 208 w 372"/>
                <a:gd name="T11" fmla="*/ 1 h 551"/>
                <a:gd name="T12" fmla="*/ 238 w 372"/>
                <a:gd name="T13" fmla="*/ 7 h 551"/>
                <a:gd name="T14" fmla="*/ 266 w 372"/>
                <a:gd name="T15" fmla="*/ 20 h 551"/>
                <a:gd name="T16" fmla="*/ 289 w 372"/>
                <a:gd name="T17" fmla="*/ 43 h 551"/>
                <a:gd name="T18" fmla="*/ 306 w 372"/>
                <a:gd name="T19" fmla="*/ 70 h 551"/>
                <a:gd name="T20" fmla="*/ 320 w 372"/>
                <a:gd name="T21" fmla="*/ 94 h 551"/>
                <a:gd name="T22" fmla="*/ 328 w 372"/>
                <a:gd name="T23" fmla="*/ 119 h 551"/>
                <a:gd name="T24" fmla="*/ 336 w 372"/>
                <a:gd name="T25" fmla="*/ 142 h 551"/>
                <a:gd name="T26" fmla="*/ 339 w 372"/>
                <a:gd name="T27" fmla="*/ 164 h 551"/>
                <a:gd name="T28" fmla="*/ 344 w 372"/>
                <a:gd name="T29" fmla="*/ 185 h 551"/>
                <a:gd name="T30" fmla="*/ 349 w 372"/>
                <a:gd name="T31" fmla="*/ 207 h 551"/>
                <a:gd name="T32" fmla="*/ 355 w 372"/>
                <a:gd name="T33" fmla="*/ 229 h 551"/>
                <a:gd name="T34" fmla="*/ 366 w 372"/>
                <a:gd name="T35" fmla="*/ 273 h 551"/>
                <a:gd name="T36" fmla="*/ 371 w 372"/>
                <a:gd name="T37" fmla="*/ 309 h 551"/>
                <a:gd name="T38" fmla="*/ 372 w 372"/>
                <a:gd name="T39" fmla="*/ 335 h 551"/>
                <a:gd name="T40" fmla="*/ 372 w 372"/>
                <a:gd name="T41" fmla="*/ 344 h 551"/>
                <a:gd name="T42" fmla="*/ 311 w 372"/>
                <a:gd name="T43" fmla="*/ 358 h 551"/>
                <a:gd name="T44" fmla="*/ 263 w 372"/>
                <a:gd name="T45" fmla="*/ 355 h 551"/>
                <a:gd name="T46" fmla="*/ 265 w 372"/>
                <a:gd name="T47" fmla="*/ 371 h 551"/>
                <a:gd name="T48" fmla="*/ 269 w 372"/>
                <a:gd name="T49" fmla="*/ 409 h 551"/>
                <a:gd name="T50" fmla="*/ 266 w 372"/>
                <a:gd name="T51" fmla="*/ 454 h 551"/>
                <a:gd name="T52" fmla="*/ 250 w 372"/>
                <a:gd name="T53" fmla="*/ 491 h 551"/>
                <a:gd name="T54" fmla="*/ 236 w 372"/>
                <a:gd name="T55" fmla="*/ 506 h 551"/>
                <a:gd name="T56" fmla="*/ 220 w 372"/>
                <a:gd name="T57" fmla="*/ 518 h 551"/>
                <a:gd name="T58" fmla="*/ 203 w 372"/>
                <a:gd name="T59" fmla="*/ 528 h 551"/>
                <a:gd name="T60" fmla="*/ 187 w 372"/>
                <a:gd name="T61" fmla="*/ 536 h 551"/>
                <a:gd name="T62" fmla="*/ 173 w 372"/>
                <a:gd name="T63" fmla="*/ 542 h 551"/>
                <a:gd name="T64" fmla="*/ 160 w 372"/>
                <a:gd name="T65" fmla="*/ 547 h 551"/>
                <a:gd name="T66" fmla="*/ 152 w 372"/>
                <a:gd name="T67" fmla="*/ 550 h 551"/>
                <a:gd name="T68" fmla="*/ 150 w 372"/>
                <a:gd name="T69" fmla="*/ 551 h 551"/>
                <a:gd name="T70" fmla="*/ 143 w 372"/>
                <a:gd name="T71" fmla="*/ 541 h 551"/>
                <a:gd name="T72" fmla="*/ 128 w 372"/>
                <a:gd name="T73" fmla="*/ 517 h 551"/>
                <a:gd name="T74" fmla="*/ 105 w 372"/>
                <a:gd name="T75" fmla="*/ 480 h 551"/>
                <a:gd name="T76" fmla="*/ 78 w 372"/>
                <a:gd name="T77" fmla="*/ 439 h 551"/>
                <a:gd name="T78" fmla="*/ 51 w 372"/>
                <a:gd name="T79" fmla="*/ 395 h 551"/>
                <a:gd name="T80" fmla="*/ 28 w 372"/>
                <a:gd name="T81" fmla="*/ 357 h 551"/>
                <a:gd name="T82" fmla="*/ 12 w 372"/>
                <a:gd name="T83" fmla="*/ 325 h 551"/>
                <a:gd name="T84" fmla="*/ 6 w 372"/>
                <a:gd name="T85" fmla="*/ 307 h 551"/>
                <a:gd name="T86" fmla="*/ 5 w 372"/>
                <a:gd name="T87" fmla="*/ 266 h 551"/>
                <a:gd name="T88" fmla="*/ 4 w 372"/>
                <a:gd name="T89" fmla="*/ 200 h 551"/>
                <a:gd name="T90" fmla="*/ 1 w 372"/>
                <a:gd name="T91" fmla="*/ 141 h 551"/>
                <a:gd name="T92" fmla="*/ 0 w 372"/>
                <a:gd name="T93" fmla="*/ 114 h 551"/>
                <a:gd name="T94" fmla="*/ 106 w 372"/>
                <a:gd name="T95" fmla="*/ 1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2" h="551">
                  <a:moveTo>
                    <a:pt x="106" y="11"/>
                  </a:moveTo>
                  <a:lnTo>
                    <a:pt x="112" y="9"/>
                  </a:lnTo>
                  <a:lnTo>
                    <a:pt x="126" y="6"/>
                  </a:lnTo>
                  <a:lnTo>
                    <a:pt x="150" y="1"/>
                  </a:lnTo>
                  <a:lnTo>
                    <a:pt x="178" y="0"/>
                  </a:lnTo>
                  <a:lnTo>
                    <a:pt x="208" y="1"/>
                  </a:lnTo>
                  <a:lnTo>
                    <a:pt x="238" y="7"/>
                  </a:lnTo>
                  <a:lnTo>
                    <a:pt x="266" y="20"/>
                  </a:lnTo>
                  <a:lnTo>
                    <a:pt x="289" y="43"/>
                  </a:lnTo>
                  <a:lnTo>
                    <a:pt x="306" y="70"/>
                  </a:lnTo>
                  <a:lnTo>
                    <a:pt x="320" y="94"/>
                  </a:lnTo>
                  <a:lnTo>
                    <a:pt x="328" y="119"/>
                  </a:lnTo>
                  <a:lnTo>
                    <a:pt x="336" y="142"/>
                  </a:lnTo>
                  <a:lnTo>
                    <a:pt x="339" y="164"/>
                  </a:lnTo>
                  <a:lnTo>
                    <a:pt x="344" y="185"/>
                  </a:lnTo>
                  <a:lnTo>
                    <a:pt x="349" y="207"/>
                  </a:lnTo>
                  <a:lnTo>
                    <a:pt x="355" y="229"/>
                  </a:lnTo>
                  <a:lnTo>
                    <a:pt x="366" y="273"/>
                  </a:lnTo>
                  <a:lnTo>
                    <a:pt x="371" y="309"/>
                  </a:lnTo>
                  <a:lnTo>
                    <a:pt x="372" y="335"/>
                  </a:lnTo>
                  <a:lnTo>
                    <a:pt x="372" y="344"/>
                  </a:lnTo>
                  <a:lnTo>
                    <a:pt x="311" y="358"/>
                  </a:lnTo>
                  <a:lnTo>
                    <a:pt x="263" y="355"/>
                  </a:lnTo>
                  <a:lnTo>
                    <a:pt x="265" y="371"/>
                  </a:lnTo>
                  <a:lnTo>
                    <a:pt x="269" y="409"/>
                  </a:lnTo>
                  <a:lnTo>
                    <a:pt x="266" y="454"/>
                  </a:lnTo>
                  <a:lnTo>
                    <a:pt x="250" y="491"/>
                  </a:lnTo>
                  <a:lnTo>
                    <a:pt x="236" y="506"/>
                  </a:lnTo>
                  <a:lnTo>
                    <a:pt x="220" y="518"/>
                  </a:lnTo>
                  <a:lnTo>
                    <a:pt x="203" y="528"/>
                  </a:lnTo>
                  <a:lnTo>
                    <a:pt x="187" y="536"/>
                  </a:lnTo>
                  <a:lnTo>
                    <a:pt x="173" y="542"/>
                  </a:lnTo>
                  <a:lnTo>
                    <a:pt x="160" y="547"/>
                  </a:lnTo>
                  <a:lnTo>
                    <a:pt x="152" y="550"/>
                  </a:lnTo>
                  <a:lnTo>
                    <a:pt x="150" y="551"/>
                  </a:lnTo>
                  <a:lnTo>
                    <a:pt x="143" y="541"/>
                  </a:lnTo>
                  <a:lnTo>
                    <a:pt x="128" y="517"/>
                  </a:lnTo>
                  <a:lnTo>
                    <a:pt x="105" y="480"/>
                  </a:lnTo>
                  <a:lnTo>
                    <a:pt x="78" y="439"/>
                  </a:lnTo>
                  <a:lnTo>
                    <a:pt x="51" y="395"/>
                  </a:lnTo>
                  <a:lnTo>
                    <a:pt x="28" y="357"/>
                  </a:lnTo>
                  <a:lnTo>
                    <a:pt x="12" y="325"/>
                  </a:lnTo>
                  <a:lnTo>
                    <a:pt x="6" y="307"/>
                  </a:lnTo>
                  <a:lnTo>
                    <a:pt x="5" y="266"/>
                  </a:lnTo>
                  <a:lnTo>
                    <a:pt x="4" y="200"/>
                  </a:lnTo>
                  <a:lnTo>
                    <a:pt x="1" y="141"/>
                  </a:lnTo>
                  <a:lnTo>
                    <a:pt x="0" y="114"/>
                  </a:lnTo>
                  <a:lnTo>
                    <a:pt x="106" y="11"/>
                  </a:lnTo>
                  <a:close/>
                </a:path>
              </a:pathLst>
            </a:custGeom>
            <a:solidFill>
              <a:srgbClr val="A0E0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2" name="Freeform 41"/>
            <p:cNvSpPr>
              <a:spLocks/>
            </p:cNvSpPr>
            <p:nvPr/>
          </p:nvSpPr>
          <p:spPr bwMode="auto">
            <a:xfrm>
              <a:off x="1299" y="3816"/>
              <a:ext cx="143" cy="144"/>
            </a:xfrm>
            <a:custGeom>
              <a:avLst/>
              <a:gdLst>
                <a:gd name="T0" fmla="*/ 140 w 428"/>
                <a:gd name="T1" fmla="*/ 17 h 430"/>
                <a:gd name="T2" fmla="*/ 123 w 428"/>
                <a:gd name="T3" fmla="*/ 33 h 430"/>
                <a:gd name="T4" fmla="*/ 102 w 428"/>
                <a:gd name="T5" fmla="*/ 57 h 430"/>
                <a:gd name="T6" fmla="*/ 79 w 428"/>
                <a:gd name="T7" fmla="*/ 87 h 430"/>
                <a:gd name="T8" fmla="*/ 56 w 428"/>
                <a:gd name="T9" fmla="*/ 120 h 430"/>
                <a:gd name="T10" fmla="*/ 34 w 428"/>
                <a:gd name="T11" fmla="*/ 150 h 430"/>
                <a:gd name="T12" fmla="*/ 17 w 428"/>
                <a:gd name="T13" fmla="*/ 177 h 430"/>
                <a:gd name="T14" fmla="*/ 5 w 428"/>
                <a:gd name="T15" fmla="*/ 195 h 430"/>
                <a:gd name="T16" fmla="*/ 0 w 428"/>
                <a:gd name="T17" fmla="*/ 203 h 430"/>
                <a:gd name="T18" fmla="*/ 3 w 428"/>
                <a:gd name="T19" fmla="*/ 210 h 430"/>
                <a:gd name="T20" fmla="*/ 10 w 428"/>
                <a:gd name="T21" fmla="*/ 232 h 430"/>
                <a:gd name="T22" fmla="*/ 22 w 428"/>
                <a:gd name="T23" fmla="*/ 262 h 430"/>
                <a:gd name="T24" fmla="*/ 39 w 428"/>
                <a:gd name="T25" fmla="*/ 297 h 430"/>
                <a:gd name="T26" fmla="*/ 60 w 428"/>
                <a:gd name="T27" fmla="*/ 334 h 430"/>
                <a:gd name="T28" fmla="*/ 84 w 428"/>
                <a:gd name="T29" fmla="*/ 369 h 430"/>
                <a:gd name="T30" fmla="*/ 113 w 428"/>
                <a:gd name="T31" fmla="*/ 397 h 430"/>
                <a:gd name="T32" fmla="*/ 146 w 428"/>
                <a:gd name="T33" fmla="*/ 414 h 430"/>
                <a:gd name="T34" fmla="*/ 163 w 428"/>
                <a:gd name="T35" fmla="*/ 419 h 430"/>
                <a:gd name="T36" fmla="*/ 179 w 428"/>
                <a:gd name="T37" fmla="*/ 422 h 430"/>
                <a:gd name="T38" fmla="*/ 195 w 428"/>
                <a:gd name="T39" fmla="*/ 426 h 430"/>
                <a:gd name="T40" fmla="*/ 209 w 428"/>
                <a:gd name="T41" fmla="*/ 428 h 430"/>
                <a:gd name="T42" fmla="*/ 224 w 428"/>
                <a:gd name="T43" fmla="*/ 430 h 430"/>
                <a:gd name="T44" fmla="*/ 239 w 428"/>
                <a:gd name="T45" fmla="*/ 430 h 430"/>
                <a:gd name="T46" fmla="*/ 251 w 428"/>
                <a:gd name="T47" fmla="*/ 430 h 430"/>
                <a:gd name="T48" fmla="*/ 264 w 428"/>
                <a:gd name="T49" fmla="*/ 428 h 430"/>
                <a:gd name="T50" fmla="*/ 276 w 428"/>
                <a:gd name="T51" fmla="*/ 427 h 430"/>
                <a:gd name="T52" fmla="*/ 288 w 428"/>
                <a:gd name="T53" fmla="*/ 425 h 430"/>
                <a:gd name="T54" fmla="*/ 299 w 428"/>
                <a:gd name="T55" fmla="*/ 421 h 430"/>
                <a:gd name="T56" fmla="*/ 311 w 428"/>
                <a:gd name="T57" fmla="*/ 417 h 430"/>
                <a:gd name="T58" fmla="*/ 321 w 428"/>
                <a:gd name="T59" fmla="*/ 413 h 430"/>
                <a:gd name="T60" fmla="*/ 332 w 428"/>
                <a:gd name="T61" fmla="*/ 408 h 430"/>
                <a:gd name="T62" fmla="*/ 343 w 428"/>
                <a:gd name="T63" fmla="*/ 403 h 430"/>
                <a:gd name="T64" fmla="*/ 353 w 428"/>
                <a:gd name="T65" fmla="*/ 397 h 430"/>
                <a:gd name="T66" fmla="*/ 370 w 428"/>
                <a:gd name="T67" fmla="*/ 386 h 430"/>
                <a:gd name="T68" fmla="*/ 381 w 428"/>
                <a:gd name="T69" fmla="*/ 376 h 430"/>
                <a:gd name="T70" fmla="*/ 388 w 428"/>
                <a:gd name="T71" fmla="*/ 368 h 430"/>
                <a:gd name="T72" fmla="*/ 393 w 428"/>
                <a:gd name="T73" fmla="*/ 359 h 430"/>
                <a:gd name="T74" fmla="*/ 398 w 428"/>
                <a:gd name="T75" fmla="*/ 349 h 430"/>
                <a:gd name="T76" fmla="*/ 403 w 428"/>
                <a:gd name="T77" fmla="*/ 337 h 430"/>
                <a:gd name="T78" fmla="*/ 410 w 428"/>
                <a:gd name="T79" fmla="*/ 322 h 430"/>
                <a:gd name="T80" fmla="*/ 422 w 428"/>
                <a:gd name="T81" fmla="*/ 300 h 430"/>
                <a:gd name="T82" fmla="*/ 427 w 428"/>
                <a:gd name="T83" fmla="*/ 286 h 430"/>
                <a:gd name="T84" fmla="*/ 428 w 428"/>
                <a:gd name="T85" fmla="*/ 271 h 430"/>
                <a:gd name="T86" fmla="*/ 427 w 428"/>
                <a:gd name="T87" fmla="*/ 251 h 430"/>
                <a:gd name="T88" fmla="*/ 427 w 428"/>
                <a:gd name="T89" fmla="*/ 231 h 430"/>
                <a:gd name="T90" fmla="*/ 426 w 428"/>
                <a:gd name="T91" fmla="*/ 164 h 430"/>
                <a:gd name="T92" fmla="*/ 421 w 428"/>
                <a:gd name="T93" fmla="*/ 98 h 430"/>
                <a:gd name="T94" fmla="*/ 415 w 428"/>
                <a:gd name="T95" fmla="*/ 48 h 430"/>
                <a:gd name="T96" fmla="*/ 412 w 428"/>
                <a:gd name="T97" fmla="*/ 29 h 430"/>
                <a:gd name="T98" fmla="*/ 292 w 428"/>
                <a:gd name="T99" fmla="*/ 2 h 430"/>
                <a:gd name="T100" fmla="*/ 287 w 428"/>
                <a:gd name="T101" fmla="*/ 2 h 430"/>
                <a:gd name="T102" fmla="*/ 274 w 428"/>
                <a:gd name="T103" fmla="*/ 1 h 430"/>
                <a:gd name="T104" fmla="*/ 254 w 428"/>
                <a:gd name="T105" fmla="*/ 0 h 430"/>
                <a:gd name="T106" fmla="*/ 230 w 428"/>
                <a:gd name="T107" fmla="*/ 0 h 430"/>
                <a:gd name="T108" fmla="*/ 204 w 428"/>
                <a:gd name="T109" fmla="*/ 1 h 430"/>
                <a:gd name="T110" fmla="*/ 180 w 428"/>
                <a:gd name="T111" fmla="*/ 4 h 430"/>
                <a:gd name="T112" fmla="*/ 157 w 428"/>
                <a:gd name="T113" fmla="*/ 8 h 430"/>
                <a:gd name="T114" fmla="*/ 140 w 428"/>
                <a:gd name="T115" fmla="*/ 1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8" h="430">
                  <a:moveTo>
                    <a:pt x="140" y="17"/>
                  </a:moveTo>
                  <a:lnTo>
                    <a:pt x="123" y="33"/>
                  </a:lnTo>
                  <a:lnTo>
                    <a:pt x="102" y="57"/>
                  </a:lnTo>
                  <a:lnTo>
                    <a:pt x="79" y="87"/>
                  </a:lnTo>
                  <a:lnTo>
                    <a:pt x="56" y="120"/>
                  </a:lnTo>
                  <a:lnTo>
                    <a:pt x="34" y="150"/>
                  </a:lnTo>
                  <a:lnTo>
                    <a:pt x="17" y="177"/>
                  </a:lnTo>
                  <a:lnTo>
                    <a:pt x="5" y="195"/>
                  </a:lnTo>
                  <a:lnTo>
                    <a:pt x="0" y="203"/>
                  </a:lnTo>
                  <a:lnTo>
                    <a:pt x="3" y="210"/>
                  </a:lnTo>
                  <a:lnTo>
                    <a:pt x="10" y="232"/>
                  </a:lnTo>
                  <a:lnTo>
                    <a:pt x="22" y="262"/>
                  </a:lnTo>
                  <a:lnTo>
                    <a:pt x="39" y="297"/>
                  </a:lnTo>
                  <a:lnTo>
                    <a:pt x="60" y="334"/>
                  </a:lnTo>
                  <a:lnTo>
                    <a:pt x="84" y="369"/>
                  </a:lnTo>
                  <a:lnTo>
                    <a:pt x="113" y="397"/>
                  </a:lnTo>
                  <a:lnTo>
                    <a:pt x="146" y="414"/>
                  </a:lnTo>
                  <a:lnTo>
                    <a:pt x="163" y="419"/>
                  </a:lnTo>
                  <a:lnTo>
                    <a:pt x="179" y="422"/>
                  </a:lnTo>
                  <a:lnTo>
                    <a:pt x="195" y="426"/>
                  </a:lnTo>
                  <a:lnTo>
                    <a:pt x="209" y="428"/>
                  </a:lnTo>
                  <a:lnTo>
                    <a:pt x="224" y="430"/>
                  </a:lnTo>
                  <a:lnTo>
                    <a:pt x="239" y="430"/>
                  </a:lnTo>
                  <a:lnTo>
                    <a:pt x="251" y="430"/>
                  </a:lnTo>
                  <a:lnTo>
                    <a:pt x="264" y="428"/>
                  </a:lnTo>
                  <a:lnTo>
                    <a:pt x="276" y="427"/>
                  </a:lnTo>
                  <a:lnTo>
                    <a:pt x="288" y="425"/>
                  </a:lnTo>
                  <a:lnTo>
                    <a:pt x="299" y="421"/>
                  </a:lnTo>
                  <a:lnTo>
                    <a:pt x="311" y="417"/>
                  </a:lnTo>
                  <a:lnTo>
                    <a:pt x="321" y="413"/>
                  </a:lnTo>
                  <a:lnTo>
                    <a:pt x="332" y="408"/>
                  </a:lnTo>
                  <a:lnTo>
                    <a:pt x="343" y="403"/>
                  </a:lnTo>
                  <a:lnTo>
                    <a:pt x="353" y="397"/>
                  </a:lnTo>
                  <a:lnTo>
                    <a:pt x="370" y="386"/>
                  </a:lnTo>
                  <a:lnTo>
                    <a:pt x="381" y="376"/>
                  </a:lnTo>
                  <a:lnTo>
                    <a:pt x="388" y="368"/>
                  </a:lnTo>
                  <a:lnTo>
                    <a:pt x="393" y="359"/>
                  </a:lnTo>
                  <a:lnTo>
                    <a:pt x="398" y="349"/>
                  </a:lnTo>
                  <a:lnTo>
                    <a:pt x="403" y="337"/>
                  </a:lnTo>
                  <a:lnTo>
                    <a:pt x="410" y="322"/>
                  </a:lnTo>
                  <a:lnTo>
                    <a:pt x="422" y="300"/>
                  </a:lnTo>
                  <a:lnTo>
                    <a:pt x="427" y="286"/>
                  </a:lnTo>
                  <a:lnTo>
                    <a:pt x="428" y="271"/>
                  </a:lnTo>
                  <a:lnTo>
                    <a:pt x="427" y="251"/>
                  </a:lnTo>
                  <a:lnTo>
                    <a:pt x="427" y="231"/>
                  </a:lnTo>
                  <a:lnTo>
                    <a:pt x="426" y="164"/>
                  </a:lnTo>
                  <a:lnTo>
                    <a:pt x="421" y="98"/>
                  </a:lnTo>
                  <a:lnTo>
                    <a:pt x="415" y="48"/>
                  </a:lnTo>
                  <a:lnTo>
                    <a:pt x="412" y="29"/>
                  </a:lnTo>
                  <a:lnTo>
                    <a:pt x="292" y="2"/>
                  </a:lnTo>
                  <a:lnTo>
                    <a:pt x="287" y="2"/>
                  </a:lnTo>
                  <a:lnTo>
                    <a:pt x="274" y="1"/>
                  </a:lnTo>
                  <a:lnTo>
                    <a:pt x="254" y="0"/>
                  </a:lnTo>
                  <a:lnTo>
                    <a:pt x="230" y="0"/>
                  </a:lnTo>
                  <a:lnTo>
                    <a:pt x="204" y="1"/>
                  </a:lnTo>
                  <a:lnTo>
                    <a:pt x="180" y="4"/>
                  </a:lnTo>
                  <a:lnTo>
                    <a:pt x="157" y="8"/>
                  </a:lnTo>
                  <a:lnTo>
                    <a:pt x="140" y="17"/>
                  </a:lnTo>
                  <a:close/>
                </a:path>
              </a:pathLst>
            </a:custGeom>
            <a:solidFill>
              <a:srgbClr val="FFFF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3" name="Freeform 42"/>
            <p:cNvSpPr>
              <a:spLocks/>
            </p:cNvSpPr>
            <p:nvPr/>
          </p:nvSpPr>
          <p:spPr bwMode="auto">
            <a:xfrm>
              <a:off x="1006" y="3793"/>
              <a:ext cx="57" cy="125"/>
            </a:xfrm>
            <a:custGeom>
              <a:avLst/>
              <a:gdLst>
                <a:gd name="T0" fmla="*/ 83 w 169"/>
                <a:gd name="T1" fmla="*/ 0 h 377"/>
                <a:gd name="T2" fmla="*/ 0 w 169"/>
                <a:gd name="T3" fmla="*/ 356 h 377"/>
                <a:gd name="T4" fmla="*/ 1 w 169"/>
                <a:gd name="T5" fmla="*/ 357 h 377"/>
                <a:gd name="T6" fmla="*/ 6 w 169"/>
                <a:gd name="T7" fmla="*/ 361 h 377"/>
                <a:gd name="T8" fmla="*/ 12 w 169"/>
                <a:gd name="T9" fmla="*/ 365 h 377"/>
                <a:gd name="T10" fmla="*/ 20 w 169"/>
                <a:gd name="T11" fmla="*/ 369 h 377"/>
                <a:gd name="T12" fmla="*/ 28 w 169"/>
                <a:gd name="T13" fmla="*/ 373 h 377"/>
                <a:gd name="T14" fmla="*/ 37 w 169"/>
                <a:gd name="T15" fmla="*/ 376 h 377"/>
                <a:gd name="T16" fmla="*/ 46 w 169"/>
                <a:gd name="T17" fmla="*/ 377 h 377"/>
                <a:gd name="T18" fmla="*/ 54 w 169"/>
                <a:gd name="T19" fmla="*/ 373 h 377"/>
                <a:gd name="T20" fmla="*/ 65 w 169"/>
                <a:gd name="T21" fmla="*/ 354 h 377"/>
                <a:gd name="T22" fmla="*/ 80 w 169"/>
                <a:gd name="T23" fmla="*/ 310 h 377"/>
                <a:gd name="T24" fmla="*/ 99 w 169"/>
                <a:gd name="T25" fmla="*/ 252 h 377"/>
                <a:gd name="T26" fmla="*/ 119 w 169"/>
                <a:gd name="T27" fmla="*/ 185 h 377"/>
                <a:gd name="T28" fmla="*/ 138 w 169"/>
                <a:gd name="T29" fmla="*/ 119 h 377"/>
                <a:gd name="T30" fmla="*/ 153 w 169"/>
                <a:gd name="T31" fmla="*/ 62 h 377"/>
                <a:gd name="T32" fmla="*/ 165 w 169"/>
                <a:gd name="T33" fmla="*/ 22 h 377"/>
                <a:gd name="T34" fmla="*/ 169 w 169"/>
                <a:gd name="T35" fmla="*/ 7 h 377"/>
                <a:gd name="T36" fmla="*/ 83 w 169"/>
                <a:gd name="T37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9" h="377">
                  <a:moveTo>
                    <a:pt x="83" y="0"/>
                  </a:moveTo>
                  <a:lnTo>
                    <a:pt x="0" y="356"/>
                  </a:lnTo>
                  <a:lnTo>
                    <a:pt x="1" y="357"/>
                  </a:lnTo>
                  <a:lnTo>
                    <a:pt x="6" y="361"/>
                  </a:lnTo>
                  <a:lnTo>
                    <a:pt x="12" y="365"/>
                  </a:lnTo>
                  <a:lnTo>
                    <a:pt x="20" y="369"/>
                  </a:lnTo>
                  <a:lnTo>
                    <a:pt x="28" y="373"/>
                  </a:lnTo>
                  <a:lnTo>
                    <a:pt x="37" y="376"/>
                  </a:lnTo>
                  <a:lnTo>
                    <a:pt x="46" y="377"/>
                  </a:lnTo>
                  <a:lnTo>
                    <a:pt x="54" y="373"/>
                  </a:lnTo>
                  <a:lnTo>
                    <a:pt x="65" y="354"/>
                  </a:lnTo>
                  <a:lnTo>
                    <a:pt x="80" y="310"/>
                  </a:lnTo>
                  <a:lnTo>
                    <a:pt x="99" y="252"/>
                  </a:lnTo>
                  <a:lnTo>
                    <a:pt x="119" y="185"/>
                  </a:lnTo>
                  <a:lnTo>
                    <a:pt x="138" y="119"/>
                  </a:lnTo>
                  <a:lnTo>
                    <a:pt x="153" y="62"/>
                  </a:lnTo>
                  <a:lnTo>
                    <a:pt x="165" y="22"/>
                  </a:lnTo>
                  <a:lnTo>
                    <a:pt x="169" y="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EFBC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" name="Freeform 43"/>
            <p:cNvSpPr>
              <a:spLocks/>
            </p:cNvSpPr>
            <p:nvPr/>
          </p:nvSpPr>
          <p:spPr bwMode="auto">
            <a:xfrm>
              <a:off x="1008" y="3737"/>
              <a:ext cx="171" cy="53"/>
            </a:xfrm>
            <a:custGeom>
              <a:avLst/>
              <a:gdLst>
                <a:gd name="T0" fmla="*/ 20 w 513"/>
                <a:gd name="T1" fmla="*/ 56 h 159"/>
                <a:gd name="T2" fmla="*/ 18 w 513"/>
                <a:gd name="T3" fmla="*/ 57 h 159"/>
                <a:gd name="T4" fmla="*/ 14 w 513"/>
                <a:gd name="T5" fmla="*/ 62 h 159"/>
                <a:gd name="T6" fmla="*/ 9 w 513"/>
                <a:gd name="T7" fmla="*/ 68 h 159"/>
                <a:gd name="T8" fmla="*/ 4 w 513"/>
                <a:gd name="T9" fmla="*/ 75 h 159"/>
                <a:gd name="T10" fmla="*/ 1 w 513"/>
                <a:gd name="T11" fmla="*/ 85 h 159"/>
                <a:gd name="T12" fmla="*/ 0 w 513"/>
                <a:gd name="T13" fmla="*/ 95 h 159"/>
                <a:gd name="T14" fmla="*/ 5 w 513"/>
                <a:gd name="T15" fmla="*/ 105 h 159"/>
                <a:gd name="T16" fmla="*/ 15 w 513"/>
                <a:gd name="T17" fmla="*/ 114 h 159"/>
                <a:gd name="T18" fmla="*/ 27 w 513"/>
                <a:gd name="T19" fmla="*/ 123 h 159"/>
                <a:gd name="T20" fmla="*/ 37 w 513"/>
                <a:gd name="T21" fmla="*/ 130 h 159"/>
                <a:gd name="T22" fmla="*/ 46 w 513"/>
                <a:gd name="T23" fmla="*/ 135 h 159"/>
                <a:gd name="T24" fmla="*/ 55 w 513"/>
                <a:gd name="T25" fmla="*/ 140 h 159"/>
                <a:gd name="T26" fmla="*/ 63 w 513"/>
                <a:gd name="T27" fmla="*/ 143 h 159"/>
                <a:gd name="T28" fmla="*/ 74 w 513"/>
                <a:gd name="T29" fmla="*/ 147 h 159"/>
                <a:gd name="T30" fmla="*/ 87 w 513"/>
                <a:gd name="T31" fmla="*/ 149 h 159"/>
                <a:gd name="T32" fmla="*/ 102 w 513"/>
                <a:gd name="T33" fmla="*/ 152 h 159"/>
                <a:gd name="T34" fmla="*/ 112 w 513"/>
                <a:gd name="T35" fmla="*/ 153 h 159"/>
                <a:gd name="T36" fmla="*/ 123 w 513"/>
                <a:gd name="T37" fmla="*/ 154 h 159"/>
                <a:gd name="T38" fmla="*/ 134 w 513"/>
                <a:gd name="T39" fmla="*/ 156 h 159"/>
                <a:gd name="T40" fmla="*/ 146 w 513"/>
                <a:gd name="T41" fmla="*/ 156 h 159"/>
                <a:gd name="T42" fmla="*/ 161 w 513"/>
                <a:gd name="T43" fmla="*/ 157 h 159"/>
                <a:gd name="T44" fmla="*/ 174 w 513"/>
                <a:gd name="T45" fmla="*/ 158 h 159"/>
                <a:gd name="T46" fmla="*/ 189 w 513"/>
                <a:gd name="T47" fmla="*/ 158 h 159"/>
                <a:gd name="T48" fmla="*/ 204 w 513"/>
                <a:gd name="T49" fmla="*/ 158 h 159"/>
                <a:gd name="T50" fmla="*/ 220 w 513"/>
                <a:gd name="T51" fmla="*/ 159 h 159"/>
                <a:gd name="T52" fmla="*/ 236 w 513"/>
                <a:gd name="T53" fmla="*/ 158 h 159"/>
                <a:gd name="T54" fmla="*/ 253 w 513"/>
                <a:gd name="T55" fmla="*/ 158 h 159"/>
                <a:gd name="T56" fmla="*/ 270 w 513"/>
                <a:gd name="T57" fmla="*/ 157 h 159"/>
                <a:gd name="T58" fmla="*/ 286 w 513"/>
                <a:gd name="T59" fmla="*/ 157 h 159"/>
                <a:gd name="T60" fmla="*/ 303 w 513"/>
                <a:gd name="T61" fmla="*/ 154 h 159"/>
                <a:gd name="T62" fmla="*/ 320 w 513"/>
                <a:gd name="T63" fmla="*/ 153 h 159"/>
                <a:gd name="T64" fmla="*/ 336 w 513"/>
                <a:gd name="T65" fmla="*/ 151 h 159"/>
                <a:gd name="T66" fmla="*/ 367 w 513"/>
                <a:gd name="T67" fmla="*/ 146 h 159"/>
                <a:gd name="T68" fmla="*/ 398 w 513"/>
                <a:gd name="T69" fmla="*/ 143 h 159"/>
                <a:gd name="T70" fmla="*/ 426 w 513"/>
                <a:gd name="T71" fmla="*/ 140 h 159"/>
                <a:gd name="T72" fmla="*/ 451 w 513"/>
                <a:gd name="T73" fmla="*/ 137 h 159"/>
                <a:gd name="T74" fmla="*/ 472 w 513"/>
                <a:gd name="T75" fmla="*/ 135 h 159"/>
                <a:gd name="T76" fmla="*/ 490 w 513"/>
                <a:gd name="T77" fmla="*/ 131 h 159"/>
                <a:gd name="T78" fmla="*/ 504 w 513"/>
                <a:gd name="T79" fmla="*/ 126 h 159"/>
                <a:gd name="T80" fmla="*/ 511 w 513"/>
                <a:gd name="T81" fmla="*/ 119 h 159"/>
                <a:gd name="T82" fmla="*/ 513 w 513"/>
                <a:gd name="T83" fmla="*/ 108 h 159"/>
                <a:gd name="T84" fmla="*/ 512 w 513"/>
                <a:gd name="T85" fmla="*/ 94 h 159"/>
                <a:gd name="T86" fmla="*/ 509 w 513"/>
                <a:gd name="T87" fmla="*/ 75 h 159"/>
                <a:gd name="T88" fmla="*/ 502 w 513"/>
                <a:gd name="T89" fmla="*/ 55 h 159"/>
                <a:gd name="T90" fmla="*/ 496 w 513"/>
                <a:gd name="T91" fmla="*/ 37 h 159"/>
                <a:gd name="T92" fmla="*/ 490 w 513"/>
                <a:gd name="T93" fmla="*/ 21 h 159"/>
                <a:gd name="T94" fmla="*/ 485 w 513"/>
                <a:gd name="T95" fmla="*/ 10 h 159"/>
                <a:gd name="T96" fmla="*/ 484 w 513"/>
                <a:gd name="T97" fmla="*/ 6 h 159"/>
                <a:gd name="T98" fmla="*/ 251 w 513"/>
                <a:gd name="T99" fmla="*/ 0 h 159"/>
                <a:gd name="T100" fmla="*/ 20 w 513"/>
                <a:gd name="T101" fmla="*/ 5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13" h="159">
                  <a:moveTo>
                    <a:pt x="20" y="56"/>
                  </a:moveTo>
                  <a:lnTo>
                    <a:pt x="18" y="57"/>
                  </a:lnTo>
                  <a:lnTo>
                    <a:pt x="14" y="62"/>
                  </a:lnTo>
                  <a:lnTo>
                    <a:pt x="9" y="68"/>
                  </a:lnTo>
                  <a:lnTo>
                    <a:pt x="4" y="75"/>
                  </a:lnTo>
                  <a:lnTo>
                    <a:pt x="1" y="85"/>
                  </a:lnTo>
                  <a:lnTo>
                    <a:pt x="0" y="95"/>
                  </a:lnTo>
                  <a:lnTo>
                    <a:pt x="5" y="105"/>
                  </a:lnTo>
                  <a:lnTo>
                    <a:pt x="15" y="114"/>
                  </a:lnTo>
                  <a:lnTo>
                    <a:pt x="27" y="123"/>
                  </a:lnTo>
                  <a:lnTo>
                    <a:pt x="37" y="130"/>
                  </a:lnTo>
                  <a:lnTo>
                    <a:pt x="46" y="135"/>
                  </a:lnTo>
                  <a:lnTo>
                    <a:pt x="55" y="140"/>
                  </a:lnTo>
                  <a:lnTo>
                    <a:pt x="63" y="143"/>
                  </a:lnTo>
                  <a:lnTo>
                    <a:pt x="74" y="147"/>
                  </a:lnTo>
                  <a:lnTo>
                    <a:pt x="87" y="149"/>
                  </a:lnTo>
                  <a:lnTo>
                    <a:pt x="102" y="152"/>
                  </a:lnTo>
                  <a:lnTo>
                    <a:pt x="112" y="153"/>
                  </a:lnTo>
                  <a:lnTo>
                    <a:pt x="123" y="154"/>
                  </a:lnTo>
                  <a:lnTo>
                    <a:pt x="134" y="156"/>
                  </a:lnTo>
                  <a:lnTo>
                    <a:pt x="146" y="156"/>
                  </a:lnTo>
                  <a:lnTo>
                    <a:pt x="161" y="157"/>
                  </a:lnTo>
                  <a:lnTo>
                    <a:pt x="174" y="158"/>
                  </a:lnTo>
                  <a:lnTo>
                    <a:pt x="189" y="158"/>
                  </a:lnTo>
                  <a:lnTo>
                    <a:pt x="204" y="158"/>
                  </a:lnTo>
                  <a:lnTo>
                    <a:pt x="220" y="159"/>
                  </a:lnTo>
                  <a:lnTo>
                    <a:pt x="236" y="158"/>
                  </a:lnTo>
                  <a:lnTo>
                    <a:pt x="253" y="158"/>
                  </a:lnTo>
                  <a:lnTo>
                    <a:pt x="270" y="157"/>
                  </a:lnTo>
                  <a:lnTo>
                    <a:pt x="286" y="157"/>
                  </a:lnTo>
                  <a:lnTo>
                    <a:pt x="303" y="154"/>
                  </a:lnTo>
                  <a:lnTo>
                    <a:pt x="320" y="153"/>
                  </a:lnTo>
                  <a:lnTo>
                    <a:pt x="336" y="151"/>
                  </a:lnTo>
                  <a:lnTo>
                    <a:pt x="367" y="146"/>
                  </a:lnTo>
                  <a:lnTo>
                    <a:pt x="398" y="143"/>
                  </a:lnTo>
                  <a:lnTo>
                    <a:pt x="426" y="140"/>
                  </a:lnTo>
                  <a:lnTo>
                    <a:pt x="451" y="137"/>
                  </a:lnTo>
                  <a:lnTo>
                    <a:pt x="472" y="135"/>
                  </a:lnTo>
                  <a:lnTo>
                    <a:pt x="490" y="131"/>
                  </a:lnTo>
                  <a:lnTo>
                    <a:pt x="504" y="126"/>
                  </a:lnTo>
                  <a:lnTo>
                    <a:pt x="511" y="119"/>
                  </a:lnTo>
                  <a:lnTo>
                    <a:pt x="513" y="108"/>
                  </a:lnTo>
                  <a:lnTo>
                    <a:pt x="512" y="94"/>
                  </a:lnTo>
                  <a:lnTo>
                    <a:pt x="509" y="75"/>
                  </a:lnTo>
                  <a:lnTo>
                    <a:pt x="502" y="55"/>
                  </a:lnTo>
                  <a:lnTo>
                    <a:pt x="496" y="37"/>
                  </a:lnTo>
                  <a:lnTo>
                    <a:pt x="490" y="21"/>
                  </a:lnTo>
                  <a:lnTo>
                    <a:pt x="485" y="10"/>
                  </a:lnTo>
                  <a:lnTo>
                    <a:pt x="484" y="6"/>
                  </a:lnTo>
                  <a:lnTo>
                    <a:pt x="251" y="0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EFBC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978" y="3419"/>
              <a:ext cx="219" cy="267"/>
            </a:xfrm>
            <a:custGeom>
              <a:avLst/>
              <a:gdLst>
                <a:gd name="T0" fmla="*/ 141 w 656"/>
                <a:gd name="T1" fmla="*/ 22 h 801"/>
                <a:gd name="T2" fmla="*/ 99 w 656"/>
                <a:gd name="T3" fmla="*/ 53 h 801"/>
                <a:gd name="T4" fmla="*/ 51 w 656"/>
                <a:gd name="T5" fmla="*/ 93 h 801"/>
                <a:gd name="T6" fmla="*/ 16 w 656"/>
                <a:gd name="T7" fmla="*/ 144 h 801"/>
                <a:gd name="T8" fmla="*/ 1 w 656"/>
                <a:gd name="T9" fmla="*/ 246 h 801"/>
                <a:gd name="T10" fmla="*/ 6 w 656"/>
                <a:gd name="T11" fmla="*/ 402 h 801"/>
                <a:gd name="T12" fmla="*/ 40 w 656"/>
                <a:gd name="T13" fmla="*/ 552 h 801"/>
                <a:gd name="T14" fmla="*/ 39 w 656"/>
                <a:gd name="T15" fmla="*/ 666 h 801"/>
                <a:gd name="T16" fmla="*/ 35 w 656"/>
                <a:gd name="T17" fmla="*/ 710 h 801"/>
                <a:gd name="T18" fmla="*/ 40 w 656"/>
                <a:gd name="T19" fmla="*/ 743 h 801"/>
                <a:gd name="T20" fmla="*/ 57 w 656"/>
                <a:gd name="T21" fmla="*/ 776 h 801"/>
                <a:gd name="T22" fmla="*/ 93 w 656"/>
                <a:gd name="T23" fmla="*/ 797 h 801"/>
                <a:gd name="T24" fmla="*/ 135 w 656"/>
                <a:gd name="T25" fmla="*/ 800 h 801"/>
                <a:gd name="T26" fmla="*/ 169 w 656"/>
                <a:gd name="T27" fmla="*/ 794 h 801"/>
                <a:gd name="T28" fmla="*/ 207 w 656"/>
                <a:gd name="T29" fmla="*/ 782 h 801"/>
                <a:gd name="T30" fmla="*/ 247 w 656"/>
                <a:gd name="T31" fmla="*/ 766 h 801"/>
                <a:gd name="T32" fmla="*/ 290 w 656"/>
                <a:gd name="T33" fmla="*/ 748 h 801"/>
                <a:gd name="T34" fmla="*/ 335 w 656"/>
                <a:gd name="T35" fmla="*/ 729 h 801"/>
                <a:gd name="T36" fmla="*/ 380 w 656"/>
                <a:gd name="T37" fmla="*/ 711 h 801"/>
                <a:gd name="T38" fmla="*/ 425 w 656"/>
                <a:gd name="T39" fmla="*/ 694 h 801"/>
                <a:gd name="T40" fmla="*/ 470 w 656"/>
                <a:gd name="T41" fmla="*/ 681 h 801"/>
                <a:gd name="T42" fmla="*/ 512 w 656"/>
                <a:gd name="T43" fmla="*/ 666 h 801"/>
                <a:gd name="T44" fmla="*/ 552 w 656"/>
                <a:gd name="T45" fmla="*/ 649 h 801"/>
                <a:gd name="T46" fmla="*/ 586 w 656"/>
                <a:gd name="T47" fmla="*/ 631 h 801"/>
                <a:gd name="T48" fmla="*/ 614 w 656"/>
                <a:gd name="T49" fmla="*/ 613 h 801"/>
                <a:gd name="T50" fmla="*/ 636 w 656"/>
                <a:gd name="T51" fmla="*/ 595 h 801"/>
                <a:gd name="T52" fmla="*/ 651 w 656"/>
                <a:gd name="T53" fmla="*/ 579 h 801"/>
                <a:gd name="T54" fmla="*/ 656 w 656"/>
                <a:gd name="T55" fmla="*/ 566 h 801"/>
                <a:gd name="T56" fmla="*/ 644 w 656"/>
                <a:gd name="T57" fmla="*/ 540 h 801"/>
                <a:gd name="T58" fmla="*/ 600 w 656"/>
                <a:gd name="T59" fmla="*/ 450 h 801"/>
                <a:gd name="T60" fmla="*/ 546 w 656"/>
                <a:gd name="T61" fmla="*/ 335 h 801"/>
                <a:gd name="T62" fmla="*/ 507 w 656"/>
                <a:gd name="T63" fmla="*/ 240 h 801"/>
                <a:gd name="T64" fmla="*/ 500 w 656"/>
                <a:gd name="T65" fmla="*/ 200 h 801"/>
                <a:gd name="T66" fmla="*/ 490 w 656"/>
                <a:gd name="T67" fmla="*/ 171 h 801"/>
                <a:gd name="T68" fmla="*/ 477 w 656"/>
                <a:gd name="T69" fmla="*/ 144 h 801"/>
                <a:gd name="T70" fmla="*/ 465 w 656"/>
                <a:gd name="T71" fmla="*/ 115 h 801"/>
                <a:gd name="T72" fmla="*/ 456 w 656"/>
                <a:gd name="T73" fmla="*/ 86 h 801"/>
                <a:gd name="T74" fmla="*/ 434 w 656"/>
                <a:gd name="T75" fmla="*/ 62 h 801"/>
                <a:gd name="T76" fmla="*/ 409 w 656"/>
                <a:gd name="T77" fmla="*/ 45 h 801"/>
                <a:gd name="T78" fmla="*/ 389 w 656"/>
                <a:gd name="T79" fmla="*/ 36 h 801"/>
                <a:gd name="T80" fmla="*/ 384 w 656"/>
                <a:gd name="T81" fmla="*/ 34 h 801"/>
                <a:gd name="T82" fmla="*/ 367 w 656"/>
                <a:gd name="T83" fmla="*/ 30 h 801"/>
                <a:gd name="T84" fmla="*/ 338 w 656"/>
                <a:gd name="T85" fmla="*/ 23 h 801"/>
                <a:gd name="T86" fmla="*/ 302 w 656"/>
                <a:gd name="T87" fmla="*/ 14 h 801"/>
                <a:gd name="T88" fmla="*/ 260 w 656"/>
                <a:gd name="T89" fmla="*/ 6 h 801"/>
                <a:gd name="T90" fmla="*/ 220 w 656"/>
                <a:gd name="T91" fmla="*/ 1 h 801"/>
                <a:gd name="T92" fmla="*/ 186 w 656"/>
                <a:gd name="T93" fmla="*/ 0 h 801"/>
                <a:gd name="T94" fmla="*/ 162 w 656"/>
                <a:gd name="T95" fmla="*/ 5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6" h="801">
                  <a:moveTo>
                    <a:pt x="155" y="10"/>
                  </a:moveTo>
                  <a:lnTo>
                    <a:pt x="141" y="22"/>
                  </a:lnTo>
                  <a:lnTo>
                    <a:pt x="122" y="36"/>
                  </a:lnTo>
                  <a:lnTo>
                    <a:pt x="99" y="53"/>
                  </a:lnTo>
                  <a:lnTo>
                    <a:pt x="76" y="71"/>
                  </a:lnTo>
                  <a:lnTo>
                    <a:pt x="51" y="93"/>
                  </a:lnTo>
                  <a:lnTo>
                    <a:pt x="32" y="116"/>
                  </a:lnTo>
                  <a:lnTo>
                    <a:pt x="16" y="144"/>
                  </a:lnTo>
                  <a:lnTo>
                    <a:pt x="7" y="175"/>
                  </a:lnTo>
                  <a:lnTo>
                    <a:pt x="1" y="246"/>
                  </a:lnTo>
                  <a:lnTo>
                    <a:pt x="0" y="323"/>
                  </a:lnTo>
                  <a:lnTo>
                    <a:pt x="6" y="402"/>
                  </a:lnTo>
                  <a:lnTo>
                    <a:pt x="25" y="479"/>
                  </a:lnTo>
                  <a:lnTo>
                    <a:pt x="40" y="552"/>
                  </a:lnTo>
                  <a:lnTo>
                    <a:pt x="43" y="615"/>
                  </a:lnTo>
                  <a:lnTo>
                    <a:pt x="39" y="666"/>
                  </a:lnTo>
                  <a:lnTo>
                    <a:pt x="35" y="698"/>
                  </a:lnTo>
                  <a:lnTo>
                    <a:pt x="35" y="710"/>
                  </a:lnTo>
                  <a:lnTo>
                    <a:pt x="38" y="726"/>
                  </a:lnTo>
                  <a:lnTo>
                    <a:pt x="40" y="743"/>
                  </a:lnTo>
                  <a:lnTo>
                    <a:pt x="48" y="760"/>
                  </a:lnTo>
                  <a:lnTo>
                    <a:pt x="57" y="776"/>
                  </a:lnTo>
                  <a:lnTo>
                    <a:pt x="72" y="789"/>
                  </a:lnTo>
                  <a:lnTo>
                    <a:pt x="93" y="797"/>
                  </a:lnTo>
                  <a:lnTo>
                    <a:pt x="119" y="801"/>
                  </a:lnTo>
                  <a:lnTo>
                    <a:pt x="135" y="800"/>
                  </a:lnTo>
                  <a:lnTo>
                    <a:pt x="151" y="797"/>
                  </a:lnTo>
                  <a:lnTo>
                    <a:pt x="169" y="794"/>
                  </a:lnTo>
                  <a:lnTo>
                    <a:pt x="187" y="788"/>
                  </a:lnTo>
                  <a:lnTo>
                    <a:pt x="207" y="782"/>
                  </a:lnTo>
                  <a:lnTo>
                    <a:pt x="226" y="774"/>
                  </a:lnTo>
                  <a:lnTo>
                    <a:pt x="247" y="766"/>
                  </a:lnTo>
                  <a:lnTo>
                    <a:pt x="269" y="757"/>
                  </a:lnTo>
                  <a:lnTo>
                    <a:pt x="290" y="748"/>
                  </a:lnTo>
                  <a:lnTo>
                    <a:pt x="312" y="738"/>
                  </a:lnTo>
                  <a:lnTo>
                    <a:pt x="335" y="729"/>
                  </a:lnTo>
                  <a:lnTo>
                    <a:pt x="357" y="720"/>
                  </a:lnTo>
                  <a:lnTo>
                    <a:pt x="380" y="711"/>
                  </a:lnTo>
                  <a:lnTo>
                    <a:pt x="403" y="703"/>
                  </a:lnTo>
                  <a:lnTo>
                    <a:pt x="425" y="694"/>
                  </a:lnTo>
                  <a:lnTo>
                    <a:pt x="448" y="688"/>
                  </a:lnTo>
                  <a:lnTo>
                    <a:pt x="470" y="681"/>
                  </a:lnTo>
                  <a:lnTo>
                    <a:pt x="492" y="674"/>
                  </a:lnTo>
                  <a:lnTo>
                    <a:pt x="512" y="666"/>
                  </a:lnTo>
                  <a:lnTo>
                    <a:pt x="533" y="658"/>
                  </a:lnTo>
                  <a:lnTo>
                    <a:pt x="552" y="649"/>
                  </a:lnTo>
                  <a:lnTo>
                    <a:pt x="569" y="640"/>
                  </a:lnTo>
                  <a:lnTo>
                    <a:pt x="586" y="631"/>
                  </a:lnTo>
                  <a:lnTo>
                    <a:pt x="601" y="621"/>
                  </a:lnTo>
                  <a:lnTo>
                    <a:pt x="614" y="613"/>
                  </a:lnTo>
                  <a:lnTo>
                    <a:pt x="627" y="604"/>
                  </a:lnTo>
                  <a:lnTo>
                    <a:pt x="636" y="595"/>
                  </a:lnTo>
                  <a:lnTo>
                    <a:pt x="645" y="587"/>
                  </a:lnTo>
                  <a:lnTo>
                    <a:pt x="651" y="579"/>
                  </a:lnTo>
                  <a:lnTo>
                    <a:pt x="654" y="573"/>
                  </a:lnTo>
                  <a:lnTo>
                    <a:pt x="656" y="566"/>
                  </a:lnTo>
                  <a:lnTo>
                    <a:pt x="654" y="561"/>
                  </a:lnTo>
                  <a:lnTo>
                    <a:pt x="644" y="540"/>
                  </a:lnTo>
                  <a:lnTo>
                    <a:pt x="625" y="501"/>
                  </a:lnTo>
                  <a:lnTo>
                    <a:pt x="600" y="450"/>
                  </a:lnTo>
                  <a:lnTo>
                    <a:pt x="573" y="393"/>
                  </a:lnTo>
                  <a:lnTo>
                    <a:pt x="546" y="335"/>
                  </a:lnTo>
                  <a:lnTo>
                    <a:pt x="523" y="281"/>
                  </a:lnTo>
                  <a:lnTo>
                    <a:pt x="507" y="240"/>
                  </a:lnTo>
                  <a:lnTo>
                    <a:pt x="501" y="215"/>
                  </a:lnTo>
                  <a:lnTo>
                    <a:pt x="500" y="200"/>
                  </a:lnTo>
                  <a:lnTo>
                    <a:pt x="496" y="186"/>
                  </a:lnTo>
                  <a:lnTo>
                    <a:pt x="490" y="171"/>
                  </a:lnTo>
                  <a:lnTo>
                    <a:pt x="483" y="158"/>
                  </a:lnTo>
                  <a:lnTo>
                    <a:pt x="477" y="144"/>
                  </a:lnTo>
                  <a:lnTo>
                    <a:pt x="470" y="130"/>
                  </a:lnTo>
                  <a:lnTo>
                    <a:pt x="465" y="115"/>
                  </a:lnTo>
                  <a:lnTo>
                    <a:pt x="461" y="101"/>
                  </a:lnTo>
                  <a:lnTo>
                    <a:pt x="456" y="86"/>
                  </a:lnTo>
                  <a:lnTo>
                    <a:pt x="447" y="74"/>
                  </a:lnTo>
                  <a:lnTo>
                    <a:pt x="434" y="62"/>
                  </a:lnTo>
                  <a:lnTo>
                    <a:pt x="421" y="53"/>
                  </a:lnTo>
                  <a:lnTo>
                    <a:pt x="409" y="45"/>
                  </a:lnTo>
                  <a:lnTo>
                    <a:pt x="398" y="40"/>
                  </a:lnTo>
                  <a:lnTo>
                    <a:pt x="389" y="36"/>
                  </a:lnTo>
                  <a:lnTo>
                    <a:pt x="387" y="35"/>
                  </a:lnTo>
                  <a:lnTo>
                    <a:pt x="384" y="34"/>
                  </a:lnTo>
                  <a:lnTo>
                    <a:pt x="378" y="33"/>
                  </a:lnTo>
                  <a:lnTo>
                    <a:pt x="367" y="30"/>
                  </a:lnTo>
                  <a:lnTo>
                    <a:pt x="354" y="27"/>
                  </a:lnTo>
                  <a:lnTo>
                    <a:pt x="338" y="23"/>
                  </a:lnTo>
                  <a:lnTo>
                    <a:pt x="321" y="18"/>
                  </a:lnTo>
                  <a:lnTo>
                    <a:pt x="302" y="14"/>
                  </a:lnTo>
                  <a:lnTo>
                    <a:pt x="281" y="10"/>
                  </a:lnTo>
                  <a:lnTo>
                    <a:pt x="260" y="6"/>
                  </a:lnTo>
                  <a:lnTo>
                    <a:pt x="241" y="3"/>
                  </a:lnTo>
                  <a:lnTo>
                    <a:pt x="220" y="1"/>
                  </a:lnTo>
                  <a:lnTo>
                    <a:pt x="203" y="0"/>
                  </a:lnTo>
                  <a:lnTo>
                    <a:pt x="186" y="0"/>
                  </a:lnTo>
                  <a:lnTo>
                    <a:pt x="173" y="1"/>
                  </a:lnTo>
                  <a:lnTo>
                    <a:pt x="162" y="5"/>
                  </a:lnTo>
                  <a:lnTo>
                    <a:pt x="155" y="10"/>
                  </a:lnTo>
                  <a:close/>
                </a:path>
              </a:pathLst>
            </a:custGeom>
            <a:solidFill>
              <a:srgbClr val="FFC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6" name="Freeform 45"/>
            <p:cNvSpPr>
              <a:spLocks/>
            </p:cNvSpPr>
            <p:nvPr/>
          </p:nvSpPr>
          <p:spPr bwMode="auto">
            <a:xfrm>
              <a:off x="1323" y="3727"/>
              <a:ext cx="73" cy="90"/>
            </a:xfrm>
            <a:custGeom>
              <a:avLst/>
              <a:gdLst>
                <a:gd name="T0" fmla="*/ 215 w 221"/>
                <a:gd name="T1" fmla="*/ 103 h 269"/>
                <a:gd name="T2" fmla="*/ 118 w 221"/>
                <a:gd name="T3" fmla="*/ 0 h 269"/>
                <a:gd name="T4" fmla="*/ 101 w 221"/>
                <a:gd name="T5" fmla="*/ 3 h 269"/>
                <a:gd name="T6" fmla="*/ 85 w 221"/>
                <a:gd name="T7" fmla="*/ 12 h 269"/>
                <a:gd name="T8" fmla="*/ 71 w 221"/>
                <a:gd name="T9" fmla="*/ 24 h 269"/>
                <a:gd name="T10" fmla="*/ 60 w 221"/>
                <a:gd name="T11" fmla="*/ 36 h 269"/>
                <a:gd name="T12" fmla="*/ 52 w 221"/>
                <a:gd name="T13" fmla="*/ 50 h 269"/>
                <a:gd name="T14" fmla="*/ 46 w 221"/>
                <a:gd name="T15" fmla="*/ 61 h 269"/>
                <a:gd name="T16" fmla="*/ 42 w 221"/>
                <a:gd name="T17" fmla="*/ 69 h 269"/>
                <a:gd name="T18" fmla="*/ 41 w 221"/>
                <a:gd name="T19" fmla="*/ 71 h 269"/>
                <a:gd name="T20" fmla="*/ 37 w 221"/>
                <a:gd name="T21" fmla="*/ 81 h 269"/>
                <a:gd name="T22" fmla="*/ 33 w 221"/>
                <a:gd name="T23" fmla="*/ 91 h 269"/>
                <a:gd name="T24" fmla="*/ 26 w 221"/>
                <a:gd name="T25" fmla="*/ 98 h 269"/>
                <a:gd name="T26" fmla="*/ 22 w 221"/>
                <a:gd name="T27" fmla="*/ 107 h 269"/>
                <a:gd name="T28" fmla="*/ 15 w 221"/>
                <a:gd name="T29" fmla="*/ 114 h 269"/>
                <a:gd name="T30" fmla="*/ 11 w 221"/>
                <a:gd name="T31" fmla="*/ 124 h 269"/>
                <a:gd name="T32" fmla="*/ 6 w 221"/>
                <a:gd name="T33" fmla="*/ 133 h 269"/>
                <a:gd name="T34" fmla="*/ 2 w 221"/>
                <a:gd name="T35" fmla="*/ 144 h 269"/>
                <a:gd name="T36" fmla="*/ 0 w 221"/>
                <a:gd name="T37" fmla="*/ 166 h 269"/>
                <a:gd name="T38" fmla="*/ 1 w 221"/>
                <a:gd name="T39" fmla="*/ 183 h 269"/>
                <a:gd name="T40" fmla="*/ 8 w 221"/>
                <a:gd name="T41" fmla="*/ 201 h 269"/>
                <a:gd name="T42" fmla="*/ 24 w 221"/>
                <a:gd name="T43" fmla="*/ 223 h 269"/>
                <a:gd name="T44" fmla="*/ 36 w 221"/>
                <a:gd name="T45" fmla="*/ 234 h 269"/>
                <a:gd name="T46" fmla="*/ 51 w 221"/>
                <a:gd name="T47" fmla="*/ 244 h 269"/>
                <a:gd name="T48" fmla="*/ 67 w 221"/>
                <a:gd name="T49" fmla="*/ 252 h 269"/>
                <a:gd name="T50" fmla="*/ 82 w 221"/>
                <a:gd name="T51" fmla="*/ 258 h 269"/>
                <a:gd name="T52" fmla="*/ 97 w 221"/>
                <a:gd name="T53" fmla="*/ 263 h 269"/>
                <a:gd name="T54" fmla="*/ 110 w 221"/>
                <a:gd name="T55" fmla="*/ 267 h 269"/>
                <a:gd name="T56" fmla="*/ 118 w 221"/>
                <a:gd name="T57" fmla="*/ 268 h 269"/>
                <a:gd name="T58" fmla="*/ 121 w 221"/>
                <a:gd name="T59" fmla="*/ 269 h 269"/>
                <a:gd name="T60" fmla="*/ 125 w 221"/>
                <a:gd name="T61" fmla="*/ 269 h 269"/>
                <a:gd name="T62" fmla="*/ 135 w 221"/>
                <a:gd name="T63" fmla="*/ 269 h 269"/>
                <a:gd name="T64" fmla="*/ 148 w 221"/>
                <a:gd name="T65" fmla="*/ 268 h 269"/>
                <a:gd name="T66" fmla="*/ 164 w 221"/>
                <a:gd name="T67" fmla="*/ 267 h 269"/>
                <a:gd name="T68" fmla="*/ 181 w 221"/>
                <a:gd name="T69" fmla="*/ 264 h 269"/>
                <a:gd name="T70" fmla="*/ 197 w 221"/>
                <a:gd name="T71" fmla="*/ 261 h 269"/>
                <a:gd name="T72" fmla="*/ 211 w 221"/>
                <a:gd name="T73" fmla="*/ 256 h 269"/>
                <a:gd name="T74" fmla="*/ 221 w 221"/>
                <a:gd name="T75" fmla="*/ 250 h 269"/>
                <a:gd name="T76" fmla="*/ 215 w 221"/>
                <a:gd name="T77" fmla="*/ 103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1" h="269">
                  <a:moveTo>
                    <a:pt x="215" y="103"/>
                  </a:moveTo>
                  <a:lnTo>
                    <a:pt x="118" y="0"/>
                  </a:lnTo>
                  <a:lnTo>
                    <a:pt x="101" y="3"/>
                  </a:lnTo>
                  <a:lnTo>
                    <a:pt x="85" y="12"/>
                  </a:lnTo>
                  <a:lnTo>
                    <a:pt x="71" y="24"/>
                  </a:lnTo>
                  <a:lnTo>
                    <a:pt x="60" y="36"/>
                  </a:lnTo>
                  <a:lnTo>
                    <a:pt x="52" y="50"/>
                  </a:lnTo>
                  <a:lnTo>
                    <a:pt x="46" y="61"/>
                  </a:lnTo>
                  <a:lnTo>
                    <a:pt x="42" y="69"/>
                  </a:lnTo>
                  <a:lnTo>
                    <a:pt x="41" y="71"/>
                  </a:lnTo>
                  <a:lnTo>
                    <a:pt x="37" y="81"/>
                  </a:lnTo>
                  <a:lnTo>
                    <a:pt x="33" y="91"/>
                  </a:lnTo>
                  <a:lnTo>
                    <a:pt x="26" y="98"/>
                  </a:lnTo>
                  <a:lnTo>
                    <a:pt x="22" y="107"/>
                  </a:lnTo>
                  <a:lnTo>
                    <a:pt x="15" y="114"/>
                  </a:lnTo>
                  <a:lnTo>
                    <a:pt x="11" y="124"/>
                  </a:lnTo>
                  <a:lnTo>
                    <a:pt x="6" y="133"/>
                  </a:lnTo>
                  <a:lnTo>
                    <a:pt x="2" y="144"/>
                  </a:lnTo>
                  <a:lnTo>
                    <a:pt x="0" y="166"/>
                  </a:lnTo>
                  <a:lnTo>
                    <a:pt x="1" y="183"/>
                  </a:lnTo>
                  <a:lnTo>
                    <a:pt x="8" y="201"/>
                  </a:lnTo>
                  <a:lnTo>
                    <a:pt x="24" y="223"/>
                  </a:lnTo>
                  <a:lnTo>
                    <a:pt x="36" y="234"/>
                  </a:lnTo>
                  <a:lnTo>
                    <a:pt x="51" y="244"/>
                  </a:lnTo>
                  <a:lnTo>
                    <a:pt x="67" y="252"/>
                  </a:lnTo>
                  <a:lnTo>
                    <a:pt x="82" y="258"/>
                  </a:lnTo>
                  <a:lnTo>
                    <a:pt x="97" y="263"/>
                  </a:lnTo>
                  <a:lnTo>
                    <a:pt x="110" y="267"/>
                  </a:lnTo>
                  <a:lnTo>
                    <a:pt x="118" y="268"/>
                  </a:lnTo>
                  <a:lnTo>
                    <a:pt x="121" y="269"/>
                  </a:lnTo>
                  <a:lnTo>
                    <a:pt x="125" y="269"/>
                  </a:lnTo>
                  <a:lnTo>
                    <a:pt x="135" y="269"/>
                  </a:lnTo>
                  <a:lnTo>
                    <a:pt x="148" y="268"/>
                  </a:lnTo>
                  <a:lnTo>
                    <a:pt x="164" y="267"/>
                  </a:lnTo>
                  <a:lnTo>
                    <a:pt x="181" y="264"/>
                  </a:lnTo>
                  <a:lnTo>
                    <a:pt x="197" y="261"/>
                  </a:lnTo>
                  <a:lnTo>
                    <a:pt x="211" y="256"/>
                  </a:lnTo>
                  <a:lnTo>
                    <a:pt x="221" y="250"/>
                  </a:lnTo>
                  <a:lnTo>
                    <a:pt x="215" y="103"/>
                  </a:lnTo>
                  <a:close/>
                </a:path>
              </a:pathLst>
            </a:custGeom>
            <a:solidFill>
              <a:srgbClr val="C4A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7" name="Freeform 46"/>
            <p:cNvSpPr>
              <a:spLocks/>
            </p:cNvSpPr>
            <p:nvPr/>
          </p:nvSpPr>
          <p:spPr bwMode="auto">
            <a:xfrm>
              <a:off x="1351" y="3929"/>
              <a:ext cx="92" cy="59"/>
            </a:xfrm>
            <a:custGeom>
              <a:avLst/>
              <a:gdLst>
                <a:gd name="T0" fmla="*/ 83 w 277"/>
                <a:gd name="T1" fmla="*/ 77 h 176"/>
                <a:gd name="T2" fmla="*/ 100 w 277"/>
                <a:gd name="T3" fmla="*/ 85 h 176"/>
                <a:gd name="T4" fmla="*/ 125 w 277"/>
                <a:gd name="T5" fmla="*/ 81 h 176"/>
                <a:gd name="T6" fmla="*/ 155 w 277"/>
                <a:gd name="T7" fmla="*/ 70 h 176"/>
                <a:gd name="T8" fmla="*/ 187 w 277"/>
                <a:gd name="T9" fmla="*/ 53 h 176"/>
                <a:gd name="T10" fmla="*/ 218 w 277"/>
                <a:gd name="T11" fmla="*/ 35 h 176"/>
                <a:gd name="T12" fmla="*/ 243 w 277"/>
                <a:gd name="T13" fmla="*/ 17 h 176"/>
                <a:gd name="T14" fmla="*/ 261 w 277"/>
                <a:gd name="T15" fmla="*/ 4 h 176"/>
                <a:gd name="T16" fmla="*/ 267 w 277"/>
                <a:gd name="T17" fmla="*/ 0 h 176"/>
                <a:gd name="T18" fmla="*/ 270 w 277"/>
                <a:gd name="T19" fmla="*/ 9 h 176"/>
                <a:gd name="T20" fmla="*/ 275 w 277"/>
                <a:gd name="T21" fmla="*/ 32 h 176"/>
                <a:gd name="T22" fmla="*/ 277 w 277"/>
                <a:gd name="T23" fmla="*/ 61 h 176"/>
                <a:gd name="T24" fmla="*/ 272 w 277"/>
                <a:gd name="T25" fmla="*/ 86 h 176"/>
                <a:gd name="T26" fmla="*/ 269 w 277"/>
                <a:gd name="T27" fmla="*/ 92 h 176"/>
                <a:gd name="T28" fmla="*/ 264 w 277"/>
                <a:gd name="T29" fmla="*/ 98 h 176"/>
                <a:gd name="T30" fmla="*/ 258 w 277"/>
                <a:gd name="T31" fmla="*/ 105 h 176"/>
                <a:gd name="T32" fmla="*/ 250 w 277"/>
                <a:gd name="T33" fmla="*/ 112 h 176"/>
                <a:gd name="T34" fmla="*/ 242 w 277"/>
                <a:gd name="T35" fmla="*/ 120 h 176"/>
                <a:gd name="T36" fmla="*/ 232 w 277"/>
                <a:gd name="T37" fmla="*/ 128 h 176"/>
                <a:gd name="T38" fmla="*/ 220 w 277"/>
                <a:gd name="T39" fmla="*/ 136 h 176"/>
                <a:gd name="T40" fmla="*/ 208 w 277"/>
                <a:gd name="T41" fmla="*/ 143 h 176"/>
                <a:gd name="T42" fmla="*/ 193 w 277"/>
                <a:gd name="T43" fmla="*/ 150 h 176"/>
                <a:gd name="T44" fmla="*/ 177 w 277"/>
                <a:gd name="T45" fmla="*/ 157 h 176"/>
                <a:gd name="T46" fmla="*/ 162 w 277"/>
                <a:gd name="T47" fmla="*/ 163 h 176"/>
                <a:gd name="T48" fmla="*/ 143 w 277"/>
                <a:gd name="T49" fmla="*/ 168 h 176"/>
                <a:gd name="T50" fmla="*/ 125 w 277"/>
                <a:gd name="T51" fmla="*/ 172 h 176"/>
                <a:gd name="T52" fmla="*/ 104 w 277"/>
                <a:gd name="T53" fmla="*/ 174 h 176"/>
                <a:gd name="T54" fmla="*/ 84 w 277"/>
                <a:gd name="T55" fmla="*/ 176 h 176"/>
                <a:gd name="T56" fmla="*/ 62 w 277"/>
                <a:gd name="T57" fmla="*/ 176 h 176"/>
                <a:gd name="T58" fmla="*/ 52 w 277"/>
                <a:gd name="T59" fmla="*/ 176 h 176"/>
                <a:gd name="T60" fmla="*/ 41 w 277"/>
                <a:gd name="T61" fmla="*/ 176 h 176"/>
                <a:gd name="T62" fmla="*/ 31 w 277"/>
                <a:gd name="T63" fmla="*/ 176 h 176"/>
                <a:gd name="T64" fmla="*/ 22 w 277"/>
                <a:gd name="T65" fmla="*/ 176 h 176"/>
                <a:gd name="T66" fmla="*/ 13 w 277"/>
                <a:gd name="T67" fmla="*/ 176 h 176"/>
                <a:gd name="T68" fmla="*/ 6 w 277"/>
                <a:gd name="T69" fmla="*/ 176 h 176"/>
                <a:gd name="T70" fmla="*/ 1 w 277"/>
                <a:gd name="T71" fmla="*/ 176 h 176"/>
                <a:gd name="T72" fmla="*/ 0 w 277"/>
                <a:gd name="T73" fmla="*/ 176 h 176"/>
                <a:gd name="T74" fmla="*/ 83 w 277"/>
                <a:gd name="T75" fmla="*/ 7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7" h="176">
                  <a:moveTo>
                    <a:pt x="83" y="77"/>
                  </a:moveTo>
                  <a:lnTo>
                    <a:pt x="100" y="85"/>
                  </a:lnTo>
                  <a:lnTo>
                    <a:pt x="125" y="81"/>
                  </a:lnTo>
                  <a:lnTo>
                    <a:pt x="155" y="70"/>
                  </a:lnTo>
                  <a:lnTo>
                    <a:pt x="187" y="53"/>
                  </a:lnTo>
                  <a:lnTo>
                    <a:pt x="218" y="35"/>
                  </a:lnTo>
                  <a:lnTo>
                    <a:pt x="243" y="17"/>
                  </a:lnTo>
                  <a:lnTo>
                    <a:pt x="261" y="4"/>
                  </a:lnTo>
                  <a:lnTo>
                    <a:pt x="267" y="0"/>
                  </a:lnTo>
                  <a:lnTo>
                    <a:pt x="270" y="9"/>
                  </a:lnTo>
                  <a:lnTo>
                    <a:pt x="275" y="32"/>
                  </a:lnTo>
                  <a:lnTo>
                    <a:pt x="277" y="61"/>
                  </a:lnTo>
                  <a:lnTo>
                    <a:pt x="272" y="86"/>
                  </a:lnTo>
                  <a:lnTo>
                    <a:pt x="269" y="92"/>
                  </a:lnTo>
                  <a:lnTo>
                    <a:pt x="264" y="98"/>
                  </a:lnTo>
                  <a:lnTo>
                    <a:pt x="258" y="105"/>
                  </a:lnTo>
                  <a:lnTo>
                    <a:pt x="250" y="112"/>
                  </a:lnTo>
                  <a:lnTo>
                    <a:pt x="242" y="120"/>
                  </a:lnTo>
                  <a:lnTo>
                    <a:pt x="232" y="128"/>
                  </a:lnTo>
                  <a:lnTo>
                    <a:pt x="220" y="136"/>
                  </a:lnTo>
                  <a:lnTo>
                    <a:pt x="208" y="143"/>
                  </a:lnTo>
                  <a:lnTo>
                    <a:pt x="193" y="150"/>
                  </a:lnTo>
                  <a:lnTo>
                    <a:pt x="177" y="157"/>
                  </a:lnTo>
                  <a:lnTo>
                    <a:pt x="162" y="163"/>
                  </a:lnTo>
                  <a:lnTo>
                    <a:pt x="143" y="168"/>
                  </a:lnTo>
                  <a:lnTo>
                    <a:pt x="125" y="172"/>
                  </a:lnTo>
                  <a:lnTo>
                    <a:pt x="104" y="174"/>
                  </a:lnTo>
                  <a:lnTo>
                    <a:pt x="84" y="176"/>
                  </a:lnTo>
                  <a:lnTo>
                    <a:pt x="62" y="176"/>
                  </a:lnTo>
                  <a:lnTo>
                    <a:pt x="52" y="176"/>
                  </a:lnTo>
                  <a:lnTo>
                    <a:pt x="41" y="176"/>
                  </a:lnTo>
                  <a:lnTo>
                    <a:pt x="31" y="176"/>
                  </a:lnTo>
                  <a:lnTo>
                    <a:pt x="22" y="176"/>
                  </a:lnTo>
                  <a:lnTo>
                    <a:pt x="13" y="176"/>
                  </a:lnTo>
                  <a:lnTo>
                    <a:pt x="6" y="176"/>
                  </a:lnTo>
                  <a:lnTo>
                    <a:pt x="1" y="176"/>
                  </a:lnTo>
                  <a:lnTo>
                    <a:pt x="0" y="176"/>
                  </a:lnTo>
                  <a:lnTo>
                    <a:pt x="83" y="77"/>
                  </a:lnTo>
                  <a:close/>
                </a:path>
              </a:pathLst>
            </a:custGeom>
            <a:solidFill>
              <a:srgbClr val="6BE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8" name="Freeform 47"/>
            <p:cNvSpPr>
              <a:spLocks/>
            </p:cNvSpPr>
            <p:nvPr/>
          </p:nvSpPr>
          <p:spPr bwMode="auto">
            <a:xfrm>
              <a:off x="1480" y="3873"/>
              <a:ext cx="108" cy="76"/>
            </a:xfrm>
            <a:custGeom>
              <a:avLst/>
              <a:gdLst>
                <a:gd name="T0" fmla="*/ 59 w 325"/>
                <a:gd name="T1" fmla="*/ 17 h 229"/>
                <a:gd name="T2" fmla="*/ 0 w 325"/>
                <a:gd name="T3" fmla="*/ 11 h 229"/>
                <a:gd name="T4" fmla="*/ 15 w 325"/>
                <a:gd name="T5" fmla="*/ 25 h 229"/>
                <a:gd name="T6" fmla="*/ 41 w 325"/>
                <a:gd name="T7" fmla="*/ 53 h 229"/>
                <a:gd name="T8" fmla="*/ 71 w 325"/>
                <a:gd name="T9" fmla="*/ 88 h 229"/>
                <a:gd name="T10" fmla="*/ 104 w 325"/>
                <a:gd name="T11" fmla="*/ 127 h 229"/>
                <a:gd name="T12" fmla="*/ 136 w 325"/>
                <a:gd name="T13" fmla="*/ 165 h 229"/>
                <a:gd name="T14" fmla="*/ 163 w 325"/>
                <a:gd name="T15" fmla="*/ 198 h 229"/>
                <a:gd name="T16" fmla="*/ 181 w 325"/>
                <a:gd name="T17" fmla="*/ 221 h 229"/>
                <a:gd name="T18" fmla="*/ 188 w 325"/>
                <a:gd name="T19" fmla="*/ 229 h 229"/>
                <a:gd name="T20" fmla="*/ 188 w 325"/>
                <a:gd name="T21" fmla="*/ 227 h 229"/>
                <a:gd name="T22" fmla="*/ 188 w 325"/>
                <a:gd name="T23" fmla="*/ 222 h 229"/>
                <a:gd name="T24" fmla="*/ 189 w 325"/>
                <a:gd name="T25" fmla="*/ 215 h 229"/>
                <a:gd name="T26" fmla="*/ 192 w 325"/>
                <a:gd name="T27" fmla="*/ 205 h 229"/>
                <a:gd name="T28" fmla="*/ 197 w 325"/>
                <a:gd name="T29" fmla="*/ 195 h 229"/>
                <a:gd name="T30" fmla="*/ 203 w 325"/>
                <a:gd name="T31" fmla="*/ 187 h 229"/>
                <a:gd name="T32" fmla="*/ 211 w 325"/>
                <a:gd name="T33" fmla="*/ 179 h 229"/>
                <a:gd name="T34" fmla="*/ 223 w 325"/>
                <a:gd name="T35" fmla="*/ 175 h 229"/>
                <a:gd name="T36" fmla="*/ 237 w 325"/>
                <a:gd name="T37" fmla="*/ 172 h 229"/>
                <a:gd name="T38" fmla="*/ 251 w 325"/>
                <a:gd name="T39" fmla="*/ 170 h 229"/>
                <a:gd name="T40" fmla="*/ 265 w 325"/>
                <a:gd name="T41" fmla="*/ 166 h 229"/>
                <a:gd name="T42" fmla="*/ 277 w 325"/>
                <a:gd name="T43" fmla="*/ 162 h 229"/>
                <a:gd name="T44" fmla="*/ 289 w 325"/>
                <a:gd name="T45" fmla="*/ 159 h 229"/>
                <a:gd name="T46" fmla="*/ 300 w 325"/>
                <a:gd name="T47" fmla="*/ 154 h 229"/>
                <a:gd name="T48" fmla="*/ 310 w 325"/>
                <a:gd name="T49" fmla="*/ 148 h 229"/>
                <a:gd name="T50" fmla="*/ 318 w 325"/>
                <a:gd name="T51" fmla="*/ 141 h 229"/>
                <a:gd name="T52" fmla="*/ 325 w 325"/>
                <a:gd name="T53" fmla="*/ 121 h 229"/>
                <a:gd name="T54" fmla="*/ 323 w 325"/>
                <a:gd name="T55" fmla="*/ 99 h 229"/>
                <a:gd name="T56" fmla="*/ 317 w 325"/>
                <a:gd name="T57" fmla="*/ 82 h 229"/>
                <a:gd name="T58" fmla="*/ 313 w 325"/>
                <a:gd name="T59" fmla="*/ 75 h 229"/>
                <a:gd name="T60" fmla="*/ 190 w 325"/>
                <a:gd name="T61" fmla="*/ 108 h 229"/>
                <a:gd name="T62" fmla="*/ 110 w 325"/>
                <a:gd name="T63" fmla="*/ 0 h 229"/>
                <a:gd name="T64" fmla="*/ 59 w 325"/>
                <a:gd name="T65" fmla="*/ 1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5" h="229">
                  <a:moveTo>
                    <a:pt x="59" y="17"/>
                  </a:moveTo>
                  <a:lnTo>
                    <a:pt x="0" y="11"/>
                  </a:lnTo>
                  <a:lnTo>
                    <a:pt x="15" y="25"/>
                  </a:lnTo>
                  <a:lnTo>
                    <a:pt x="41" y="53"/>
                  </a:lnTo>
                  <a:lnTo>
                    <a:pt x="71" y="88"/>
                  </a:lnTo>
                  <a:lnTo>
                    <a:pt x="104" y="127"/>
                  </a:lnTo>
                  <a:lnTo>
                    <a:pt x="136" y="165"/>
                  </a:lnTo>
                  <a:lnTo>
                    <a:pt x="163" y="198"/>
                  </a:lnTo>
                  <a:lnTo>
                    <a:pt x="181" y="221"/>
                  </a:lnTo>
                  <a:lnTo>
                    <a:pt x="188" y="229"/>
                  </a:lnTo>
                  <a:lnTo>
                    <a:pt x="188" y="227"/>
                  </a:lnTo>
                  <a:lnTo>
                    <a:pt x="188" y="222"/>
                  </a:lnTo>
                  <a:lnTo>
                    <a:pt x="189" y="215"/>
                  </a:lnTo>
                  <a:lnTo>
                    <a:pt x="192" y="205"/>
                  </a:lnTo>
                  <a:lnTo>
                    <a:pt x="197" y="195"/>
                  </a:lnTo>
                  <a:lnTo>
                    <a:pt x="203" y="187"/>
                  </a:lnTo>
                  <a:lnTo>
                    <a:pt x="211" y="179"/>
                  </a:lnTo>
                  <a:lnTo>
                    <a:pt x="223" y="175"/>
                  </a:lnTo>
                  <a:lnTo>
                    <a:pt x="237" y="172"/>
                  </a:lnTo>
                  <a:lnTo>
                    <a:pt x="251" y="170"/>
                  </a:lnTo>
                  <a:lnTo>
                    <a:pt x="265" y="166"/>
                  </a:lnTo>
                  <a:lnTo>
                    <a:pt x="277" y="162"/>
                  </a:lnTo>
                  <a:lnTo>
                    <a:pt x="289" y="159"/>
                  </a:lnTo>
                  <a:lnTo>
                    <a:pt x="300" y="154"/>
                  </a:lnTo>
                  <a:lnTo>
                    <a:pt x="310" y="148"/>
                  </a:lnTo>
                  <a:lnTo>
                    <a:pt x="318" y="141"/>
                  </a:lnTo>
                  <a:lnTo>
                    <a:pt x="325" y="121"/>
                  </a:lnTo>
                  <a:lnTo>
                    <a:pt x="323" y="99"/>
                  </a:lnTo>
                  <a:lnTo>
                    <a:pt x="317" y="82"/>
                  </a:lnTo>
                  <a:lnTo>
                    <a:pt x="313" y="75"/>
                  </a:lnTo>
                  <a:lnTo>
                    <a:pt x="190" y="108"/>
                  </a:lnTo>
                  <a:lnTo>
                    <a:pt x="110" y="0"/>
                  </a:lnTo>
                  <a:lnTo>
                    <a:pt x="59" y="17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9" name="Freeform 48"/>
            <p:cNvSpPr>
              <a:spLocks/>
            </p:cNvSpPr>
            <p:nvPr/>
          </p:nvSpPr>
          <p:spPr bwMode="auto">
            <a:xfrm>
              <a:off x="1405" y="3666"/>
              <a:ext cx="74" cy="102"/>
            </a:xfrm>
            <a:custGeom>
              <a:avLst/>
              <a:gdLst>
                <a:gd name="T0" fmla="*/ 61 w 221"/>
                <a:gd name="T1" fmla="*/ 0 h 307"/>
                <a:gd name="T2" fmla="*/ 1 w 221"/>
                <a:gd name="T3" fmla="*/ 94 h 307"/>
                <a:gd name="T4" fmla="*/ 1 w 221"/>
                <a:gd name="T5" fmla="*/ 102 h 307"/>
                <a:gd name="T6" fmla="*/ 0 w 221"/>
                <a:gd name="T7" fmla="*/ 123 h 307"/>
                <a:gd name="T8" fmla="*/ 0 w 221"/>
                <a:gd name="T9" fmla="*/ 153 h 307"/>
                <a:gd name="T10" fmla="*/ 3 w 221"/>
                <a:gd name="T11" fmla="*/ 188 h 307"/>
                <a:gd name="T12" fmla="*/ 11 w 221"/>
                <a:gd name="T13" fmla="*/ 224 h 307"/>
                <a:gd name="T14" fmla="*/ 23 w 221"/>
                <a:gd name="T15" fmla="*/ 258 h 307"/>
                <a:gd name="T16" fmla="*/ 41 w 221"/>
                <a:gd name="T17" fmla="*/ 283 h 307"/>
                <a:gd name="T18" fmla="*/ 69 w 221"/>
                <a:gd name="T19" fmla="*/ 298 h 307"/>
                <a:gd name="T20" fmla="*/ 96 w 221"/>
                <a:gd name="T21" fmla="*/ 303 h 307"/>
                <a:gd name="T22" fmla="*/ 119 w 221"/>
                <a:gd name="T23" fmla="*/ 306 h 307"/>
                <a:gd name="T24" fmla="*/ 138 w 221"/>
                <a:gd name="T25" fmla="*/ 307 h 307"/>
                <a:gd name="T26" fmla="*/ 155 w 221"/>
                <a:gd name="T27" fmla="*/ 307 h 307"/>
                <a:gd name="T28" fmla="*/ 170 w 221"/>
                <a:gd name="T29" fmla="*/ 305 h 307"/>
                <a:gd name="T30" fmla="*/ 182 w 221"/>
                <a:gd name="T31" fmla="*/ 300 h 307"/>
                <a:gd name="T32" fmla="*/ 191 w 221"/>
                <a:gd name="T33" fmla="*/ 293 h 307"/>
                <a:gd name="T34" fmla="*/ 197 w 221"/>
                <a:gd name="T35" fmla="*/ 284 h 307"/>
                <a:gd name="T36" fmla="*/ 198 w 221"/>
                <a:gd name="T37" fmla="*/ 277 h 307"/>
                <a:gd name="T38" fmla="*/ 199 w 221"/>
                <a:gd name="T39" fmla="*/ 267 h 307"/>
                <a:gd name="T40" fmla="*/ 199 w 221"/>
                <a:gd name="T41" fmla="*/ 254 h 307"/>
                <a:gd name="T42" fmla="*/ 200 w 221"/>
                <a:gd name="T43" fmla="*/ 239 h 307"/>
                <a:gd name="T44" fmla="*/ 208 w 221"/>
                <a:gd name="T45" fmla="*/ 191 h 307"/>
                <a:gd name="T46" fmla="*/ 214 w 221"/>
                <a:gd name="T47" fmla="*/ 141 h 307"/>
                <a:gd name="T48" fmla="*/ 219 w 221"/>
                <a:gd name="T49" fmla="*/ 103 h 307"/>
                <a:gd name="T50" fmla="*/ 221 w 221"/>
                <a:gd name="T51" fmla="*/ 88 h 307"/>
                <a:gd name="T52" fmla="*/ 181 w 221"/>
                <a:gd name="T53" fmla="*/ 8 h 307"/>
                <a:gd name="T54" fmla="*/ 61 w 221"/>
                <a:gd name="T5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1" h="307">
                  <a:moveTo>
                    <a:pt x="61" y="0"/>
                  </a:moveTo>
                  <a:lnTo>
                    <a:pt x="1" y="94"/>
                  </a:lnTo>
                  <a:lnTo>
                    <a:pt x="1" y="102"/>
                  </a:lnTo>
                  <a:lnTo>
                    <a:pt x="0" y="123"/>
                  </a:lnTo>
                  <a:lnTo>
                    <a:pt x="0" y="153"/>
                  </a:lnTo>
                  <a:lnTo>
                    <a:pt x="3" y="188"/>
                  </a:lnTo>
                  <a:lnTo>
                    <a:pt x="11" y="224"/>
                  </a:lnTo>
                  <a:lnTo>
                    <a:pt x="23" y="258"/>
                  </a:lnTo>
                  <a:lnTo>
                    <a:pt x="41" y="283"/>
                  </a:lnTo>
                  <a:lnTo>
                    <a:pt x="69" y="298"/>
                  </a:lnTo>
                  <a:lnTo>
                    <a:pt x="96" y="303"/>
                  </a:lnTo>
                  <a:lnTo>
                    <a:pt x="119" y="306"/>
                  </a:lnTo>
                  <a:lnTo>
                    <a:pt x="138" y="307"/>
                  </a:lnTo>
                  <a:lnTo>
                    <a:pt x="155" y="307"/>
                  </a:lnTo>
                  <a:lnTo>
                    <a:pt x="170" y="305"/>
                  </a:lnTo>
                  <a:lnTo>
                    <a:pt x="182" y="300"/>
                  </a:lnTo>
                  <a:lnTo>
                    <a:pt x="191" y="293"/>
                  </a:lnTo>
                  <a:lnTo>
                    <a:pt x="197" y="284"/>
                  </a:lnTo>
                  <a:lnTo>
                    <a:pt x="198" y="277"/>
                  </a:lnTo>
                  <a:lnTo>
                    <a:pt x="199" y="267"/>
                  </a:lnTo>
                  <a:lnTo>
                    <a:pt x="199" y="254"/>
                  </a:lnTo>
                  <a:lnTo>
                    <a:pt x="200" y="239"/>
                  </a:lnTo>
                  <a:lnTo>
                    <a:pt x="208" y="191"/>
                  </a:lnTo>
                  <a:lnTo>
                    <a:pt x="214" y="141"/>
                  </a:lnTo>
                  <a:lnTo>
                    <a:pt x="219" y="103"/>
                  </a:lnTo>
                  <a:lnTo>
                    <a:pt x="221" y="88"/>
                  </a:lnTo>
                  <a:lnTo>
                    <a:pt x="181" y="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0" name="Freeform 49"/>
            <p:cNvSpPr>
              <a:spLocks/>
            </p:cNvSpPr>
            <p:nvPr/>
          </p:nvSpPr>
          <p:spPr bwMode="auto">
            <a:xfrm>
              <a:off x="1250" y="3527"/>
              <a:ext cx="94" cy="70"/>
            </a:xfrm>
            <a:custGeom>
              <a:avLst/>
              <a:gdLst>
                <a:gd name="T0" fmla="*/ 229 w 281"/>
                <a:gd name="T1" fmla="*/ 211 h 211"/>
                <a:gd name="T2" fmla="*/ 229 w 281"/>
                <a:gd name="T3" fmla="*/ 176 h 211"/>
                <a:gd name="T4" fmla="*/ 232 w 281"/>
                <a:gd name="T5" fmla="*/ 139 h 211"/>
                <a:gd name="T6" fmla="*/ 241 w 281"/>
                <a:gd name="T7" fmla="*/ 104 h 211"/>
                <a:gd name="T8" fmla="*/ 252 w 281"/>
                <a:gd name="T9" fmla="*/ 71 h 211"/>
                <a:gd name="T10" fmla="*/ 261 w 281"/>
                <a:gd name="T11" fmla="*/ 43 h 211"/>
                <a:gd name="T12" fmla="*/ 271 w 281"/>
                <a:gd name="T13" fmla="*/ 22 h 211"/>
                <a:gd name="T14" fmla="*/ 278 w 281"/>
                <a:gd name="T15" fmla="*/ 7 h 211"/>
                <a:gd name="T16" fmla="*/ 281 w 281"/>
                <a:gd name="T17" fmla="*/ 2 h 211"/>
                <a:gd name="T18" fmla="*/ 18 w 281"/>
                <a:gd name="T19" fmla="*/ 0 h 211"/>
                <a:gd name="T20" fmla="*/ 0 w 281"/>
                <a:gd name="T21" fmla="*/ 71 h 211"/>
                <a:gd name="T22" fmla="*/ 229 w 281"/>
                <a:gd name="T2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1" h="211">
                  <a:moveTo>
                    <a:pt x="229" y="211"/>
                  </a:moveTo>
                  <a:lnTo>
                    <a:pt x="229" y="176"/>
                  </a:lnTo>
                  <a:lnTo>
                    <a:pt x="232" y="139"/>
                  </a:lnTo>
                  <a:lnTo>
                    <a:pt x="241" y="104"/>
                  </a:lnTo>
                  <a:lnTo>
                    <a:pt x="252" y="71"/>
                  </a:lnTo>
                  <a:lnTo>
                    <a:pt x="261" y="43"/>
                  </a:lnTo>
                  <a:lnTo>
                    <a:pt x="271" y="22"/>
                  </a:lnTo>
                  <a:lnTo>
                    <a:pt x="278" y="7"/>
                  </a:lnTo>
                  <a:lnTo>
                    <a:pt x="281" y="2"/>
                  </a:lnTo>
                  <a:lnTo>
                    <a:pt x="18" y="0"/>
                  </a:lnTo>
                  <a:lnTo>
                    <a:pt x="0" y="71"/>
                  </a:lnTo>
                  <a:lnTo>
                    <a:pt x="229" y="211"/>
                  </a:lnTo>
                  <a:close/>
                </a:path>
              </a:pathLst>
            </a:custGeom>
            <a:solidFill>
              <a:srgbClr val="DDE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1" name="Freeform 50"/>
            <p:cNvSpPr>
              <a:spLocks/>
            </p:cNvSpPr>
            <p:nvPr/>
          </p:nvSpPr>
          <p:spPr bwMode="auto">
            <a:xfrm>
              <a:off x="1199" y="3540"/>
              <a:ext cx="125" cy="77"/>
            </a:xfrm>
            <a:custGeom>
              <a:avLst/>
              <a:gdLst>
                <a:gd name="T0" fmla="*/ 0 w 373"/>
                <a:gd name="T1" fmla="*/ 54 h 233"/>
                <a:gd name="T2" fmla="*/ 68 w 373"/>
                <a:gd name="T3" fmla="*/ 233 h 233"/>
                <a:gd name="T4" fmla="*/ 373 w 373"/>
                <a:gd name="T5" fmla="*/ 191 h 233"/>
                <a:gd name="T6" fmla="*/ 283 w 373"/>
                <a:gd name="T7" fmla="*/ 0 h 233"/>
                <a:gd name="T8" fmla="*/ 0 w 373"/>
                <a:gd name="T9" fmla="*/ 5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" h="233">
                  <a:moveTo>
                    <a:pt x="0" y="54"/>
                  </a:moveTo>
                  <a:lnTo>
                    <a:pt x="68" y="233"/>
                  </a:lnTo>
                  <a:lnTo>
                    <a:pt x="373" y="191"/>
                  </a:lnTo>
                  <a:lnTo>
                    <a:pt x="283" y="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2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2" name="Freeform 51"/>
            <p:cNvSpPr>
              <a:spLocks/>
            </p:cNvSpPr>
            <p:nvPr/>
          </p:nvSpPr>
          <p:spPr bwMode="auto">
            <a:xfrm>
              <a:off x="1044" y="3923"/>
              <a:ext cx="339" cy="124"/>
            </a:xfrm>
            <a:custGeom>
              <a:avLst/>
              <a:gdLst>
                <a:gd name="T0" fmla="*/ 43 w 1016"/>
                <a:gd name="T1" fmla="*/ 153 h 372"/>
                <a:gd name="T2" fmla="*/ 33 w 1016"/>
                <a:gd name="T3" fmla="*/ 163 h 372"/>
                <a:gd name="T4" fmla="*/ 14 w 1016"/>
                <a:gd name="T5" fmla="*/ 188 h 372"/>
                <a:gd name="T6" fmla="*/ 0 w 1016"/>
                <a:gd name="T7" fmla="*/ 219 h 372"/>
                <a:gd name="T8" fmla="*/ 9 w 1016"/>
                <a:gd name="T9" fmla="*/ 248 h 372"/>
                <a:gd name="T10" fmla="*/ 21 w 1016"/>
                <a:gd name="T11" fmla="*/ 260 h 372"/>
                <a:gd name="T12" fmla="*/ 33 w 1016"/>
                <a:gd name="T13" fmla="*/ 271 h 372"/>
                <a:gd name="T14" fmla="*/ 47 w 1016"/>
                <a:gd name="T15" fmla="*/ 282 h 372"/>
                <a:gd name="T16" fmla="*/ 64 w 1016"/>
                <a:gd name="T17" fmla="*/ 293 h 372"/>
                <a:gd name="T18" fmla="*/ 86 w 1016"/>
                <a:gd name="T19" fmla="*/ 304 h 372"/>
                <a:gd name="T20" fmla="*/ 116 w 1016"/>
                <a:gd name="T21" fmla="*/ 315 h 372"/>
                <a:gd name="T22" fmla="*/ 156 w 1016"/>
                <a:gd name="T23" fmla="*/ 325 h 372"/>
                <a:gd name="T24" fmla="*/ 207 w 1016"/>
                <a:gd name="T25" fmla="*/ 338 h 372"/>
                <a:gd name="T26" fmla="*/ 239 w 1016"/>
                <a:gd name="T27" fmla="*/ 345 h 372"/>
                <a:gd name="T28" fmla="*/ 267 w 1016"/>
                <a:gd name="T29" fmla="*/ 351 h 372"/>
                <a:gd name="T30" fmla="*/ 292 w 1016"/>
                <a:gd name="T31" fmla="*/ 357 h 372"/>
                <a:gd name="T32" fmla="*/ 318 w 1016"/>
                <a:gd name="T33" fmla="*/ 362 h 372"/>
                <a:gd name="T34" fmla="*/ 345 w 1016"/>
                <a:gd name="T35" fmla="*/ 366 h 372"/>
                <a:gd name="T36" fmla="*/ 374 w 1016"/>
                <a:gd name="T37" fmla="*/ 369 h 372"/>
                <a:gd name="T38" fmla="*/ 407 w 1016"/>
                <a:gd name="T39" fmla="*/ 370 h 372"/>
                <a:gd name="T40" fmla="*/ 444 w 1016"/>
                <a:gd name="T41" fmla="*/ 372 h 372"/>
                <a:gd name="T42" fmla="*/ 487 w 1016"/>
                <a:gd name="T43" fmla="*/ 370 h 372"/>
                <a:gd name="T44" fmla="*/ 531 w 1016"/>
                <a:gd name="T45" fmla="*/ 369 h 372"/>
                <a:gd name="T46" fmla="*/ 576 w 1016"/>
                <a:gd name="T47" fmla="*/ 366 h 372"/>
                <a:gd name="T48" fmla="*/ 619 w 1016"/>
                <a:gd name="T49" fmla="*/ 362 h 372"/>
                <a:gd name="T50" fmla="*/ 661 w 1016"/>
                <a:gd name="T51" fmla="*/ 356 h 372"/>
                <a:gd name="T52" fmla="*/ 701 w 1016"/>
                <a:gd name="T53" fmla="*/ 349 h 372"/>
                <a:gd name="T54" fmla="*/ 735 w 1016"/>
                <a:gd name="T55" fmla="*/ 340 h 372"/>
                <a:gd name="T56" fmla="*/ 765 w 1016"/>
                <a:gd name="T57" fmla="*/ 330 h 372"/>
                <a:gd name="T58" fmla="*/ 801 w 1016"/>
                <a:gd name="T59" fmla="*/ 311 h 372"/>
                <a:gd name="T60" fmla="*/ 838 w 1016"/>
                <a:gd name="T61" fmla="*/ 282 h 372"/>
                <a:gd name="T62" fmla="*/ 876 w 1016"/>
                <a:gd name="T63" fmla="*/ 245 h 372"/>
                <a:gd name="T64" fmla="*/ 913 w 1016"/>
                <a:gd name="T65" fmla="*/ 206 h 372"/>
                <a:gd name="T66" fmla="*/ 944 w 1016"/>
                <a:gd name="T67" fmla="*/ 170 h 372"/>
                <a:gd name="T68" fmla="*/ 970 w 1016"/>
                <a:gd name="T69" fmla="*/ 139 h 372"/>
                <a:gd name="T70" fmla="*/ 987 w 1016"/>
                <a:gd name="T71" fmla="*/ 118 h 372"/>
                <a:gd name="T72" fmla="*/ 993 w 1016"/>
                <a:gd name="T73" fmla="*/ 109 h 372"/>
                <a:gd name="T74" fmla="*/ 1001 w 1016"/>
                <a:gd name="T75" fmla="*/ 95 h 372"/>
                <a:gd name="T76" fmla="*/ 1015 w 1016"/>
                <a:gd name="T77" fmla="*/ 61 h 372"/>
                <a:gd name="T78" fmla="*/ 1011 w 1016"/>
                <a:gd name="T79" fmla="*/ 24 h 372"/>
                <a:gd name="T80" fmla="*/ 971 w 1016"/>
                <a:gd name="T81" fmla="*/ 1 h 372"/>
                <a:gd name="T82" fmla="*/ 909 w 1016"/>
                <a:gd name="T83" fmla="*/ 4 h 372"/>
                <a:gd name="T84" fmla="*/ 855 w 1016"/>
                <a:gd name="T85" fmla="*/ 22 h 372"/>
                <a:gd name="T86" fmla="*/ 818 w 1016"/>
                <a:gd name="T87" fmla="*/ 44 h 372"/>
                <a:gd name="T88" fmla="*/ 803 w 1016"/>
                <a:gd name="T89" fmla="*/ 5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6" h="372">
                  <a:moveTo>
                    <a:pt x="236" y="111"/>
                  </a:moveTo>
                  <a:lnTo>
                    <a:pt x="43" y="153"/>
                  </a:lnTo>
                  <a:lnTo>
                    <a:pt x="41" y="156"/>
                  </a:lnTo>
                  <a:lnTo>
                    <a:pt x="33" y="163"/>
                  </a:lnTo>
                  <a:lnTo>
                    <a:pt x="24" y="175"/>
                  </a:lnTo>
                  <a:lnTo>
                    <a:pt x="14" y="188"/>
                  </a:lnTo>
                  <a:lnTo>
                    <a:pt x="5" y="203"/>
                  </a:lnTo>
                  <a:lnTo>
                    <a:pt x="0" y="219"/>
                  </a:lnTo>
                  <a:lnTo>
                    <a:pt x="0" y="234"/>
                  </a:lnTo>
                  <a:lnTo>
                    <a:pt x="9" y="248"/>
                  </a:lnTo>
                  <a:lnTo>
                    <a:pt x="15" y="254"/>
                  </a:lnTo>
                  <a:lnTo>
                    <a:pt x="21" y="260"/>
                  </a:lnTo>
                  <a:lnTo>
                    <a:pt x="27" y="266"/>
                  </a:lnTo>
                  <a:lnTo>
                    <a:pt x="33" y="271"/>
                  </a:lnTo>
                  <a:lnTo>
                    <a:pt x="39" y="277"/>
                  </a:lnTo>
                  <a:lnTo>
                    <a:pt x="47" y="282"/>
                  </a:lnTo>
                  <a:lnTo>
                    <a:pt x="54" y="288"/>
                  </a:lnTo>
                  <a:lnTo>
                    <a:pt x="64" y="293"/>
                  </a:lnTo>
                  <a:lnTo>
                    <a:pt x="73" y="298"/>
                  </a:lnTo>
                  <a:lnTo>
                    <a:pt x="86" y="304"/>
                  </a:lnTo>
                  <a:lnTo>
                    <a:pt x="100" y="308"/>
                  </a:lnTo>
                  <a:lnTo>
                    <a:pt x="116" y="315"/>
                  </a:lnTo>
                  <a:lnTo>
                    <a:pt x="135" y="319"/>
                  </a:lnTo>
                  <a:lnTo>
                    <a:pt x="156" y="325"/>
                  </a:lnTo>
                  <a:lnTo>
                    <a:pt x="180" y="332"/>
                  </a:lnTo>
                  <a:lnTo>
                    <a:pt x="207" y="338"/>
                  </a:lnTo>
                  <a:lnTo>
                    <a:pt x="223" y="341"/>
                  </a:lnTo>
                  <a:lnTo>
                    <a:pt x="239" y="345"/>
                  </a:lnTo>
                  <a:lnTo>
                    <a:pt x="252" y="349"/>
                  </a:lnTo>
                  <a:lnTo>
                    <a:pt x="267" y="351"/>
                  </a:lnTo>
                  <a:lnTo>
                    <a:pt x="279" y="355"/>
                  </a:lnTo>
                  <a:lnTo>
                    <a:pt x="292" y="357"/>
                  </a:lnTo>
                  <a:lnTo>
                    <a:pt x="306" y="359"/>
                  </a:lnTo>
                  <a:lnTo>
                    <a:pt x="318" y="362"/>
                  </a:lnTo>
                  <a:lnTo>
                    <a:pt x="331" y="364"/>
                  </a:lnTo>
                  <a:lnTo>
                    <a:pt x="345" y="366"/>
                  </a:lnTo>
                  <a:lnTo>
                    <a:pt x="359" y="368"/>
                  </a:lnTo>
                  <a:lnTo>
                    <a:pt x="374" y="369"/>
                  </a:lnTo>
                  <a:lnTo>
                    <a:pt x="390" y="370"/>
                  </a:lnTo>
                  <a:lnTo>
                    <a:pt x="407" y="370"/>
                  </a:lnTo>
                  <a:lnTo>
                    <a:pt x="425" y="372"/>
                  </a:lnTo>
                  <a:lnTo>
                    <a:pt x="444" y="372"/>
                  </a:lnTo>
                  <a:lnTo>
                    <a:pt x="465" y="372"/>
                  </a:lnTo>
                  <a:lnTo>
                    <a:pt x="487" y="370"/>
                  </a:lnTo>
                  <a:lnTo>
                    <a:pt x="509" y="370"/>
                  </a:lnTo>
                  <a:lnTo>
                    <a:pt x="531" y="369"/>
                  </a:lnTo>
                  <a:lnTo>
                    <a:pt x="553" y="368"/>
                  </a:lnTo>
                  <a:lnTo>
                    <a:pt x="576" y="366"/>
                  </a:lnTo>
                  <a:lnTo>
                    <a:pt x="598" y="364"/>
                  </a:lnTo>
                  <a:lnTo>
                    <a:pt x="619" y="362"/>
                  </a:lnTo>
                  <a:lnTo>
                    <a:pt x="640" y="358"/>
                  </a:lnTo>
                  <a:lnTo>
                    <a:pt x="661" y="356"/>
                  </a:lnTo>
                  <a:lnTo>
                    <a:pt x="681" y="352"/>
                  </a:lnTo>
                  <a:lnTo>
                    <a:pt x="701" y="349"/>
                  </a:lnTo>
                  <a:lnTo>
                    <a:pt x="718" y="345"/>
                  </a:lnTo>
                  <a:lnTo>
                    <a:pt x="735" y="340"/>
                  </a:lnTo>
                  <a:lnTo>
                    <a:pt x="751" y="335"/>
                  </a:lnTo>
                  <a:lnTo>
                    <a:pt x="765" y="330"/>
                  </a:lnTo>
                  <a:lnTo>
                    <a:pt x="782" y="322"/>
                  </a:lnTo>
                  <a:lnTo>
                    <a:pt x="801" y="311"/>
                  </a:lnTo>
                  <a:lnTo>
                    <a:pt x="819" y="298"/>
                  </a:lnTo>
                  <a:lnTo>
                    <a:pt x="838" y="282"/>
                  </a:lnTo>
                  <a:lnTo>
                    <a:pt x="858" y="264"/>
                  </a:lnTo>
                  <a:lnTo>
                    <a:pt x="876" y="245"/>
                  </a:lnTo>
                  <a:lnTo>
                    <a:pt x="894" y="226"/>
                  </a:lnTo>
                  <a:lnTo>
                    <a:pt x="913" y="206"/>
                  </a:lnTo>
                  <a:lnTo>
                    <a:pt x="930" y="188"/>
                  </a:lnTo>
                  <a:lnTo>
                    <a:pt x="944" y="170"/>
                  </a:lnTo>
                  <a:lnTo>
                    <a:pt x="958" y="154"/>
                  </a:lnTo>
                  <a:lnTo>
                    <a:pt x="970" y="139"/>
                  </a:lnTo>
                  <a:lnTo>
                    <a:pt x="979" y="126"/>
                  </a:lnTo>
                  <a:lnTo>
                    <a:pt x="987" y="118"/>
                  </a:lnTo>
                  <a:lnTo>
                    <a:pt x="992" y="112"/>
                  </a:lnTo>
                  <a:lnTo>
                    <a:pt x="993" y="109"/>
                  </a:lnTo>
                  <a:lnTo>
                    <a:pt x="995" y="106"/>
                  </a:lnTo>
                  <a:lnTo>
                    <a:pt x="1001" y="95"/>
                  </a:lnTo>
                  <a:lnTo>
                    <a:pt x="1009" y="79"/>
                  </a:lnTo>
                  <a:lnTo>
                    <a:pt x="1015" y="61"/>
                  </a:lnTo>
                  <a:lnTo>
                    <a:pt x="1016" y="41"/>
                  </a:lnTo>
                  <a:lnTo>
                    <a:pt x="1011" y="24"/>
                  </a:lnTo>
                  <a:lnTo>
                    <a:pt x="996" y="10"/>
                  </a:lnTo>
                  <a:lnTo>
                    <a:pt x="971" y="1"/>
                  </a:lnTo>
                  <a:lnTo>
                    <a:pt x="939" y="0"/>
                  </a:lnTo>
                  <a:lnTo>
                    <a:pt x="909" y="4"/>
                  </a:lnTo>
                  <a:lnTo>
                    <a:pt x="881" y="12"/>
                  </a:lnTo>
                  <a:lnTo>
                    <a:pt x="855" y="22"/>
                  </a:lnTo>
                  <a:lnTo>
                    <a:pt x="833" y="33"/>
                  </a:lnTo>
                  <a:lnTo>
                    <a:pt x="818" y="44"/>
                  </a:lnTo>
                  <a:lnTo>
                    <a:pt x="807" y="51"/>
                  </a:lnTo>
                  <a:lnTo>
                    <a:pt x="803" y="54"/>
                  </a:lnTo>
                  <a:lnTo>
                    <a:pt x="236" y="111"/>
                  </a:lnTo>
                  <a:close/>
                </a:path>
              </a:pathLst>
            </a:custGeom>
            <a:solidFill>
              <a:srgbClr val="A3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3" name="Freeform 52"/>
            <p:cNvSpPr>
              <a:spLocks/>
            </p:cNvSpPr>
            <p:nvPr/>
          </p:nvSpPr>
          <p:spPr bwMode="auto">
            <a:xfrm>
              <a:off x="1008" y="3628"/>
              <a:ext cx="299" cy="279"/>
            </a:xfrm>
            <a:custGeom>
              <a:avLst/>
              <a:gdLst>
                <a:gd name="T0" fmla="*/ 4 w 896"/>
                <a:gd name="T1" fmla="*/ 179 h 837"/>
                <a:gd name="T2" fmla="*/ 0 w 896"/>
                <a:gd name="T3" fmla="*/ 238 h 837"/>
                <a:gd name="T4" fmla="*/ 10 w 896"/>
                <a:gd name="T5" fmla="*/ 305 h 837"/>
                <a:gd name="T6" fmla="*/ 39 w 896"/>
                <a:gd name="T7" fmla="*/ 359 h 837"/>
                <a:gd name="T8" fmla="*/ 89 w 896"/>
                <a:gd name="T9" fmla="*/ 382 h 837"/>
                <a:gd name="T10" fmla="*/ 129 w 896"/>
                <a:gd name="T11" fmla="*/ 388 h 837"/>
                <a:gd name="T12" fmla="*/ 167 w 896"/>
                <a:gd name="T13" fmla="*/ 386 h 837"/>
                <a:gd name="T14" fmla="*/ 209 w 896"/>
                <a:gd name="T15" fmla="*/ 383 h 837"/>
                <a:gd name="T16" fmla="*/ 252 w 896"/>
                <a:gd name="T17" fmla="*/ 382 h 837"/>
                <a:gd name="T18" fmla="*/ 281 w 896"/>
                <a:gd name="T19" fmla="*/ 380 h 837"/>
                <a:gd name="T20" fmla="*/ 309 w 896"/>
                <a:gd name="T21" fmla="*/ 379 h 837"/>
                <a:gd name="T22" fmla="*/ 336 w 896"/>
                <a:gd name="T23" fmla="*/ 378 h 837"/>
                <a:gd name="T24" fmla="*/ 363 w 896"/>
                <a:gd name="T25" fmla="*/ 377 h 837"/>
                <a:gd name="T26" fmla="*/ 388 w 896"/>
                <a:gd name="T27" fmla="*/ 374 h 837"/>
                <a:gd name="T28" fmla="*/ 414 w 896"/>
                <a:gd name="T29" fmla="*/ 372 h 837"/>
                <a:gd name="T30" fmla="*/ 439 w 896"/>
                <a:gd name="T31" fmla="*/ 369 h 837"/>
                <a:gd name="T32" fmla="*/ 474 w 896"/>
                <a:gd name="T33" fmla="*/ 380 h 837"/>
                <a:gd name="T34" fmla="*/ 512 w 896"/>
                <a:gd name="T35" fmla="*/ 468 h 837"/>
                <a:gd name="T36" fmla="*/ 537 w 896"/>
                <a:gd name="T37" fmla="*/ 589 h 837"/>
                <a:gd name="T38" fmla="*/ 550 w 896"/>
                <a:gd name="T39" fmla="*/ 680 h 837"/>
                <a:gd name="T40" fmla="*/ 554 w 896"/>
                <a:gd name="T41" fmla="*/ 697 h 837"/>
                <a:gd name="T42" fmla="*/ 572 w 896"/>
                <a:gd name="T43" fmla="*/ 713 h 837"/>
                <a:gd name="T44" fmla="*/ 602 w 896"/>
                <a:gd name="T45" fmla="*/ 738 h 837"/>
                <a:gd name="T46" fmla="*/ 642 w 896"/>
                <a:gd name="T47" fmla="*/ 770 h 837"/>
                <a:gd name="T48" fmla="*/ 685 w 896"/>
                <a:gd name="T49" fmla="*/ 800 h 837"/>
                <a:gd name="T50" fmla="*/ 727 w 896"/>
                <a:gd name="T51" fmla="*/ 825 h 837"/>
                <a:gd name="T52" fmla="*/ 761 w 896"/>
                <a:gd name="T53" fmla="*/ 837 h 837"/>
                <a:gd name="T54" fmla="*/ 786 w 896"/>
                <a:gd name="T55" fmla="*/ 832 h 837"/>
                <a:gd name="T56" fmla="*/ 799 w 896"/>
                <a:gd name="T57" fmla="*/ 780 h 837"/>
                <a:gd name="T58" fmla="*/ 816 w 896"/>
                <a:gd name="T59" fmla="*/ 635 h 837"/>
                <a:gd name="T60" fmla="*/ 833 w 896"/>
                <a:gd name="T61" fmla="*/ 465 h 837"/>
                <a:gd name="T62" fmla="*/ 850 w 896"/>
                <a:gd name="T63" fmla="*/ 337 h 837"/>
                <a:gd name="T64" fmla="*/ 866 w 896"/>
                <a:gd name="T65" fmla="*/ 292 h 837"/>
                <a:gd name="T66" fmla="*/ 879 w 896"/>
                <a:gd name="T67" fmla="*/ 242 h 837"/>
                <a:gd name="T68" fmla="*/ 889 w 896"/>
                <a:gd name="T69" fmla="*/ 187 h 837"/>
                <a:gd name="T70" fmla="*/ 895 w 896"/>
                <a:gd name="T71" fmla="*/ 144 h 837"/>
                <a:gd name="T72" fmla="*/ 894 w 896"/>
                <a:gd name="T73" fmla="*/ 124 h 837"/>
                <a:gd name="T74" fmla="*/ 879 w 896"/>
                <a:gd name="T75" fmla="*/ 98 h 837"/>
                <a:gd name="T76" fmla="*/ 856 w 896"/>
                <a:gd name="T77" fmla="*/ 67 h 837"/>
                <a:gd name="T78" fmla="*/ 833 w 896"/>
                <a:gd name="T79" fmla="*/ 42 h 837"/>
                <a:gd name="T80" fmla="*/ 814 w 896"/>
                <a:gd name="T81" fmla="*/ 30 h 837"/>
                <a:gd name="T82" fmla="*/ 779 w 896"/>
                <a:gd name="T83" fmla="*/ 20 h 837"/>
                <a:gd name="T84" fmla="*/ 737 w 896"/>
                <a:gd name="T85" fmla="*/ 13 h 837"/>
                <a:gd name="T86" fmla="*/ 709 w 896"/>
                <a:gd name="T87" fmla="*/ 8 h 837"/>
                <a:gd name="T88" fmla="*/ 344 w 896"/>
                <a:gd name="T89" fmla="*/ 0 h 837"/>
                <a:gd name="T90" fmla="*/ 192 w 896"/>
                <a:gd name="T91" fmla="*/ 100 h 837"/>
                <a:gd name="T92" fmla="*/ 7 w 896"/>
                <a:gd name="T93" fmla="*/ 157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96" h="837">
                  <a:moveTo>
                    <a:pt x="7" y="157"/>
                  </a:moveTo>
                  <a:lnTo>
                    <a:pt x="4" y="179"/>
                  </a:lnTo>
                  <a:lnTo>
                    <a:pt x="1" y="207"/>
                  </a:lnTo>
                  <a:lnTo>
                    <a:pt x="0" y="238"/>
                  </a:lnTo>
                  <a:lnTo>
                    <a:pt x="4" y="272"/>
                  </a:lnTo>
                  <a:lnTo>
                    <a:pt x="10" y="305"/>
                  </a:lnTo>
                  <a:lnTo>
                    <a:pt x="22" y="334"/>
                  </a:lnTo>
                  <a:lnTo>
                    <a:pt x="39" y="359"/>
                  </a:lnTo>
                  <a:lnTo>
                    <a:pt x="63" y="373"/>
                  </a:lnTo>
                  <a:lnTo>
                    <a:pt x="89" y="382"/>
                  </a:lnTo>
                  <a:lnTo>
                    <a:pt x="110" y="386"/>
                  </a:lnTo>
                  <a:lnTo>
                    <a:pt x="129" y="388"/>
                  </a:lnTo>
                  <a:lnTo>
                    <a:pt x="147" y="388"/>
                  </a:lnTo>
                  <a:lnTo>
                    <a:pt x="167" y="386"/>
                  </a:lnTo>
                  <a:lnTo>
                    <a:pt x="186" y="384"/>
                  </a:lnTo>
                  <a:lnTo>
                    <a:pt x="209" y="383"/>
                  </a:lnTo>
                  <a:lnTo>
                    <a:pt x="237" y="382"/>
                  </a:lnTo>
                  <a:lnTo>
                    <a:pt x="252" y="382"/>
                  </a:lnTo>
                  <a:lnTo>
                    <a:pt x="267" y="382"/>
                  </a:lnTo>
                  <a:lnTo>
                    <a:pt x="281" y="380"/>
                  </a:lnTo>
                  <a:lnTo>
                    <a:pt x="296" y="380"/>
                  </a:lnTo>
                  <a:lnTo>
                    <a:pt x="309" y="379"/>
                  </a:lnTo>
                  <a:lnTo>
                    <a:pt x="322" y="379"/>
                  </a:lnTo>
                  <a:lnTo>
                    <a:pt x="336" y="378"/>
                  </a:lnTo>
                  <a:lnTo>
                    <a:pt x="349" y="377"/>
                  </a:lnTo>
                  <a:lnTo>
                    <a:pt x="363" y="377"/>
                  </a:lnTo>
                  <a:lnTo>
                    <a:pt x="376" y="376"/>
                  </a:lnTo>
                  <a:lnTo>
                    <a:pt x="388" y="374"/>
                  </a:lnTo>
                  <a:lnTo>
                    <a:pt x="402" y="373"/>
                  </a:lnTo>
                  <a:lnTo>
                    <a:pt x="414" y="372"/>
                  </a:lnTo>
                  <a:lnTo>
                    <a:pt x="426" y="371"/>
                  </a:lnTo>
                  <a:lnTo>
                    <a:pt x="439" y="369"/>
                  </a:lnTo>
                  <a:lnTo>
                    <a:pt x="451" y="368"/>
                  </a:lnTo>
                  <a:lnTo>
                    <a:pt x="474" y="380"/>
                  </a:lnTo>
                  <a:lnTo>
                    <a:pt x="495" y="416"/>
                  </a:lnTo>
                  <a:lnTo>
                    <a:pt x="512" y="468"/>
                  </a:lnTo>
                  <a:lnTo>
                    <a:pt x="526" y="528"/>
                  </a:lnTo>
                  <a:lnTo>
                    <a:pt x="537" y="589"/>
                  </a:lnTo>
                  <a:lnTo>
                    <a:pt x="545" y="643"/>
                  </a:lnTo>
                  <a:lnTo>
                    <a:pt x="550" y="680"/>
                  </a:lnTo>
                  <a:lnTo>
                    <a:pt x="551" y="695"/>
                  </a:lnTo>
                  <a:lnTo>
                    <a:pt x="554" y="697"/>
                  </a:lnTo>
                  <a:lnTo>
                    <a:pt x="561" y="703"/>
                  </a:lnTo>
                  <a:lnTo>
                    <a:pt x="572" y="713"/>
                  </a:lnTo>
                  <a:lnTo>
                    <a:pt x="586" y="725"/>
                  </a:lnTo>
                  <a:lnTo>
                    <a:pt x="602" y="738"/>
                  </a:lnTo>
                  <a:lnTo>
                    <a:pt x="622" y="754"/>
                  </a:lnTo>
                  <a:lnTo>
                    <a:pt x="642" y="770"/>
                  </a:lnTo>
                  <a:lnTo>
                    <a:pt x="664" y="786"/>
                  </a:lnTo>
                  <a:lnTo>
                    <a:pt x="685" y="800"/>
                  </a:lnTo>
                  <a:lnTo>
                    <a:pt x="707" y="814"/>
                  </a:lnTo>
                  <a:lnTo>
                    <a:pt x="727" y="825"/>
                  </a:lnTo>
                  <a:lnTo>
                    <a:pt x="746" y="832"/>
                  </a:lnTo>
                  <a:lnTo>
                    <a:pt x="761" y="837"/>
                  </a:lnTo>
                  <a:lnTo>
                    <a:pt x="776" y="837"/>
                  </a:lnTo>
                  <a:lnTo>
                    <a:pt x="786" y="832"/>
                  </a:lnTo>
                  <a:lnTo>
                    <a:pt x="792" y="821"/>
                  </a:lnTo>
                  <a:lnTo>
                    <a:pt x="799" y="780"/>
                  </a:lnTo>
                  <a:lnTo>
                    <a:pt x="808" y="715"/>
                  </a:lnTo>
                  <a:lnTo>
                    <a:pt x="816" y="635"/>
                  </a:lnTo>
                  <a:lnTo>
                    <a:pt x="825" y="549"/>
                  </a:lnTo>
                  <a:lnTo>
                    <a:pt x="833" y="465"/>
                  </a:lnTo>
                  <a:lnTo>
                    <a:pt x="842" y="391"/>
                  </a:lnTo>
                  <a:lnTo>
                    <a:pt x="850" y="337"/>
                  </a:lnTo>
                  <a:lnTo>
                    <a:pt x="859" y="308"/>
                  </a:lnTo>
                  <a:lnTo>
                    <a:pt x="866" y="292"/>
                  </a:lnTo>
                  <a:lnTo>
                    <a:pt x="873" y="269"/>
                  </a:lnTo>
                  <a:lnTo>
                    <a:pt x="879" y="242"/>
                  </a:lnTo>
                  <a:lnTo>
                    <a:pt x="886" y="214"/>
                  </a:lnTo>
                  <a:lnTo>
                    <a:pt x="889" y="187"/>
                  </a:lnTo>
                  <a:lnTo>
                    <a:pt x="893" y="163"/>
                  </a:lnTo>
                  <a:lnTo>
                    <a:pt x="895" y="144"/>
                  </a:lnTo>
                  <a:lnTo>
                    <a:pt x="896" y="133"/>
                  </a:lnTo>
                  <a:lnTo>
                    <a:pt x="894" y="124"/>
                  </a:lnTo>
                  <a:lnTo>
                    <a:pt x="888" y="112"/>
                  </a:lnTo>
                  <a:lnTo>
                    <a:pt x="879" y="98"/>
                  </a:lnTo>
                  <a:lnTo>
                    <a:pt x="869" y="82"/>
                  </a:lnTo>
                  <a:lnTo>
                    <a:pt x="856" y="67"/>
                  </a:lnTo>
                  <a:lnTo>
                    <a:pt x="844" y="53"/>
                  </a:lnTo>
                  <a:lnTo>
                    <a:pt x="833" y="42"/>
                  </a:lnTo>
                  <a:lnTo>
                    <a:pt x="825" y="34"/>
                  </a:lnTo>
                  <a:lnTo>
                    <a:pt x="814" y="30"/>
                  </a:lnTo>
                  <a:lnTo>
                    <a:pt x="798" y="25"/>
                  </a:lnTo>
                  <a:lnTo>
                    <a:pt x="779" y="20"/>
                  </a:lnTo>
                  <a:lnTo>
                    <a:pt x="758" y="16"/>
                  </a:lnTo>
                  <a:lnTo>
                    <a:pt x="737" y="13"/>
                  </a:lnTo>
                  <a:lnTo>
                    <a:pt x="720" y="10"/>
                  </a:lnTo>
                  <a:lnTo>
                    <a:pt x="709" y="8"/>
                  </a:lnTo>
                  <a:lnTo>
                    <a:pt x="704" y="8"/>
                  </a:lnTo>
                  <a:lnTo>
                    <a:pt x="344" y="0"/>
                  </a:lnTo>
                  <a:lnTo>
                    <a:pt x="237" y="99"/>
                  </a:lnTo>
                  <a:lnTo>
                    <a:pt x="192" y="100"/>
                  </a:lnTo>
                  <a:lnTo>
                    <a:pt x="138" y="99"/>
                  </a:lnTo>
                  <a:lnTo>
                    <a:pt x="7" y="157"/>
                  </a:lnTo>
                  <a:close/>
                </a:path>
              </a:pathLst>
            </a:custGeom>
            <a:solidFill>
              <a:srgbClr val="4C7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4" name="Freeform 53"/>
            <p:cNvSpPr>
              <a:spLocks/>
            </p:cNvSpPr>
            <p:nvPr/>
          </p:nvSpPr>
          <p:spPr bwMode="auto">
            <a:xfrm>
              <a:off x="1015" y="3261"/>
              <a:ext cx="122" cy="130"/>
            </a:xfrm>
            <a:custGeom>
              <a:avLst/>
              <a:gdLst>
                <a:gd name="T0" fmla="*/ 366 w 366"/>
                <a:gd name="T1" fmla="*/ 116 h 390"/>
                <a:gd name="T2" fmla="*/ 337 w 366"/>
                <a:gd name="T3" fmla="*/ 82 h 390"/>
                <a:gd name="T4" fmla="*/ 288 w 366"/>
                <a:gd name="T5" fmla="*/ 58 h 390"/>
                <a:gd name="T6" fmla="*/ 243 w 366"/>
                <a:gd name="T7" fmla="*/ 46 h 390"/>
                <a:gd name="T8" fmla="*/ 219 w 366"/>
                <a:gd name="T9" fmla="*/ 45 h 390"/>
                <a:gd name="T10" fmla="*/ 188 w 366"/>
                <a:gd name="T11" fmla="*/ 45 h 390"/>
                <a:gd name="T12" fmla="*/ 155 w 366"/>
                <a:gd name="T13" fmla="*/ 44 h 390"/>
                <a:gd name="T14" fmla="*/ 133 w 366"/>
                <a:gd name="T15" fmla="*/ 44 h 390"/>
                <a:gd name="T16" fmla="*/ 130 w 366"/>
                <a:gd name="T17" fmla="*/ 41 h 390"/>
                <a:gd name="T18" fmla="*/ 130 w 366"/>
                <a:gd name="T19" fmla="*/ 29 h 390"/>
                <a:gd name="T20" fmla="*/ 124 w 366"/>
                <a:gd name="T21" fmla="*/ 12 h 390"/>
                <a:gd name="T22" fmla="*/ 108 w 366"/>
                <a:gd name="T23" fmla="*/ 0 h 390"/>
                <a:gd name="T24" fmla="*/ 82 w 366"/>
                <a:gd name="T25" fmla="*/ 4 h 390"/>
                <a:gd name="T26" fmla="*/ 54 w 366"/>
                <a:gd name="T27" fmla="*/ 23 h 390"/>
                <a:gd name="T28" fmla="*/ 26 w 366"/>
                <a:gd name="T29" fmla="*/ 51 h 390"/>
                <a:gd name="T30" fmla="*/ 6 w 366"/>
                <a:gd name="T31" fmla="*/ 79 h 390"/>
                <a:gd name="T32" fmla="*/ 0 w 366"/>
                <a:gd name="T33" fmla="*/ 99 h 390"/>
                <a:gd name="T34" fmla="*/ 12 w 366"/>
                <a:gd name="T35" fmla="*/ 105 h 390"/>
                <a:gd name="T36" fmla="*/ 9 w 366"/>
                <a:gd name="T37" fmla="*/ 141 h 390"/>
                <a:gd name="T38" fmla="*/ 1 w 366"/>
                <a:gd name="T39" fmla="*/ 204 h 390"/>
                <a:gd name="T40" fmla="*/ 1 w 366"/>
                <a:gd name="T41" fmla="*/ 219 h 390"/>
                <a:gd name="T42" fmla="*/ 13 w 366"/>
                <a:gd name="T43" fmla="*/ 244 h 390"/>
                <a:gd name="T44" fmla="*/ 30 w 366"/>
                <a:gd name="T45" fmla="*/ 281 h 390"/>
                <a:gd name="T46" fmla="*/ 46 w 366"/>
                <a:gd name="T47" fmla="*/ 315 h 390"/>
                <a:gd name="T48" fmla="*/ 58 w 366"/>
                <a:gd name="T49" fmla="*/ 333 h 390"/>
                <a:gd name="T50" fmla="*/ 74 w 366"/>
                <a:gd name="T51" fmla="*/ 355 h 390"/>
                <a:gd name="T52" fmla="*/ 90 w 366"/>
                <a:gd name="T53" fmla="*/ 374 h 390"/>
                <a:gd name="T54" fmla="*/ 101 w 366"/>
                <a:gd name="T55" fmla="*/ 387 h 390"/>
                <a:gd name="T56" fmla="*/ 103 w 366"/>
                <a:gd name="T57" fmla="*/ 389 h 390"/>
                <a:gd name="T58" fmla="*/ 110 w 366"/>
                <a:gd name="T59" fmla="*/ 377 h 390"/>
                <a:gd name="T60" fmla="*/ 126 w 366"/>
                <a:gd name="T61" fmla="*/ 358 h 390"/>
                <a:gd name="T62" fmla="*/ 149 w 366"/>
                <a:gd name="T63" fmla="*/ 339 h 390"/>
                <a:gd name="T64" fmla="*/ 172 w 366"/>
                <a:gd name="T65" fmla="*/ 326 h 390"/>
                <a:gd name="T66" fmla="*/ 197 w 366"/>
                <a:gd name="T67" fmla="*/ 305 h 390"/>
                <a:gd name="T68" fmla="*/ 228 w 366"/>
                <a:gd name="T69" fmla="*/ 277 h 390"/>
                <a:gd name="T70" fmla="*/ 262 w 366"/>
                <a:gd name="T71" fmla="*/ 244 h 390"/>
                <a:gd name="T72" fmla="*/ 296 w 366"/>
                <a:gd name="T73" fmla="*/ 210 h 390"/>
                <a:gd name="T74" fmla="*/ 326 w 366"/>
                <a:gd name="T75" fmla="*/ 179 h 390"/>
                <a:gd name="T76" fmla="*/ 350 w 366"/>
                <a:gd name="T77" fmla="*/ 153 h 390"/>
                <a:gd name="T78" fmla="*/ 363 w 366"/>
                <a:gd name="T79" fmla="*/ 14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6" h="390">
                  <a:moveTo>
                    <a:pt x="364" y="137"/>
                  </a:moveTo>
                  <a:lnTo>
                    <a:pt x="366" y="116"/>
                  </a:lnTo>
                  <a:lnTo>
                    <a:pt x="355" y="97"/>
                  </a:lnTo>
                  <a:lnTo>
                    <a:pt x="337" y="82"/>
                  </a:lnTo>
                  <a:lnTo>
                    <a:pt x="313" y="68"/>
                  </a:lnTo>
                  <a:lnTo>
                    <a:pt x="288" y="58"/>
                  </a:lnTo>
                  <a:lnTo>
                    <a:pt x="264" y="51"/>
                  </a:lnTo>
                  <a:lnTo>
                    <a:pt x="243" y="46"/>
                  </a:lnTo>
                  <a:lnTo>
                    <a:pt x="229" y="45"/>
                  </a:lnTo>
                  <a:lnTo>
                    <a:pt x="219" y="45"/>
                  </a:lnTo>
                  <a:lnTo>
                    <a:pt x="205" y="45"/>
                  </a:lnTo>
                  <a:lnTo>
                    <a:pt x="188" y="45"/>
                  </a:lnTo>
                  <a:lnTo>
                    <a:pt x="171" y="44"/>
                  </a:lnTo>
                  <a:lnTo>
                    <a:pt x="155" y="44"/>
                  </a:lnTo>
                  <a:lnTo>
                    <a:pt x="142" y="44"/>
                  </a:lnTo>
                  <a:lnTo>
                    <a:pt x="133" y="44"/>
                  </a:lnTo>
                  <a:lnTo>
                    <a:pt x="130" y="44"/>
                  </a:lnTo>
                  <a:lnTo>
                    <a:pt x="130" y="41"/>
                  </a:lnTo>
                  <a:lnTo>
                    <a:pt x="130" y="37"/>
                  </a:lnTo>
                  <a:lnTo>
                    <a:pt x="130" y="29"/>
                  </a:lnTo>
                  <a:lnTo>
                    <a:pt x="127" y="20"/>
                  </a:lnTo>
                  <a:lnTo>
                    <a:pt x="124" y="12"/>
                  </a:lnTo>
                  <a:lnTo>
                    <a:pt x="116" y="5"/>
                  </a:lnTo>
                  <a:lnTo>
                    <a:pt x="108" y="0"/>
                  </a:lnTo>
                  <a:lnTo>
                    <a:pt x="95" y="0"/>
                  </a:lnTo>
                  <a:lnTo>
                    <a:pt x="82" y="4"/>
                  </a:lnTo>
                  <a:lnTo>
                    <a:pt x="69" y="12"/>
                  </a:lnTo>
                  <a:lnTo>
                    <a:pt x="54" y="23"/>
                  </a:lnTo>
                  <a:lnTo>
                    <a:pt x="40" y="37"/>
                  </a:lnTo>
                  <a:lnTo>
                    <a:pt x="26" y="51"/>
                  </a:lnTo>
                  <a:lnTo>
                    <a:pt x="14" y="66"/>
                  </a:lnTo>
                  <a:lnTo>
                    <a:pt x="6" y="79"/>
                  </a:lnTo>
                  <a:lnTo>
                    <a:pt x="0" y="90"/>
                  </a:lnTo>
                  <a:lnTo>
                    <a:pt x="0" y="99"/>
                  </a:lnTo>
                  <a:lnTo>
                    <a:pt x="6" y="102"/>
                  </a:lnTo>
                  <a:lnTo>
                    <a:pt x="12" y="105"/>
                  </a:lnTo>
                  <a:lnTo>
                    <a:pt x="14" y="108"/>
                  </a:lnTo>
                  <a:lnTo>
                    <a:pt x="9" y="141"/>
                  </a:lnTo>
                  <a:lnTo>
                    <a:pt x="5" y="176"/>
                  </a:lnTo>
                  <a:lnTo>
                    <a:pt x="1" y="204"/>
                  </a:lnTo>
                  <a:lnTo>
                    <a:pt x="0" y="215"/>
                  </a:lnTo>
                  <a:lnTo>
                    <a:pt x="1" y="219"/>
                  </a:lnTo>
                  <a:lnTo>
                    <a:pt x="6" y="230"/>
                  </a:lnTo>
                  <a:lnTo>
                    <a:pt x="13" y="244"/>
                  </a:lnTo>
                  <a:lnTo>
                    <a:pt x="22" y="262"/>
                  </a:lnTo>
                  <a:lnTo>
                    <a:pt x="30" y="281"/>
                  </a:lnTo>
                  <a:lnTo>
                    <a:pt x="39" y="299"/>
                  </a:lnTo>
                  <a:lnTo>
                    <a:pt x="46" y="315"/>
                  </a:lnTo>
                  <a:lnTo>
                    <a:pt x="52" y="324"/>
                  </a:lnTo>
                  <a:lnTo>
                    <a:pt x="58" y="333"/>
                  </a:lnTo>
                  <a:lnTo>
                    <a:pt x="65" y="344"/>
                  </a:lnTo>
                  <a:lnTo>
                    <a:pt x="74" y="355"/>
                  </a:lnTo>
                  <a:lnTo>
                    <a:pt x="82" y="364"/>
                  </a:lnTo>
                  <a:lnTo>
                    <a:pt x="90" y="374"/>
                  </a:lnTo>
                  <a:lnTo>
                    <a:pt x="96" y="383"/>
                  </a:lnTo>
                  <a:lnTo>
                    <a:pt x="101" y="387"/>
                  </a:lnTo>
                  <a:lnTo>
                    <a:pt x="102" y="390"/>
                  </a:lnTo>
                  <a:lnTo>
                    <a:pt x="103" y="389"/>
                  </a:lnTo>
                  <a:lnTo>
                    <a:pt x="105" y="384"/>
                  </a:lnTo>
                  <a:lnTo>
                    <a:pt x="110" y="377"/>
                  </a:lnTo>
                  <a:lnTo>
                    <a:pt x="118" y="368"/>
                  </a:lnTo>
                  <a:lnTo>
                    <a:pt x="126" y="358"/>
                  </a:lnTo>
                  <a:lnTo>
                    <a:pt x="137" y="349"/>
                  </a:lnTo>
                  <a:lnTo>
                    <a:pt x="149" y="339"/>
                  </a:lnTo>
                  <a:lnTo>
                    <a:pt x="164" y="330"/>
                  </a:lnTo>
                  <a:lnTo>
                    <a:pt x="172" y="326"/>
                  </a:lnTo>
                  <a:lnTo>
                    <a:pt x="184" y="317"/>
                  </a:lnTo>
                  <a:lnTo>
                    <a:pt x="197" y="305"/>
                  </a:lnTo>
                  <a:lnTo>
                    <a:pt x="212" y="292"/>
                  </a:lnTo>
                  <a:lnTo>
                    <a:pt x="228" y="277"/>
                  </a:lnTo>
                  <a:lnTo>
                    <a:pt x="245" y="261"/>
                  </a:lnTo>
                  <a:lnTo>
                    <a:pt x="262" y="244"/>
                  </a:lnTo>
                  <a:lnTo>
                    <a:pt x="279" y="226"/>
                  </a:lnTo>
                  <a:lnTo>
                    <a:pt x="296" y="210"/>
                  </a:lnTo>
                  <a:lnTo>
                    <a:pt x="311" y="193"/>
                  </a:lnTo>
                  <a:lnTo>
                    <a:pt x="326" y="179"/>
                  </a:lnTo>
                  <a:lnTo>
                    <a:pt x="339" y="165"/>
                  </a:lnTo>
                  <a:lnTo>
                    <a:pt x="350" y="153"/>
                  </a:lnTo>
                  <a:lnTo>
                    <a:pt x="357" y="145"/>
                  </a:lnTo>
                  <a:lnTo>
                    <a:pt x="363" y="140"/>
                  </a:lnTo>
                  <a:lnTo>
                    <a:pt x="364" y="137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5" name="Freeform 54"/>
            <p:cNvSpPr>
              <a:spLocks/>
            </p:cNvSpPr>
            <p:nvPr/>
          </p:nvSpPr>
          <p:spPr bwMode="auto">
            <a:xfrm>
              <a:off x="1034" y="3305"/>
              <a:ext cx="114" cy="149"/>
            </a:xfrm>
            <a:custGeom>
              <a:avLst/>
              <a:gdLst>
                <a:gd name="T0" fmla="*/ 228 w 343"/>
                <a:gd name="T1" fmla="*/ 359 h 446"/>
                <a:gd name="T2" fmla="*/ 250 w 343"/>
                <a:gd name="T3" fmla="*/ 345 h 446"/>
                <a:gd name="T4" fmla="*/ 271 w 343"/>
                <a:gd name="T5" fmla="*/ 328 h 446"/>
                <a:gd name="T6" fmla="*/ 289 w 343"/>
                <a:gd name="T7" fmla="*/ 310 h 446"/>
                <a:gd name="T8" fmla="*/ 305 w 343"/>
                <a:gd name="T9" fmla="*/ 291 h 446"/>
                <a:gd name="T10" fmla="*/ 318 w 343"/>
                <a:gd name="T11" fmla="*/ 273 h 446"/>
                <a:gd name="T12" fmla="*/ 329 w 343"/>
                <a:gd name="T13" fmla="*/ 254 h 446"/>
                <a:gd name="T14" fmla="*/ 336 w 343"/>
                <a:gd name="T15" fmla="*/ 240 h 446"/>
                <a:gd name="T16" fmla="*/ 341 w 343"/>
                <a:gd name="T17" fmla="*/ 229 h 446"/>
                <a:gd name="T18" fmla="*/ 343 w 343"/>
                <a:gd name="T19" fmla="*/ 205 h 446"/>
                <a:gd name="T20" fmla="*/ 338 w 343"/>
                <a:gd name="T21" fmla="*/ 173 h 446"/>
                <a:gd name="T22" fmla="*/ 332 w 343"/>
                <a:gd name="T23" fmla="*/ 146 h 446"/>
                <a:gd name="T24" fmla="*/ 328 w 343"/>
                <a:gd name="T25" fmla="*/ 134 h 446"/>
                <a:gd name="T26" fmla="*/ 329 w 343"/>
                <a:gd name="T27" fmla="*/ 123 h 446"/>
                <a:gd name="T28" fmla="*/ 332 w 343"/>
                <a:gd name="T29" fmla="*/ 99 h 446"/>
                <a:gd name="T30" fmla="*/ 333 w 343"/>
                <a:gd name="T31" fmla="*/ 72 h 446"/>
                <a:gd name="T32" fmla="*/ 330 w 343"/>
                <a:gd name="T33" fmla="*/ 54 h 446"/>
                <a:gd name="T34" fmla="*/ 327 w 343"/>
                <a:gd name="T35" fmla="*/ 43 h 446"/>
                <a:gd name="T36" fmla="*/ 322 w 343"/>
                <a:gd name="T37" fmla="*/ 36 h 446"/>
                <a:gd name="T38" fmla="*/ 313 w 343"/>
                <a:gd name="T39" fmla="*/ 24 h 446"/>
                <a:gd name="T40" fmla="*/ 296 w 343"/>
                <a:gd name="T41" fmla="*/ 0 h 446"/>
                <a:gd name="T42" fmla="*/ 201 w 343"/>
                <a:gd name="T43" fmla="*/ 4 h 446"/>
                <a:gd name="T44" fmla="*/ 133 w 343"/>
                <a:gd name="T45" fmla="*/ 29 h 446"/>
                <a:gd name="T46" fmla="*/ 81 w 343"/>
                <a:gd name="T47" fmla="*/ 112 h 446"/>
                <a:gd name="T48" fmla="*/ 0 w 343"/>
                <a:gd name="T49" fmla="*/ 137 h 446"/>
                <a:gd name="T50" fmla="*/ 1 w 343"/>
                <a:gd name="T51" fmla="*/ 138 h 446"/>
                <a:gd name="T52" fmla="*/ 3 w 343"/>
                <a:gd name="T53" fmla="*/ 142 h 446"/>
                <a:gd name="T54" fmla="*/ 6 w 343"/>
                <a:gd name="T55" fmla="*/ 148 h 446"/>
                <a:gd name="T56" fmla="*/ 12 w 343"/>
                <a:gd name="T57" fmla="*/ 155 h 446"/>
                <a:gd name="T58" fmla="*/ 17 w 343"/>
                <a:gd name="T59" fmla="*/ 162 h 446"/>
                <a:gd name="T60" fmla="*/ 24 w 343"/>
                <a:gd name="T61" fmla="*/ 171 h 446"/>
                <a:gd name="T62" fmla="*/ 32 w 343"/>
                <a:gd name="T63" fmla="*/ 178 h 446"/>
                <a:gd name="T64" fmla="*/ 41 w 343"/>
                <a:gd name="T65" fmla="*/ 184 h 446"/>
                <a:gd name="T66" fmla="*/ 53 w 343"/>
                <a:gd name="T67" fmla="*/ 196 h 446"/>
                <a:gd name="T68" fmla="*/ 58 w 343"/>
                <a:gd name="T69" fmla="*/ 211 h 446"/>
                <a:gd name="T70" fmla="*/ 58 w 343"/>
                <a:gd name="T71" fmla="*/ 228 h 446"/>
                <a:gd name="T72" fmla="*/ 54 w 343"/>
                <a:gd name="T73" fmla="*/ 244 h 446"/>
                <a:gd name="T74" fmla="*/ 49 w 343"/>
                <a:gd name="T75" fmla="*/ 269 h 446"/>
                <a:gd name="T76" fmla="*/ 46 w 343"/>
                <a:gd name="T77" fmla="*/ 304 h 446"/>
                <a:gd name="T78" fmla="*/ 42 w 343"/>
                <a:gd name="T79" fmla="*/ 338 h 446"/>
                <a:gd name="T80" fmla="*/ 39 w 343"/>
                <a:gd name="T81" fmla="*/ 359 h 446"/>
                <a:gd name="T82" fmla="*/ 39 w 343"/>
                <a:gd name="T83" fmla="*/ 365 h 446"/>
                <a:gd name="T84" fmla="*/ 40 w 343"/>
                <a:gd name="T85" fmla="*/ 373 h 446"/>
                <a:gd name="T86" fmla="*/ 45 w 343"/>
                <a:gd name="T87" fmla="*/ 383 h 446"/>
                <a:gd name="T88" fmla="*/ 52 w 343"/>
                <a:gd name="T89" fmla="*/ 393 h 446"/>
                <a:gd name="T90" fmla="*/ 62 w 343"/>
                <a:gd name="T91" fmla="*/ 405 h 446"/>
                <a:gd name="T92" fmla="*/ 74 w 343"/>
                <a:gd name="T93" fmla="*/ 416 h 446"/>
                <a:gd name="T94" fmla="*/ 87 w 343"/>
                <a:gd name="T95" fmla="*/ 426 h 446"/>
                <a:gd name="T96" fmla="*/ 104 w 343"/>
                <a:gd name="T97" fmla="*/ 434 h 446"/>
                <a:gd name="T98" fmla="*/ 116 w 343"/>
                <a:gd name="T99" fmla="*/ 439 h 446"/>
                <a:gd name="T100" fmla="*/ 127 w 343"/>
                <a:gd name="T101" fmla="*/ 444 h 446"/>
                <a:gd name="T102" fmla="*/ 137 w 343"/>
                <a:gd name="T103" fmla="*/ 446 h 446"/>
                <a:gd name="T104" fmla="*/ 148 w 343"/>
                <a:gd name="T105" fmla="*/ 446 h 446"/>
                <a:gd name="T106" fmla="*/ 160 w 343"/>
                <a:gd name="T107" fmla="*/ 446 h 446"/>
                <a:gd name="T108" fmla="*/ 173 w 343"/>
                <a:gd name="T109" fmla="*/ 444 h 446"/>
                <a:gd name="T110" fmla="*/ 188 w 343"/>
                <a:gd name="T111" fmla="*/ 440 h 446"/>
                <a:gd name="T112" fmla="*/ 206 w 343"/>
                <a:gd name="T113" fmla="*/ 434 h 446"/>
                <a:gd name="T114" fmla="*/ 228 w 343"/>
                <a:gd name="T115" fmla="*/ 359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3" h="446">
                  <a:moveTo>
                    <a:pt x="228" y="359"/>
                  </a:moveTo>
                  <a:lnTo>
                    <a:pt x="250" y="345"/>
                  </a:lnTo>
                  <a:lnTo>
                    <a:pt x="271" y="328"/>
                  </a:lnTo>
                  <a:lnTo>
                    <a:pt x="289" y="310"/>
                  </a:lnTo>
                  <a:lnTo>
                    <a:pt x="305" y="291"/>
                  </a:lnTo>
                  <a:lnTo>
                    <a:pt x="318" y="273"/>
                  </a:lnTo>
                  <a:lnTo>
                    <a:pt x="329" y="254"/>
                  </a:lnTo>
                  <a:lnTo>
                    <a:pt x="336" y="240"/>
                  </a:lnTo>
                  <a:lnTo>
                    <a:pt x="341" y="229"/>
                  </a:lnTo>
                  <a:lnTo>
                    <a:pt x="343" y="205"/>
                  </a:lnTo>
                  <a:lnTo>
                    <a:pt x="338" y="173"/>
                  </a:lnTo>
                  <a:lnTo>
                    <a:pt x="332" y="146"/>
                  </a:lnTo>
                  <a:lnTo>
                    <a:pt x="328" y="134"/>
                  </a:lnTo>
                  <a:lnTo>
                    <a:pt x="329" y="123"/>
                  </a:lnTo>
                  <a:lnTo>
                    <a:pt x="332" y="99"/>
                  </a:lnTo>
                  <a:lnTo>
                    <a:pt x="333" y="72"/>
                  </a:lnTo>
                  <a:lnTo>
                    <a:pt x="330" y="54"/>
                  </a:lnTo>
                  <a:lnTo>
                    <a:pt x="327" y="43"/>
                  </a:lnTo>
                  <a:lnTo>
                    <a:pt x="322" y="36"/>
                  </a:lnTo>
                  <a:lnTo>
                    <a:pt x="313" y="24"/>
                  </a:lnTo>
                  <a:lnTo>
                    <a:pt x="296" y="0"/>
                  </a:lnTo>
                  <a:lnTo>
                    <a:pt x="201" y="4"/>
                  </a:lnTo>
                  <a:lnTo>
                    <a:pt x="133" y="29"/>
                  </a:lnTo>
                  <a:lnTo>
                    <a:pt x="81" y="112"/>
                  </a:lnTo>
                  <a:lnTo>
                    <a:pt x="0" y="137"/>
                  </a:lnTo>
                  <a:lnTo>
                    <a:pt x="1" y="138"/>
                  </a:lnTo>
                  <a:lnTo>
                    <a:pt x="3" y="142"/>
                  </a:lnTo>
                  <a:lnTo>
                    <a:pt x="6" y="148"/>
                  </a:lnTo>
                  <a:lnTo>
                    <a:pt x="12" y="155"/>
                  </a:lnTo>
                  <a:lnTo>
                    <a:pt x="17" y="162"/>
                  </a:lnTo>
                  <a:lnTo>
                    <a:pt x="24" y="171"/>
                  </a:lnTo>
                  <a:lnTo>
                    <a:pt x="32" y="178"/>
                  </a:lnTo>
                  <a:lnTo>
                    <a:pt x="41" y="184"/>
                  </a:lnTo>
                  <a:lnTo>
                    <a:pt x="53" y="196"/>
                  </a:lnTo>
                  <a:lnTo>
                    <a:pt x="58" y="211"/>
                  </a:lnTo>
                  <a:lnTo>
                    <a:pt x="58" y="228"/>
                  </a:lnTo>
                  <a:lnTo>
                    <a:pt x="54" y="244"/>
                  </a:lnTo>
                  <a:lnTo>
                    <a:pt x="49" y="269"/>
                  </a:lnTo>
                  <a:lnTo>
                    <a:pt x="46" y="304"/>
                  </a:lnTo>
                  <a:lnTo>
                    <a:pt x="42" y="338"/>
                  </a:lnTo>
                  <a:lnTo>
                    <a:pt x="39" y="359"/>
                  </a:lnTo>
                  <a:lnTo>
                    <a:pt x="39" y="365"/>
                  </a:lnTo>
                  <a:lnTo>
                    <a:pt x="40" y="373"/>
                  </a:lnTo>
                  <a:lnTo>
                    <a:pt x="45" y="383"/>
                  </a:lnTo>
                  <a:lnTo>
                    <a:pt x="52" y="393"/>
                  </a:lnTo>
                  <a:lnTo>
                    <a:pt x="62" y="405"/>
                  </a:lnTo>
                  <a:lnTo>
                    <a:pt x="74" y="416"/>
                  </a:lnTo>
                  <a:lnTo>
                    <a:pt x="87" y="426"/>
                  </a:lnTo>
                  <a:lnTo>
                    <a:pt x="104" y="434"/>
                  </a:lnTo>
                  <a:lnTo>
                    <a:pt x="116" y="439"/>
                  </a:lnTo>
                  <a:lnTo>
                    <a:pt x="127" y="444"/>
                  </a:lnTo>
                  <a:lnTo>
                    <a:pt x="137" y="446"/>
                  </a:lnTo>
                  <a:lnTo>
                    <a:pt x="148" y="446"/>
                  </a:lnTo>
                  <a:lnTo>
                    <a:pt x="160" y="446"/>
                  </a:lnTo>
                  <a:lnTo>
                    <a:pt x="173" y="444"/>
                  </a:lnTo>
                  <a:lnTo>
                    <a:pt x="188" y="440"/>
                  </a:lnTo>
                  <a:lnTo>
                    <a:pt x="206" y="434"/>
                  </a:lnTo>
                  <a:lnTo>
                    <a:pt x="228" y="359"/>
                  </a:lnTo>
                  <a:close/>
                </a:path>
              </a:pathLst>
            </a:custGeom>
            <a:solidFill>
              <a:srgbClr val="C4A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6" name="Freeform 55"/>
            <p:cNvSpPr>
              <a:spLocks/>
            </p:cNvSpPr>
            <p:nvPr/>
          </p:nvSpPr>
          <p:spPr bwMode="auto">
            <a:xfrm>
              <a:off x="1087" y="3584"/>
              <a:ext cx="193" cy="76"/>
            </a:xfrm>
            <a:custGeom>
              <a:avLst/>
              <a:gdLst>
                <a:gd name="T0" fmla="*/ 428 w 580"/>
                <a:gd name="T1" fmla="*/ 41 h 229"/>
                <a:gd name="T2" fmla="*/ 489 w 580"/>
                <a:gd name="T3" fmla="*/ 25 h 229"/>
                <a:gd name="T4" fmla="*/ 542 w 580"/>
                <a:gd name="T5" fmla="*/ 14 h 229"/>
                <a:gd name="T6" fmla="*/ 575 w 580"/>
                <a:gd name="T7" fmla="*/ 10 h 229"/>
                <a:gd name="T8" fmla="*/ 578 w 580"/>
                <a:gd name="T9" fmla="*/ 8 h 229"/>
                <a:gd name="T10" fmla="*/ 562 w 580"/>
                <a:gd name="T11" fmla="*/ 11 h 229"/>
                <a:gd name="T12" fmla="*/ 542 w 580"/>
                <a:gd name="T13" fmla="*/ 18 h 229"/>
                <a:gd name="T14" fmla="*/ 530 w 580"/>
                <a:gd name="T15" fmla="*/ 31 h 229"/>
                <a:gd name="T16" fmla="*/ 531 w 580"/>
                <a:gd name="T17" fmla="*/ 62 h 229"/>
                <a:gd name="T18" fmla="*/ 526 w 580"/>
                <a:gd name="T19" fmla="*/ 99 h 229"/>
                <a:gd name="T20" fmla="*/ 523 w 580"/>
                <a:gd name="T21" fmla="*/ 108 h 229"/>
                <a:gd name="T22" fmla="*/ 509 w 580"/>
                <a:gd name="T23" fmla="*/ 116 h 229"/>
                <a:gd name="T24" fmla="*/ 488 w 580"/>
                <a:gd name="T25" fmla="*/ 126 h 229"/>
                <a:gd name="T26" fmla="*/ 461 w 580"/>
                <a:gd name="T27" fmla="*/ 133 h 229"/>
                <a:gd name="T28" fmla="*/ 440 w 580"/>
                <a:gd name="T29" fmla="*/ 135 h 229"/>
                <a:gd name="T30" fmla="*/ 409 w 580"/>
                <a:gd name="T31" fmla="*/ 139 h 229"/>
                <a:gd name="T32" fmla="*/ 364 w 580"/>
                <a:gd name="T33" fmla="*/ 148 h 229"/>
                <a:gd name="T34" fmla="*/ 312 w 580"/>
                <a:gd name="T35" fmla="*/ 159 h 229"/>
                <a:gd name="T36" fmla="*/ 259 w 580"/>
                <a:gd name="T37" fmla="*/ 171 h 229"/>
                <a:gd name="T38" fmla="*/ 209 w 580"/>
                <a:gd name="T39" fmla="*/ 182 h 229"/>
                <a:gd name="T40" fmla="*/ 171 w 580"/>
                <a:gd name="T41" fmla="*/ 190 h 229"/>
                <a:gd name="T42" fmla="*/ 148 w 580"/>
                <a:gd name="T43" fmla="*/ 195 h 229"/>
                <a:gd name="T44" fmla="*/ 141 w 580"/>
                <a:gd name="T45" fmla="*/ 199 h 229"/>
                <a:gd name="T46" fmla="*/ 107 w 580"/>
                <a:gd name="T47" fmla="*/ 210 h 229"/>
                <a:gd name="T48" fmla="*/ 59 w 580"/>
                <a:gd name="T49" fmla="*/ 224 h 229"/>
                <a:gd name="T50" fmla="*/ 21 w 580"/>
                <a:gd name="T51" fmla="*/ 229 h 229"/>
                <a:gd name="T52" fmla="*/ 2 w 580"/>
                <a:gd name="T53" fmla="*/ 199 h 229"/>
                <a:gd name="T54" fmla="*/ 1 w 580"/>
                <a:gd name="T55" fmla="*/ 139 h 229"/>
                <a:gd name="T56" fmla="*/ 35 w 580"/>
                <a:gd name="T57" fmla="*/ 69 h 229"/>
                <a:gd name="T58" fmla="*/ 46 w 580"/>
                <a:gd name="T59" fmla="*/ 69 h 229"/>
                <a:gd name="T60" fmla="*/ 64 w 580"/>
                <a:gd name="T61" fmla="*/ 72 h 229"/>
                <a:gd name="T62" fmla="*/ 89 w 580"/>
                <a:gd name="T63" fmla="*/ 73 h 229"/>
                <a:gd name="T64" fmla="*/ 119 w 580"/>
                <a:gd name="T65" fmla="*/ 74 h 229"/>
                <a:gd name="T66" fmla="*/ 154 w 580"/>
                <a:gd name="T67" fmla="*/ 73 h 229"/>
                <a:gd name="T68" fmla="*/ 193 w 580"/>
                <a:gd name="T69" fmla="*/ 68 h 229"/>
                <a:gd name="T70" fmla="*/ 237 w 580"/>
                <a:gd name="T71" fmla="*/ 59 h 229"/>
                <a:gd name="T72" fmla="*/ 283 w 580"/>
                <a:gd name="T73" fmla="*/ 45 h 229"/>
                <a:gd name="T74" fmla="*/ 315 w 580"/>
                <a:gd name="T75" fmla="*/ 31 h 229"/>
                <a:gd name="T76" fmla="*/ 339 w 580"/>
                <a:gd name="T77" fmla="*/ 17 h 229"/>
                <a:gd name="T78" fmla="*/ 356 w 580"/>
                <a:gd name="T79" fmla="*/ 5 h 229"/>
                <a:gd name="T80" fmla="*/ 362 w 580"/>
                <a:gd name="T8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0" h="229">
                  <a:moveTo>
                    <a:pt x="399" y="51"/>
                  </a:moveTo>
                  <a:lnTo>
                    <a:pt x="428" y="41"/>
                  </a:lnTo>
                  <a:lnTo>
                    <a:pt x="458" y="33"/>
                  </a:lnTo>
                  <a:lnTo>
                    <a:pt x="489" y="25"/>
                  </a:lnTo>
                  <a:lnTo>
                    <a:pt x="517" y="19"/>
                  </a:lnTo>
                  <a:lnTo>
                    <a:pt x="542" y="14"/>
                  </a:lnTo>
                  <a:lnTo>
                    <a:pt x="562" y="11"/>
                  </a:lnTo>
                  <a:lnTo>
                    <a:pt x="575" y="10"/>
                  </a:lnTo>
                  <a:lnTo>
                    <a:pt x="580" y="8"/>
                  </a:lnTo>
                  <a:lnTo>
                    <a:pt x="578" y="8"/>
                  </a:lnTo>
                  <a:lnTo>
                    <a:pt x="571" y="10"/>
                  </a:lnTo>
                  <a:lnTo>
                    <a:pt x="562" y="11"/>
                  </a:lnTo>
                  <a:lnTo>
                    <a:pt x="552" y="14"/>
                  </a:lnTo>
                  <a:lnTo>
                    <a:pt x="542" y="18"/>
                  </a:lnTo>
                  <a:lnTo>
                    <a:pt x="535" y="24"/>
                  </a:lnTo>
                  <a:lnTo>
                    <a:pt x="530" y="31"/>
                  </a:lnTo>
                  <a:lnTo>
                    <a:pt x="530" y="40"/>
                  </a:lnTo>
                  <a:lnTo>
                    <a:pt x="531" y="62"/>
                  </a:lnTo>
                  <a:lnTo>
                    <a:pt x="530" y="84"/>
                  </a:lnTo>
                  <a:lnTo>
                    <a:pt x="526" y="99"/>
                  </a:lnTo>
                  <a:lnTo>
                    <a:pt x="525" y="107"/>
                  </a:lnTo>
                  <a:lnTo>
                    <a:pt x="523" y="108"/>
                  </a:lnTo>
                  <a:lnTo>
                    <a:pt x="518" y="112"/>
                  </a:lnTo>
                  <a:lnTo>
                    <a:pt x="509" y="116"/>
                  </a:lnTo>
                  <a:lnTo>
                    <a:pt x="500" y="121"/>
                  </a:lnTo>
                  <a:lnTo>
                    <a:pt x="488" y="126"/>
                  </a:lnTo>
                  <a:lnTo>
                    <a:pt x="474" y="131"/>
                  </a:lnTo>
                  <a:lnTo>
                    <a:pt x="461" y="133"/>
                  </a:lnTo>
                  <a:lnTo>
                    <a:pt x="449" y="135"/>
                  </a:lnTo>
                  <a:lnTo>
                    <a:pt x="440" y="135"/>
                  </a:lnTo>
                  <a:lnTo>
                    <a:pt x="427" y="137"/>
                  </a:lnTo>
                  <a:lnTo>
                    <a:pt x="409" y="139"/>
                  </a:lnTo>
                  <a:lnTo>
                    <a:pt x="388" y="144"/>
                  </a:lnTo>
                  <a:lnTo>
                    <a:pt x="364" y="148"/>
                  </a:lnTo>
                  <a:lnTo>
                    <a:pt x="338" y="154"/>
                  </a:lnTo>
                  <a:lnTo>
                    <a:pt x="312" y="159"/>
                  </a:lnTo>
                  <a:lnTo>
                    <a:pt x="284" y="165"/>
                  </a:lnTo>
                  <a:lnTo>
                    <a:pt x="259" y="171"/>
                  </a:lnTo>
                  <a:lnTo>
                    <a:pt x="233" y="177"/>
                  </a:lnTo>
                  <a:lnTo>
                    <a:pt x="209" y="182"/>
                  </a:lnTo>
                  <a:lnTo>
                    <a:pt x="188" y="187"/>
                  </a:lnTo>
                  <a:lnTo>
                    <a:pt x="171" y="190"/>
                  </a:lnTo>
                  <a:lnTo>
                    <a:pt x="158" y="194"/>
                  </a:lnTo>
                  <a:lnTo>
                    <a:pt x="148" y="195"/>
                  </a:lnTo>
                  <a:lnTo>
                    <a:pt x="146" y="197"/>
                  </a:lnTo>
                  <a:lnTo>
                    <a:pt x="141" y="199"/>
                  </a:lnTo>
                  <a:lnTo>
                    <a:pt x="126" y="204"/>
                  </a:lnTo>
                  <a:lnTo>
                    <a:pt x="107" y="210"/>
                  </a:lnTo>
                  <a:lnTo>
                    <a:pt x="83" y="217"/>
                  </a:lnTo>
                  <a:lnTo>
                    <a:pt x="59" y="224"/>
                  </a:lnTo>
                  <a:lnTo>
                    <a:pt x="38" y="228"/>
                  </a:lnTo>
                  <a:lnTo>
                    <a:pt x="21" y="229"/>
                  </a:lnTo>
                  <a:lnTo>
                    <a:pt x="12" y="226"/>
                  </a:lnTo>
                  <a:lnTo>
                    <a:pt x="2" y="199"/>
                  </a:lnTo>
                  <a:lnTo>
                    <a:pt x="0" y="166"/>
                  </a:lnTo>
                  <a:lnTo>
                    <a:pt x="1" y="139"/>
                  </a:lnTo>
                  <a:lnTo>
                    <a:pt x="2" y="127"/>
                  </a:lnTo>
                  <a:lnTo>
                    <a:pt x="35" y="69"/>
                  </a:lnTo>
                  <a:lnTo>
                    <a:pt x="40" y="69"/>
                  </a:lnTo>
                  <a:lnTo>
                    <a:pt x="46" y="69"/>
                  </a:lnTo>
                  <a:lnTo>
                    <a:pt x="55" y="70"/>
                  </a:lnTo>
                  <a:lnTo>
                    <a:pt x="64" y="72"/>
                  </a:lnTo>
                  <a:lnTo>
                    <a:pt x="75" y="73"/>
                  </a:lnTo>
                  <a:lnTo>
                    <a:pt x="89" y="73"/>
                  </a:lnTo>
                  <a:lnTo>
                    <a:pt x="103" y="74"/>
                  </a:lnTo>
                  <a:lnTo>
                    <a:pt x="119" y="74"/>
                  </a:lnTo>
                  <a:lnTo>
                    <a:pt x="136" y="74"/>
                  </a:lnTo>
                  <a:lnTo>
                    <a:pt x="154" y="73"/>
                  </a:lnTo>
                  <a:lnTo>
                    <a:pt x="173" y="70"/>
                  </a:lnTo>
                  <a:lnTo>
                    <a:pt x="193" y="68"/>
                  </a:lnTo>
                  <a:lnTo>
                    <a:pt x="215" y="64"/>
                  </a:lnTo>
                  <a:lnTo>
                    <a:pt x="237" y="59"/>
                  </a:lnTo>
                  <a:lnTo>
                    <a:pt x="260" y="52"/>
                  </a:lnTo>
                  <a:lnTo>
                    <a:pt x="283" y="45"/>
                  </a:lnTo>
                  <a:lnTo>
                    <a:pt x="299" y="39"/>
                  </a:lnTo>
                  <a:lnTo>
                    <a:pt x="315" y="31"/>
                  </a:lnTo>
                  <a:lnTo>
                    <a:pt x="328" y="24"/>
                  </a:lnTo>
                  <a:lnTo>
                    <a:pt x="339" y="17"/>
                  </a:lnTo>
                  <a:lnTo>
                    <a:pt x="349" y="10"/>
                  </a:lnTo>
                  <a:lnTo>
                    <a:pt x="356" y="5"/>
                  </a:lnTo>
                  <a:lnTo>
                    <a:pt x="361" y="1"/>
                  </a:lnTo>
                  <a:lnTo>
                    <a:pt x="362" y="0"/>
                  </a:lnTo>
                  <a:lnTo>
                    <a:pt x="399" y="51"/>
                  </a:lnTo>
                  <a:close/>
                </a:path>
              </a:pathLst>
            </a:custGeom>
            <a:solidFill>
              <a:srgbClr val="C4A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7" name="Freeform 56"/>
            <p:cNvSpPr>
              <a:spLocks/>
            </p:cNvSpPr>
            <p:nvPr/>
          </p:nvSpPr>
          <p:spPr bwMode="auto">
            <a:xfrm>
              <a:off x="1143" y="3761"/>
              <a:ext cx="93" cy="80"/>
            </a:xfrm>
            <a:custGeom>
              <a:avLst/>
              <a:gdLst>
                <a:gd name="T0" fmla="*/ 78 w 281"/>
                <a:gd name="T1" fmla="*/ 238 h 238"/>
                <a:gd name="T2" fmla="*/ 84 w 281"/>
                <a:gd name="T3" fmla="*/ 235 h 238"/>
                <a:gd name="T4" fmla="*/ 91 w 281"/>
                <a:gd name="T5" fmla="*/ 234 h 238"/>
                <a:gd name="T6" fmla="*/ 102 w 281"/>
                <a:gd name="T7" fmla="*/ 232 h 238"/>
                <a:gd name="T8" fmla="*/ 115 w 281"/>
                <a:gd name="T9" fmla="*/ 230 h 238"/>
                <a:gd name="T10" fmla="*/ 129 w 281"/>
                <a:gd name="T11" fmla="*/ 228 h 238"/>
                <a:gd name="T12" fmla="*/ 144 w 281"/>
                <a:gd name="T13" fmla="*/ 227 h 238"/>
                <a:gd name="T14" fmla="*/ 160 w 281"/>
                <a:gd name="T15" fmla="*/ 226 h 238"/>
                <a:gd name="T16" fmla="*/ 177 w 281"/>
                <a:gd name="T17" fmla="*/ 224 h 238"/>
                <a:gd name="T18" fmla="*/ 194 w 281"/>
                <a:gd name="T19" fmla="*/ 223 h 238"/>
                <a:gd name="T20" fmla="*/ 210 w 281"/>
                <a:gd name="T21" fmla="*/ 222 h 238"/>
                <a:gd name="T22" fmla="*/ 226 w 281"/>
                <a:gd name="T23" fmla="*/ 221 h 238"/>
                <a:gd name="T24" fmla="*/ 241 w 281"/>
                <a:gd name="T25" fmla="*/ 219 h 238"/>
                <a:gd name="T26" fmla="*/ 254 w 281"/>
                <a:gd name="T27" fmla="*/ 218 h 238"/>
                <a:gd name="T28" fmla="*/ 265 w 281"/>
                <a:gd name="T29" fmla="*/ 217 h 238"/>
                <a:gd name="T30" fmla="*/ 275 w 281"/>
                <a:gd name="T31" fmla="*/ 216 h 238"/>
                <a:gd name="T32" fmla="*/ 281 w 281"/>
                <a:gd name="T33" fmla="*/ 215 h 238"/>
                <a:gd name="T34" fmla="*/ 266 w 281"/>
                <a:gd name="T35" fmla="*/ 155 h 238"/>
                <a:gd name="T36" fmla="*/ 265 w 281"/>
                <a:gd name="T37" fmla="*/ 152 h 238"/>
                <a:gd name="T38" fmla="*/ 260 w 281"/>
                <a:gd name="T39" fmla="*/ 145 h 238"/>
                <a:gd name="T40" fmla="*/ 249 w 281"/>
                <a:gd name="T41" fmla="*/ 136 h 238"/>
                <a:gd name="T42" fmla="*/ 236 w 281"/>
                <a:gd name="T43" fmla="*/ 126 h 238"/>
                <a:gd name="T44" fmla="*/ 219 w 281"/>
                <a:gd name="T45" fmla="*/ 114 h 238"/>
                <a:gd name="T46" fmla="*/ 199 w 281"/>
                <a:gd name="T47" fmla="*/ 101 h 238"/>
                <a:gd name="T48" fmla="*/ 178 w 281"/>
                <a:gd name="T49" fmla="*/ 87 h 238"/>
                <a:gd name="T50" fmla="*/ 158 w 281"/>
                <a:gd name="T51" fmla="*/ 73 h 238"/>
                <a:gd name="T52" fmla="*/ 136 w 281"/>
                <a:gd name="T53" fmla="*/ 59 h 238"/>
                <a:gd name="T54" fmla="*/ 115 w 281"/>
                <a:gd name="T55" fmla="*/ 46 h 238"/>
                <a:gd name="T56" fmla="*/ 96 w 281"/>
                <a:gd name="T57" fmla="*/ 34 h 238"/>
                <a:gd name="T58" fmla="*/ 78 w 281"/>
                <a:gd name="T59" fmla="*/ 23 h 238"/>
                <a:gd name="T60" fmla="*/ 63 w 281"/>
                <a:gd name="T61" fmla="*/ 13 h 238"/>
                <a:gd name="T62" fmla="*/ 51 w 281"/>
                <a:gd name="T63" fmla="*/ 6 h 238"/>
                <a:gd name="T64" fmla="*/ 44 w 281"/>
                <a:gd name="T65" fmla="*/ 1 h 238"/>
                <a:gd name="T66" fmla="*/ 41 w 281"/>
                <a:gd name="T67" fmla="*/ 0 h 238"/>
                <a:gd name="T68" fmla="*/ 39 w 281"/>
                <a:gd name="T69" fmla="*/ 1 h 238"/>
                <a:gd name="T70" fmla="*/ 34 w 281"/>
                <a:gd name="T71" fmla="*/ 2 h 238"/>
                <a:gd name="T72" fmla="*/ 26 w 281"/>
                <a:gd name="T73" fmla="*/ 6 h 238"/>
                <a:gd name="T74" fmla="*/ 19 w 281"/>
                <a:gd name="T75" fmla="*/ 11 h 238"/>
                <a:gd name="T76" fmla="*/ 11 w 281"/>
                <a:gd name="T77" fmla="*/ 17 h 238"/>
                <a:gd name="T78" fmla="*/ 5 w 281"/>
                <a:gd name="T79" fmla="*/ 24 h 238"/>
                <a:gd name="T80" fmla="*/ 1 w 281"/>
                <a:gd name="T81" fmla="*/ 34 h 238"/>
                <a:gd name="T82" fmla="*/ 0 w 281"/>
                <a:gd name="T83" fmla="*/ 43 h 238"/>
                <a:gd name="T84" fmla="*/ 5 w 281"/>
                <a:gd name="T85" fmla="*/ 56 h 238"/>
                <a:gd name="T86" fmla="*/ 13 w 281"/>
                <a:gd name="T87" fmla="*/ 69 h 238"/>
                <a:gd name="T88" fmla="*/ 24 w 281"/>
                <a:gd name="T89" fmla="*/ 84 h 238"/>
                <a:gd name="T90" fmla="*/ 37 w 281"/>
                <a:gd name="T91" fmla="*/ 97 h 238"/>
                <a:gd name="T92" fmla="*/ 50 w 281"/>
                <a:gd name="T93" fmla="*/ 110 h 238"/>
                <a:gd name="T94" fmla="*/ 61 w 281"/>
                <a:gd name="T95" fmla="*/ 120 h 238"/>
                <a:gd name="T96" fmla="*/ 68 w 281"/>
                <a:gd name="T97" fmla="*/ 127 h 238"/>
                <a:gd name="T98" fmla="*/ 70 w 281"/>
                <a:gd name="T99" fmla="*/ 130 h 238"/>
                <a:gd name="T100" fmla="*/ 78 w 281"/>
                <a:gd name="T10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1" h="238">
                  <a:moveTo>
                    <a:pt x="78" y="238"/>
                  </a:moveTo>
                  <a:lnTo>
                    <a:pt x="84" y="235"/>
                  </a:lnTo>
                  <a:lnTo>
                    <a:pt x="91" y="234"/>
                  </a:lnTo>
                  <a:lnTo>
                    <a:pt x="102" y="232"/>
                  </a:lnTo>
                  <a:lnTo>
                    <a:pt x="115" y="230"/>
                  </a:lnTo>
                  <a:lnTo>
                    <a:pt x="129" y="228"/>
                  </a:lnTo>
                  <a:lnTo>
                    <a:pt x="144" y="227"/>
                  </a:lnTo>
                  <a:lnTo>
                    <a:pt x="160" y="226"/>
                  </a:lnTo>
                  <a:lnTo>
                    <a:pt x="177" y="224"/>
                  </a:lnTo>
                  <a:lnTo>
                    <a:pt x="194" y="223"/>
                  </a:lnTo>
                  <a:lnTo>
                    <a:pt x="210" y="222"/>
                  </a:lnTo>
                  <a:lnTo>
                    <a:pt x="226" y="221"/>
                  </a:lnTo>
                  <a:lnTo>
                    <a:pt x="241" y="219"/>
                  </a:lnTo>
                  <a:lnTo>
                    <a:pt x="254" y="218"/>
                  </a:lnTo>
                  <a:lnTo>
                    <a:pt x="265" y="217"/>
                  </a:lnTo>
                  <a:lnTo>
                    <a:pt x="275" y="216"/>
                  </a:lnTo>
                  <a:lnTo>
                    <a:pt x="281" y="215"/>
                  </a:lnTo>
                  <a:lnTo>
                    <a:pt x="266" y="155"/>
                  </a:lnTo>
                  <a:lnTo>
                    <a:pt x="265" y="152"/>
                  </a:lnTo>
                  <a:lnTo>
                    <a:pt x="260" y="145"/>
                  </a:lnTo>
                  <a:lnTo>
                    <a:pt x="249" y="136"/>
                  </a:lnTo>
                  <a:lnTo>
                    <a:pt x="236" y="126"/>
                  </a:lnTo>
                  <a:lnTo>
                    <a:pt x="219" y="114"/>
                  </a:lnTo>
                  <a:lnTo>
                    <a:pt x="199" y="101"/>
                  </a:lnTo>
                  <a:lnTo>
                    <a:pt x="178" y="87"/>
                  </a:lnTo>
                  <a:lnTo>
                    <a:pt x="158" y="73"/>
                  </a:lnTo>
                  <a:lnTo>
                    <a:pt x="136" y="59"/>
                  </a:lnTo>
                  <a:lnTo>
                    <a:pt x="115" y="46"/>
                  </a:lnTo>
                  <a:lnTo>
                    <a:pt x="96" y="34"/>
                  </a:lnTo>
                  <a:lnTo>
                    <a:pt x="78" y="23"/>
                  </a:lnTo>
                  <a:lnTo>
                    <a:pt x="63" y="13"/>
                  </a:lnTo>
                  <a:lnTo>
                    <a:pt x="51" y="6"/>
                  </a:lnTo>
                  <a:lnTo>
                    <a:pt x="44" y="1"/>
                  </a:lnTo>
                  <a:lnTo>
                    <a:pt x="41" y="0"/>
                  </a:lnTo>
                  <a:lnTo>
                    <a:pt x="39" y="1"/>
                  </a:lnTo>
                  <a:lnTo>
                    <a:pt x="34" y="2"/>
                  </a:lnTo>
                  <a:lnTo>
                    <a:pt x="26" y="6"/>
                  </a:lnTo>
                  <a:lnTo>
                    <a:pt x="19" y="11"/>
                  </a:lnTo>
                  <a:lnTo>
                    <a:pt x="11" y="17"/>
                  </a:lnTo>
                  <a:lnTo>
                    <a:pt x="5" y="24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5" y="56"/>
                  </a:lnTo>
                  <a:lnTo>
                    <a:pt x="13" y="69"/>
                  </a:lnTo>
                  <a:lnTo>
                    <a:pt x="24" y="84"/>
                  </a:lnTo>
                  <a:lnTo>
                    <a:pt x="37" y="97"/>
                  </a:lnTo>
                  <a:lnTo>
                    <a:pt x="50" y="110"/>
                  </a:lnTo>
                  <a:lnTo>
                    <a:pt x="61" y="120"/>
                  </a:lnTo>
                  <a:lnTo>
                    <a:pt x="68" y="127"/>
                  </a:lnTo>
                  <a:lnTo>
                    <a:pt x="70" y="130"/>
                  </a:lnTo>
                  <a:lnTo>
                    <a:pt x="78" y="238"/>
                  </a:lnTo>
                  <a:close/>
                </a:path>
              </a:pathLst>
            </a:custGeom>
            <a:solidFill>
              <a:srgbClr val="F2D8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8" name="Freeform 57"/>
            <p:cNvSpPr>
              <a:spLocks/>
            </p:cNvSpPr>
            <p:nvPr/>
          </p:nvSpPr>
          <p:spPr bwMode="auto">
            <a:xfrm>
              <a:off x="1070" y="3929"/>
              <a:ext cx="53" cy="41"/>
            </a:xfrm>
            <a:custGeom>
              <a:avLst/>
              <a:gdLst>
                <a:gd name="T0" fmla="*/ 46 w 160"/>
                <a:gd name="T1" fmla="*/ 0 h 122"/>
                <a:gd name="T2" fmla="*/ 5 w 160"/>
                <a:gd name="T3" fmla="*/ 60 h 122"/>
                <a:gd name="T4" fmla="*/ 3 w 160"/>
                <a:gd name="T5" fmla="*/ 63 h 122"/>
                <a:gd name="T6" fmla="*/ 1 w 160"/>
                <a:gd name="T7" fmla="*/ 68 h 122"/>
                <a:gd name="T8" fmla="*/ 0 w 160"/>
                <a:gd name="T9" fmla="*/ 75 h 122"/>
                <a:gd name="T10" fmla="*/ 0 w 160"/>
                <a:gd name="T11" fmla="*/ 85 h 122"/>
                <a:gd name="T12" fmla="*/ 3 w 160"/>
                <a:gd name="T13" fmla="*/ 94 h 122"/>
                <a:gd name="T14" fmla="*/ 12 w 160"/>
                <a:gd name="T15" fmla="*/ 104 h 122"/>
                <a:gd name="T16" fmla="*/ 27 w 160"/>
                <a:gd name="T17" fmla="*/ 112 h 122"/>
                <a:gd name="T18" fmla="*/ 50 w 160"/>
                <a:gd name="T19" fmla="*/ 120 h 122"/>
                <a:gd name="T20" fmla="*/ 75 w 160"/>
                <a:gd name="T21" fmla="*/ 122 h 122"/>
                <a:gd name="T22" fmla="*/ 97 w 160"/>
                <a:gd name="T23" fmla="*/ 121 h 122"/>
                <a:gd name="T24" fmla="*/ 115 w 160"/>
                <a:gd name="T25" fmla="*/ 117 h 122"/>
                <a:gd name="T26" fmla="*/ 131 w 160"/>
                <a:gd name="T27" fmla="*/ 110 h 122"/>
                <a:gd name="T28" fmla="*/ 145 w 160"/>
                <a:gd name="T29" fmla="*/ 104 h 122"/>
                <a:gd name="T30" fmla="*/ 153 w 160"/>
                <a:gd name="T31" fmla="*/ 97 h 122"/>
                <a:gd name="T32" fmla="*/ 158 w 160"/>
                <a:gd name="T33" fmla="*/ 93 h 122"/>
                <a:gd name="T34" fmla="*/ 160 w 160"/>
                <a:gd name="T35" fmla="*/ 91 h 122"/>
                <a:gd name="T36" fmla="*/ 93 w 160"/>
                <a:gd name="T37" fmla="*/ 31 h 122"/>
                <a:gd name="T38" fmla="*/ 46 w 160"/>
                <a:gd name="T3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0" h="122">
                  <a:moveTo>
                    <a:pt x="46" y="0"/>
                  </a:moveTo>
                  <a:lnTo>
                    <a:pt x="5" y="60"/>
                  </a:lnTo>
                  <a:lnTo>
                    <a:pt x="3" y="63"/>
                  </a:lnTo>
                  <a:lnTo>
                    <a:pt x="1" y="68"/>
                  </a:lnTo>
                  <a:lnTo>
                    <a:pt x="0" y="75"/>
                  </a:lnTo>
                  <a:lnTo>
                    <a:pt x="0" y="85"/>
                  </a:lnTo>
                  <a:lnTo>
                    <a:pt x="3" y="94"/>
                  </a:lnTo>
                  <a:lnTo>
                    <a:pt x="12" y="104"/>
                  </a:lnTo>
                  <a:lnTo>
                    <a:pt x="27" y="112"/>
                  </a:lnTo>
                  <a:lnTo>
                    <a:pt x="50" y="120"/>
                  </a:lnTo>
                  <a:lnTo>
                    <a:pt x="75" y="122"/>
                  </a:lnTo>
                  <a:lnTo>
                    <a:pt x="97" y="121"/>
                  </a:lnTo>
                  <a:lnTo>
                    <a:pt x="115" y="117"/>
                  </a:lnTo>
                  <a:lnTo>
                    <a:pt x="131" y="110"/>
                  </a:lnTo>
                  <a:lnTo>
                    <a:pt x="145" y="104"/>
                  </a:lnTo>
                  <a:lnTo>
                    <a:pt x="153" y="97"/>
                  </a:lnTo>
                  <a:lnTo>
                    <a:pt x="158" y="93"/>
                  </a:lnTo>
                  <a:lnTo>
                    <a:pt x="160" y="91"/>
                  </a:lnTo>
                  <a:lnTo>
                    <a:pt x="93" y="3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2D8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9" name="Freeform 58"/>
            <p:cNvSpPr>
              <a:spLocks/>
            </p:cNvSpPr>
            <p:nvPr/>
          </p:nvSpPr>
          <p:spPr bwMode="auto">
            <a:xfrm>
              <a:off x="1292" y="3934"/>
              <a:ext cx="56" cy="44"/>
            </a:xfrm>
            <a:custGeom>
              <a:avLst/>
              <a:gdLst>
                <a:gd name="T0" fmla="*/ 0 w 167"/>
                <a:gd name="T1" fmla="*/ 84 h 131"/>
                <a:gd name="T2" fmla="*/ 28 w 167"/>
                <a:gd name="T3" fmla="*/ 97 h 131"/>
                <a:gd name="T4" fmla="*/ 47 w 167"/>
                <a:gd name="T5" fmla="*/ 109 h 131"/>
                <a:gd name="T6" fmla="*/ 58 w 167"/>
                <a:gd name="T7" fmla="*/ 119 h 131"/>
                <a:gd name="T8" fmla="*/ 65 w 167"/>
                <a:gd name="T9" fmla="*/ 125 h 131"/>
                <a:gd name="T10" fmla="*/ 69 w 167"/>
                <a:gd name="T11" fmla="*/ 130 h 131"/>
                <a:gd name="T12" fmla="*/ 72 w 167"/>
                <a:gd name="T13" fmla="*/ 131 h 131"/>
                <a:gd name="T14" fmla="*/ 78 w 167"/>
                <a:gd name="T15" fmla="*/ 129 h 131"/>
                <a:gd name="T16" fmla="*/ 88 w 167"/>
                <a:gd name="T17" fmla="*/ 123 h 131"/>
                <a:gd name="T18" fmla="*/ 101 w 167"/>
                <a:gd name="T19" fmla="*/ 114 h 131"/>
                <a:gd name="T20" fmla="*/ 115 w 167"/>
                <a:gd name="T21" fmla="*/ 105 h 131"/>
                <a:gd name="T22" fmla="*/ 127 w 167"/>
                <a:gd name="T23" fmla="*/ 95 h 131"/>
                <a:gd name="T24" fmla="*/ 140 w 167"/>
                <a:gd name="T25" fmla="*/ 84 h 131"/>
                <a:gd name="T26" fmla="*/ 151 w 167"/>
                <a:gd name="T27" fmla="*/ 75 h 131"/>
                <a:gd name="T28" fmla="*/ 160 w 167"/>
                <a:gd name="T29" fmla="*/ 68 h 131"/>
                <a:gd name="T30" fmla="*/ 165 w 167"/>
                <a:gd name="T31" fmla="*/ 63 h 131"/>
                <a:gd name="T32" fmla="*/ 167 w 167"/>
                <a:gd name="T33" fmla="*/ 61 h 131"/>
                <a:gd name="T34" fmla="*/ 106 w 167"/>
                <a:gd name="T35" fmla="*/ 0 h 131"/>
                <a:gd name="T36" fmla="*/ 0 w 167"/>
                <a:gd name="T37" fmla="*/ 8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131">
                  <a:moveTo>
                    <a:pt x="0" y="84"/>
                  </a:moveTo>
                  <a:lnTo>
                    <a:pt x="28" y="97"/>
                  </a:lnTo>
                  <a:lnTo>
                    <a:pt x="47" y="109"/>
                  </a:lnTo>
                  <a:lnTo>
                    <a:pt x="58" y="119"/>
                  </a:lnTo>
                  <a:lnTo>
                    <a:pt x="65" y="125"/>
                  </a:lnTo>
                  <a:lnTo>
                    <a:pt x="69" y="130"/>
                  </a:lnTo>
                  <a:lnTo>
                    <a:pt x="72" y="131"/>
                  </a:lnTo>
                  <a:lnTo>
                    <a:pt x="78" y="129"/>
                  </a:lnTo>
                  <a:lnTo>
                    <a:pt x="88" y="123"/>
                  </a:lnTo>
                  <a:lnTo>
                    <a:pt x="101" y="114"/>
                  </a:lnTo>
                  <a:lnTo>
                    <a:pt x="115" y="105"/>
                  </a:lnTo>
                  <a:lnTo>
                    <a:pt x="127" y="95"/>
                  </a:lnTo>
                  <a:lnTo>
                    <a:pt x="140" y="84"/>
                  </a:lnTo>
                  <a:lnTo>
                    <a:pt x="151" y="75"/>
                  </a:lnTo>
                  <a:lnTo>
                    <a:pt x="160" y="68"/>
                  </a:lnTo>
                  <a:lnTo>
                    <a:pt x="165" y="63"/>
                  </a:lnTo>
                  <a:lnTo>
                    <a:pt x="167" y="61"/>
                  </a:lnTo>
                  <a:lnTo>
                    <a:pt x="106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2D8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30" name="Freeform 59"/>
            <p:cNvSpPr>
              <a:spLocks/>
            </p:cNvSpPr>
            <p:nvPr/>
          </p:nvSpPr>
          <p:spPr bwMode="auto">
            <a:xfrm>
              <a:off x="1423" y="3648"/>
              <a:ext cx="88" cy="96"/>
            </a:xfrm>
            <a:custGeom>
              <a:avLst/>
              <a:gdLst>
                <a:gd name="T0" fmla="*/ 32 w 264"/>
                <a:gd name="T1" fmla="*/ 17 h 289"/>
                <a:gd name="T2" fmla="*/ 17 w 264"/>
                <a:gd name="T3" fmla="*/ 30 h 289"/>
                <a:gd name="T4" fmla="*/ 8 w 264"/>
                <a:gd name="T5" fmla="*/ 45 h 289"/>
                <a:gd name="T6" fmla="*/ 2 w 264"/>
                <a:gd name="T7" fmla="*/ 57 h 289"/>
                <a:gd name="T8" fmla="*/ 0 w 264"/>
                <a:gd name="T9" fmla="*/ 62 h 289"/>
                <a:gd name="T10" fmla="*/ 3 w 264"/>
                <a:gd name="T11" fmla="*/ 62 h 289"/>
                <a:gd name="T12" fmla="*/ 11 w 264"/>
                <a:gd name="T13" fmla="*/ 61 h 289"/>
                <a:gd name="T14" fmla="*/ 25 w 264"/>
                <a:gd name="T15" fmla="*/ 61 h 289"/>
                <a:gd name="T16" fmla="*/ 40 w 264"/>
                <a:gd name="T17" fmla="*/ 62 h 289"/>
                <a:gd name="T18" fmla="*/ 60 w 264"/>
                <a:gd name="T19" fmla="*/ 65 h 289"/>
                <a:gd name="T20" fmla="*/ 79 w 264"/>
                <a:gd name="T21" fmla="*/ 70 h 289"/>
                <a:gd name="T22" fmla="*/ 100 w 264"/>
                <a:gd name="T23" fmla="*/ 79 h 289"/>
                <a:gd name="T24" fmla="*/ 121 w 264"/>
                <a:gd name="T25" fmla="*/ 91 h 289"/>
                <a:gd name="T26" fmla="*/ 135 w 264"/>
                <a:gd name="T27" fmla="*/ 104 h 289"/>
                <a:gd name="T28" fmla="*/ 143 w 264"/>
                <a:gd name="T29" fmla="*/ 115 h 289"/>
                <a:gd name="T30" fmla="*/ 144 w 264"/>
                <a:gd name="T31" fmla="*/ 124 h 289"/>
                <a:gd name="T32" fmla="*/ 141 w 264"/>
                <a:gd name="T33" fmla="*/ 132 h 289"/>
                <a:gd name="T34" fmla="*/ 138 w 264"/>
                <a:gd name="T35" fmla="*/ 139 h 289"/>
                <a:gd name="T36" fmla="*/ 134 w 264"/>
                <a:gd name="T37" fmla="*/ 147 h 289"/>
                <a:gd name="T38" fmla="*/ 134 w 264"/>
                <a:gd name="T39" fmla="*/ 153 h 289"/>
                <a:gd name="T40" fmla="*/ 139 w 264"/>
                <a:gd name="T41" fmla="*/ 160 h 289"/>
                <a:gd name="T42" fmla="*/ 147 w 264"/>
                <a:gd name="T43" fmla="*/ 166 h 289"/>
                <a:gd name="T44" fmla="*/ 155 w 264"/>
                <a:gd name="T45" fmla="*/ 171 h 289"/>
                <a:gd name="T46" fmla="*/ 161 w 264"/>
                <a:gd name="T47" fmla="*/ 177 h 289"/>
                <a:gd name="T48" fmla="*/ 164 w 264"/>
                <a:gd name="T49" fmla="*/ 186 h 289"/>
                <a:gd name="T50" fmla="*/ 162 w 264"/>
                <a:gd name="T51" fmla="*/ 200 h 289"/>
                <a:gd name="T52" fmla="*/ 155 w 264"/>
                <a:gd name="T53" fmla="*/ 215 h 289"/>
                <a:gd name="T54" fmla="*/ 149 w 264"/>
                <a:gd name="T55" fmla="*/ 229 h 289"/>
                <a:gd name="T56" fmla="*/ 144 w 264"/>
                <a:gd name="T57" fmla="*/ 240 h 289"/>
                <a:gd name="T58" fmla="*/ 141 w 264"/>
                <a:gd name="T59" fmla="*/ 251 h 289"/>
                <a:gd name="T60" fmla="*/ 143 w 264"/>
                <a:gd name="T61" fmla="*/ 262 h 289"/>
                <a:gd name="T62" fmla="*/ 146 w 264"/>
                <a:gd name="T63" fmla="*/ 272 h 289"/>
                <a:gd name="T64" fmla="*/ 152 w 264"/>
                <a:gd name="T65" fmla="*/ 280 h 289"/>
                <a:gd name="T66" fmla="*/ 160 w 264"/>
                <a:gd name="T67" fmla="*/ 286 h 289"/>
                <a:gd name="T68" fmla="*/ 169 w 264"/>
                <a:gd name="T69" fmla="*/ 289 h 289"/>
                <a:gd name="T70" fmla="*/ 181 w 264"/>
                <a:gd name="T71" fmla="*/ 288 h 289"/>
                <a:gd name="T72" fmla="*/ 196 w 264"/>
                <a:gd name="T73" fmla="*/ 283 h 289"/>
                <a:gd name="T74" fmla="*/ 211 w 264"/>
                <a:gd name="T75" fmla="*/ 273 h 289"/>
                <a:gd name="T76" fmla="*/ 224 w 264"/>
                <a:gd name="T77" fmla="*/ 260 h 289"/>
                <a:gd name="T78" fmla="*/ 236 w 264"/>
                <a:gd name="T79" fmla="*/ 244 h 289"/>
                <a:gd name="T80" fmla="*/ 246 w 264"/>
                <a:gd name="T81" fmla="*/ 227 h 289"/>
                <a:gd name="T82" fmla="*/ 254 w 264"/>
                <a:gd name="T83" fmla="*/ 210 h 289"/>
                <a:gd name="T84" fmla="*/ 261 w 264"/>
                <a:gd name="T85" fmla="*/ 194 h 289"/>
                <a:gd name="T86" fmla="*/ 264 w 264"/>
                <a:gd name="T87" fmla="*/ 180 h 289"/>
                <a:gd name="T88" fmla="*/ 264 w 264"/>
                <a:gd name="T89" fmla="*/ 169 h 289"/>
                <a:gd name="T90" fmla="*/ 261 w 264"/>
                <a:gd name="T91" fmla="*/ 146 h 289"/>
                <a:gd name="T92" fmla="*/ 256 w 264"/>
                <a:gd name="T93" fmla="*/ 116 h 289"/>
                <a:gd name="T94" fmla="*/ 251 w 264"/>
                <a:gd name="T95" fmla="*/ 92 h 289"/>
                <a:gd name="T96" fmla="*/ 248 w 264"/>
                <a:gd name="T97" fmla="*/ 81 h 289"/>
                <a:gd name="T98" fmla="*/ 220 w 264"/>
                <a:gd name="T99" fmla="*/ 31 h 289"/>
                <a:gd name="T100" fmla="*/ 124 w 264"/>
                <a:gd name="T101" fmla="*/ 0 h 289"/>
                <a:gd name="T102" fmla="*/ 122 w 264"/>
                <a:gd name="T103" fmla="*/ 0 h 289"/>
                <a:gd name="T104" fmla="*/ 113 w 264"/>
                <a:gd name="T105" fmla="*/ 0 h 289"/>
                <a:gd name="T106" fmla="*/ 101 w 264"/>
                <a:gd name="T107" fmla="*/ 1 h 289"/>
                <a:gd name="T108" fmla="*/ 88 w 264"/>
                <a:gd name="T109" fmla="*/ 2 h 289"/>
                <a:gd name="T110" fmla="*/ 72 w 264"/>
                <a:gd name="T111" fmla="*/ 5 h 289"/>
                <a:gd name="T112" fmla="*/ 56 w 264"/>
                <a:gd name="T113" fmla="*/ 8 h 289"/>
                <a:gd name="T114" fmla="*/ 43 w 264"/>
                <a:gd name="T115" fmla="*/ 12 h 289"/>
                <a:gd name="T116" fmla="*/ 32 w 264"/>
                <a:gd name="T117" fmla="*/ 17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4" h="289">
                  <a:moveTo>
                    <a:pt x="32" y="17"/>
                  </a:moveTo>
                  <a:lnTo>
                    <a:pt x="17" y="30"/>
                  </a:lnTo>
                  <a:lnTo>
                    <a:pt x="8" y="45"/>
                  </a:lnTo>
                  <a:lnTo>
                    <a:pt x="2" y="57"/>
                  </a:lnTo>
                  <a:lnTo>
                    <a:pt x="0" y="62"/>
                  </a:lnTo>
                  <a:lnTo>
                    <a:pt x="3" y="62"/>
                  </a:lnTo>
                  <a:lnTo>
                    <a:pt x="11" y="61"/>
                  </a:lnTo>
                  <a:lnTo>
                    <a:pt x="25" y="61"/>
                  </a:lnTo>
                  <a:lnTo>
                    <a:pt x="40" y="62"/>
                  </a:lnTo>
                  <a:lnTo>
                    <a:pt x="60" y="65"/>
                  </a:lnTo>
                  <a:lnTo>
                    <a:pt x="79" y="70"/>
                  </a:lnTo>
                  <a:lnTo>
                    <a:pt x="100" y="79"/>
                  </a:lnTo>
                  <a:lnTo>
                    <a:pt x="121" y="91"/>
                  </a:lnTo>
                  <a:lnTo>
                    <a:pt x="135" y="104"/>
                  </a:lnTo>
                  <a:lnTo>
                    <a:pt x="143" y="115"/>
                  </a:lnTo>
                  <a:lnTo>
                    <a:pt x="144" y="124"/>
                  </a:lnTo>
                  <a:lnTo>
                    <a:pt x="141" y="132"/>
                  </a:lnTo>
                  <a:lnTo>
                    <a:pt x="138" y="139"/>
                  </a:lnTo>
                  <a:lnTo>
                    <a:pt x="134" y="147"/>
                  </a:lnTo>
                  <a:lnTo>
                    <a:pt x="134" y="153"/>
                  </a:lnTo>
                  <a:lnTo>
                    <a:pt x="139" y="160"/>
                  </a:lnTo>
                  <a:lnTo>
                    <a:pt x="147" y="166"/>
                  </a:lnTo>
                  <a:lnTo>
                    <a:pt x="155" y="171"/>
                  </a:lnTo>
                  <a:lnTo>
                    <a:pt x="161" y="177"/>
                  </a:lnTo>
                  <a:lnTo>
                    <a:pt x="164" y="186"/>
                  </a:lnTo>
                  <a:lnTo>
                    <a:pt x="162" y="200"/>
                  </a:lnTo>
                  <a:lnTo>
                    <a:pt x="155" y="215"/>
                  </a:lnTo>
                  <a:lnTo>
                    <a:pt x="149" y="229"/>
                  </a:lnTo>
                  <a:lnTo>
                    <a:pt x="144" y="240"/>
                  </a:lnTo>
                  <a:lnTo>
                    <a:pt x="141" y="251"/>
                  </a:lnTo>
                  <a:lnTo>
                    <a:pt x="143" y="262"/>
                  </a:lnTo>
                  <a:lnTo>
                    <a:pt x="146" y="272"/>
                  </a:lnTo>
                  <a:lnTo>
                    <a:pt x="152" y="280"/>
                  </a:lnTo>
                  <a:lnTo>
                    <a:pt x="160" y="286"/>
                  </a:lnTo>
                  <a:lnTo>
                    <a:pt x="169" y="289"/>
                  </a:lnTo>
                  <a:lnTo>
                    <a:pt x="181" y="288"/>
                  </a:lnTo>
                  <a:lnTo>
                    <a:pt x="196" y="283"/>
                  </a:lnTo>
                  <a:lnTo>
                    <a:pt x="211" y="273"/>
                  </a:lnTo>
                  <a:lnTo>
                    <a:pt x="224" y="260"/>
                  </a:lnTo>
                  <a:lnTo>
                    <a:pt x="236" y="244"/>
                  </a:lnTo>
                  <a:lnTo>
                    <a:pt x="246" y="227"/>
                  </a:lnTo>
                  <a:lnTo>
                    <a:pt x="254" y="210"/>
                  </a:lnTo>
                  <a:lnTo>
                    <a:pt x="261" y="194"/>
                  </a:lnTo>
                  <a:lnTo>
                    <a:pt x="264" y="180"/>
                  </a:lnTo>
                  <a:lnTo>
                    <a:pt x="264" y="169"/>
                  </a:lnTo>
                  <a:lnTo>
                    <a:pt x="261" y="146"/>
                  </a:lnTo>
                  <a:lnTo>
                    <a:pt x="256" y="116"/>
                  </a:lnTo>
                  <a:lnTo>
                    <a:pt x="251" y="92"/>
                  </a:lnTo>
                  <a:lnTo>
                    <a:pt x="248" y="81"/>
                  </a:lnTo>
                  <a:lnTo>
                    <a:pt x="220" y="31"/>
                  </a:lnTo>
                  <a:lnTo>
                    <a:pt x="124" y="0"/>
                  </a:lnTo>
                  <a:lnTo>
                    <a:pt x="122" y="0"/>
                  </a:lnTo>
                  <a:lnTo>
                    <a:pt x="113" y="0"/>
                  </a:lnTo>
                  <a:lnTo>
                    <a:pt x="101" y="1"/>
                  </a:lnTo>
                  <a:lnTo>
                    <a:pt x="88" y="2"/>
                  </a:lnTo>
                  <a:lnTo>
                    <a:pt x="72" y="5"/>
                  </a:lnTo>
                  <a:lnTo>
                    <a:pt x="56" y="8"/>
                  </a:lnTo>
                  <a:lnTo>
                    <a:pt x="43" y="12"/>
                  </a:lnTo>
                  <a:lnTo>
                    <a:pt x="32" y="17"/>
                  </a:lnTo>
                  <a:close/>
                </a:path>
              </a:pathLst>
            </a:custGeom>
            <a:solidFill>
              <a:srgbClr val="E08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31" name="Freeform 60"/>
            <p:cNvSpPr>
              <a:spLocks/>
            </p:cNvSpPr>
            <p:nvPr/>
          </p:nvSpPr>
          <p:spPr bwMode="auto">
            <a:xfrm>
              <a:off x="1151" y="3712"/>
              <a:ext cx="119" cy="110"/>
            </a:xfrm>
            <a:custGeom>
              <a:avLst/>
              <a:gdLst>
                <a:gd name="T0" fmla="*/ 230 w 358"/>
                <a:gd name="T1" fmla="*/ 322 h 329"/>
                <a:gd name="T2" fmla="*/ 249 w 358"/>
                <a:gd name="T3" fmla="*/ 318 h 329"/>
                <a:gd name="T4" fmla="*/ 266 w 358"/>
                <a:gd name="T5" fmla="*/ 314 h 329"/>
                <a:gd name="T6" fmla="*/ 282 w 358"/>
                <a:gd name="T7" fmla="*/ 309 h 329"/>
                <a:gd name="T8" fmla="*/ 304 w 358"/>
                <a:gd name="T9" fmla="*/ 296 h 329"/>
                <a:gd name="T10" fmla="*/ 321 w 358"/>
                <a:gd name="T11" fmla="*/ 278 h 329"/>
                <a:gd name="T12" fmla="*/ 341 w 358"/>
                <a:gd name="T13" fmla="*/ 251 h 329"/>
                <a:gd name="T14" fmla="*/ 356 w 358"/>
                <a:gd name="T15" fmla="*/ 209 h 329"/>
                <a:gd name="T16" fmla="*/ 356 w 358"/>
                <a:gd name="T17" fmla="*/ 176 h 329"/>
                <a:gd name="T18" fmla="*/ 349 w 358"/>
                <a:gd name="T19" fmla="*/ 141 h 329"/>
                <a:gd name="T20" fmla="*/ 338 w 358"/>
                <a:gd name="T21" fmla="*/ 102 h 329"/>
                <a:gd name="T22" fmla="*/ 326 w 358"/>
                <a:gd name="T23" fmla="*/ 70 h 329"/>
                <a:gd name="T24" fmla="*/ 313 w 358"/>
                <a:gd name="T25" fmla="*/ 53 h 329"/>
                <a:gd name="T26" fmla="*/ 294 w 358"/>
                <a:gd name="T27" fmla="*/ 38 h 329"/>
                <a:gd name="T28" fmla="*/ 269 w 358"/>
                <a:gd name="T29" fmla="*/ 22 h 329"/>
                <a:gd name="T30" fmla="*/ 237 w 358"/>
                <a:gd name="T31" fmla="*/ 11 h 329"/>
                <a:gd name="T32" fmla="*/ 198 w 358"/>
                <a:gd name="T33" fmla="*/ 6 h 329"/>
                <a:gd name="T34" fmla="*/ 158 w 358"/>
                <a:gd name="T35" fmla="*/ 2 h 329"/>
                <a:gd name="T36" fmla="*/ 124 w 358"/>
                <a:gd name="T37" fmla="*/ 1 h 329"/>
                <a:gd name="T38" fmla="*/ 105 w 358"/>
                <a:gd name="T39" fmla="*/ 0 h 329"/>
                <a:gd name="T40" fmla="*/ 100 w 358"/>
                <a:gd name="T41" fmla="*/ 1 h 329"/>
                <a:gd name="T42" fmla="*/ 83 w 358"/>
                <a:gd name="T43" fmla="*/ 7 h 329"/>
                <a:gd name="T44" fmla="*/ 56 w 358"/>
                <a:gd name="T45" fmla="*/ 19 h 329"/>
                <a:gd name="T46" fmla="*/ 32 w 358"/>
                <a:gd name="T47" fmla="*/ 33 h 329"/>
                <a:gd name="T48" fmla="*/ 10 w 358"/>
                <a:gd name="T49" fmla="*/ 58 h 329"/>
                <a:gd name="T50" fmla="*/ 1 w 358"/>
                <a:gd name="T51" fmla="*/ 95 h 329"/>
                <a:gd name="T52" fmla="*/ 1 w 358"/>
                <a:gd name="T53" fmla="*/ 107 h 329"/>
                <a:gd name="T54" fmla="*/ 10 w 358"/>
                <a:gd name="T55" fmla="*/ 135 h 329"/>
                <a:gd name="T56" fmla="*/ 22 w 358"/>
                <a:gd name="T57" fmla="*/ 165 h 329"/>
                <a:gd name="T58" fmla="*/ 33 w 358"/>
                <a:gd name="T59" fmla="*/ 233 h 329"/>
                <a:gd name="T60" fmla="*/ 34 w 358"/>
                <a:gd name="T61" fmla="*/ 250 h 329"/>
                <a:gd name="T62" fmla="*/ 33 w 358"/>
                <a:gd name="T63" fmla="*/ 262 h 329"/>
                <a:gd name="T64" fmla="*/ 41 w 358"/>
                <a:gd name="T65" fmla="*/ 282 h 329"/>
                <a:gd name="T66" fmla="*/ 68 w 358"/>
                <a:gd name="T67" fmla="*/ 300 h 329"/>
                <a:gd name="T68" fmla="*/ 113 w 358"/>
                <a:gd name="T69" fmla="*/ 312 h 329"/>
                <a:gd name="T70" fmla="*/ 136 w 358"/>
                <a:gd name="T71" fmla="*/ 320 h 329"/>
                <a:gd name="T72" fmla="*/ 144 w 358"/>
                <a:gd name="T73" fmla="*/ 325 h 329"/>
                <a:gd name="T74" fmla="*/ 154 w 358"/>
                <a:gd name="T75" fmla="*/ 329 h 329"/>
                <a:gd name="T76" fmla="*/ 174 w 358"/>
                <a:gd name="T77" fmla="*/ 329 h 329"/>
                <a:gd name="T78" fmla="*/ 189 w 358"/>
                <a:gd name="T79" fmla="*/ 329 h 329"/>
                <a:gd name="T80" fmla="*/ 202 w 358"/>
                <a:gd name="T81" fmla="*/ 328 h 329"/>
                <a:gd name="T82" fmla="*/ 214 w 358"/>
                <a:gd name="T83" fmla="*/ 32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8" h="329">
                  <a:moveTo>
                    <a:pt x="220" y="324"/>
                  </a:moveTo>
                  <a:lnTo>
                    <a:pt x="230" y="322"/>
                  </a:lnTo>
                  <a:lnTo>
                    <a:pt x="240" y="320"/>
                  </a:lnTo>
                  <a:lnTo>
                    <a:pt x="249" y="318"/>
                  </a:lnTo>
                  <a:lnTo>
                    <a:pt x="258" y="317"/>
                  </a:lnTo>
                  <a:lnTo>
                    <a:pt x="266" y="314"/>
                  </a:lnTo>
                  <a:lnTo>
                    <a:pt x="275" y="312"/>
                  </a:lnTo>
                  <a:lnTo>
                    <a:pt x="282" y="309"/>
                  </a:lnTo>
                  <a:lnTo>
                    <a:pt x="289" y="306"/>
                  </a:lnTo>
                  <a:lnTo>
                    <a:pt x="304" y="296"/>
                  </a:lnTo>
                  <a:lnTo>
                    <a:pt x="315" y="285"/>
                  </a:lnTo>
                  <a:lnTo>
                    <a:pt x="321" y="278"/>
                  </a:lnTo>
                  <a:lnTo>
                    <a:pt x="324" y="274"/>
                  </a:lnTo>
                  <a:lnTo>
                    <a:pt x="341" y="251"/>
                  </a:lnTo>
                  <a:lnTo>
                    <a:pt x="352" y="229"/>
                  </a:lnTo>
                  <a:lnTo>
                    <a:pt x="356" y="209"/>
                  </a:lnTo>
                  <a:lnTo>
                    <a:pt x="358" y="188"/>
                  </a:lnTo>
                  <a:lnTo>
                    <a:pt x="356" y="176"/>
                  </a:lnTo>
                  <a:lnTo>
                    <a:pt x="354" y="159"/>
                  </a:lnTo>
                  <a:lnTo>
                    <a:pt x="349" y="141"/>
                  </a:lnTo>
                  <a:lnTo>
                    <a:pt x="344" y="121"/>
                  </a:lnTo>
                  <a:lnTo>
                    <a:pt x="338" y="102"/>
                  </a:lnTo>
                  <a:lnTo>
                    <a:pt x="332" y="85"/>
                  </a:lnTo>
                  <a:lnTo>
                    <a:pt x="326" y="70"/>
                  </a:lnTo>
                  <a:lnTo>
                    <a:pt x="320" y="61"/>
                  </a:lnTo>
                  <a:lnTo>
                    <a:pt x="313" y="53"/>
                  </a:lnTo>
                  <a:lnTo>
                    <a:pt x="304" y="46"/>
                  </a:lnTo>
                  <a:lnTo>
                    <a:pt x="294" y="38"/>
                  </a:lnTo>
                  <a:lnTo>
                    <a:pt x="282" y="29"/>
                  </a:lnTo>
                  <a:lnTo>
                    <a:pt x="269" y="22"/>
                  </a:lnTo>
                  <a:lnTo>
                    <a:pt x="253" y="16"/>
                  </a:lnTo>
                  <a:lnTo>
                    <a:pt x="237" y="11"/>
                  </a:lnTo>
                  <a:lnTo>
                    <a:pt x="220" y="8"/>
                  </a:lnTo>
                  <a:lnTo>
                    <a:pt x="198" y="6"/>
                  </a:lnTo>
                  <a:lnTo>
                    <a:pt x="178" y="4"/>
                  </a:lnTo>
                  <a:lnTo>
                    <a:pt x="158" y="2"/>
                  </a:lnTo>
                  <a:lnTo>
                    <a:pt x="140" y="1"/>
                  </a:lnTo>
                  <a:lnTo>
                    <a:pt x="124" y="1"/>
                  </a:lnTo>
                  <a:lnTo>
                    <a:pt x="113" y="0"/>
                  </a:lnTo>
                  <a:lnTo>
                    <a:pt x="105" y="0"/>
                  </a:lnTo>
                  <a:lnTo>
                    <a:pt x="102" y="0"/>
                  </a:lnTo>
                  <a:lnTo>
                    <a:pt x="100" y="1"/>
                  </a:lnTo>
                  <a:lnTo>
                    <a:pt x="92" y="4"/>
                  </a:lnTo>
                  <a:lnTo>
                    <a:pt x="83" y="7"/>
                  </a:lnTo>
                  <a:lnTo>
                    <a:pt x="69" y="12"/>
                  </a:lnTo>
                  <a:lnTo>
                    <a:pt x="56" y="19"/>
                  </a:lnTo>
                  <a:lnTo>
                    <a:pt x="43" y="25"/>
                  </a:lnTo>
                  <a:lnTo>
                    <a:pt x="32" y="33"/>
                  </a:lnTo>
                  <a:lnTo>
                    <a:pt x="22" y="40"/>
                  </a:lnTo>
                  <a:lnTo>
                    <a:pt x="10" y="58"/>
                  </a:lnTo>
                  <a:lnTo>
                    <a:pt x="4" y="78"/>
                  </a:lnTo>
                  <a:lnTo>
                    <a:pt x="1" y="95"/>
                  </a:lnTo>
                  <a:lnTo>
                    <a:pt x="0" y="101"/>
                  </a:lnTo>
                  <a:lnTo>
                    <a:pt x="1" y="107"/>
                  </a:lnTo>
                  <a:lnTo>
                    <a:pt x="5" y="120"/>
                  </a:lnTo>
                  <a:lnTo>
                    <a:pt x="10" y="135"/>
                  </a:lnTo>
                  <a:lnTo>
                    <a:pt x="16" y="146"/>
                  </a:lnTo>
                  <a:lnTo>
                    <a:pt x="22" y="165"/>
                  </a:lnTo>
                  <a:lnTo>
                    <a:pt x="28" y="200"/>
                  </a:lnTo>
                  <a:lnTo>
                    <a:pt x="33" y="233"/>
                  </a:lnTo>
                  <a:lnTo>
                    <a:pt x="34" y="248"/>
                  </a:lnTo>
                  <a:lnTo>
                    <a:pt x="34" y="250"/>
                  </a:lnTo>
                  <a:lnTo>
                    <a:pt x="33" y="255"/>
                  </a:lnTo>
                  <a:lnTo>
                    <a:pt x="33" y="262"/>
                  </a:lnTo>
                  <a:lnTo>
                    <a:pt x="35" y="272"/>
                  </a:lnTo>
                  <a:lnTo>
                    <a:pt x="41" y="282"/>
                  </a:lnTo>
                  <a:lnTo>
                    <a:pt x="52" y="291"/>
                  </a:lnTo>
                  <a:lnTo>
                    <a:pt x="68" y="300"/>
                  </a:lnTo>
                  <a:lnTo>
                    <a:pt x="91" y="307"/>
                  </a:lnTo>
                  <a:lnTo>
                    <a:pt x="113" y="312"/>
                  </a:lnTo>
                  <a:lnTo>
                    <a:pt x="128" y="317"/>
                  </a:lnTo>
                  <a:lnTo>
                    <a:pt x="136" y="320"/>
                  </a:lnTo>
                  <a:lnTo>
                    <a:pt x="140" y="323"/>
                  </a:lnTo>
                  <a:lnTo>
                    <a:pt x="144" y="325"/>
                  </a:lnTo>
                  <a:lnTo>
                    <a:pt x="147" y="328"/>
                  </a:lnTo>
                  <a:lnTo>
                    <a:pt x="154" y="329"/>
                  </a:lnTo>
                  <a:lnTo>
                    <a:pt x="167" y="329"/>
                  </a:lnTo>
                  <a:lnTo>
                    <a:pt x="174" y="329"/>
                  </a:lnTo>
                  <a:lnTo>
                    <a:pt x="181" y="329"/>
                  </a:lnTo>
                  <a:lnTo>
                    <a:pt x="189" y="329"/>
                  </a:lnTo>
                  <a:lnTo>
                    <a:pt x="195" y="328"/>
                  </a:lnTo>
                  <a:lnTo>
                    <a:pt x="202" y="328"/>
                  </a:lnTo>
                  <a:lnTo>
                    <a:pt x="208" y="326"/>
                  </a:lnTo>
                  <a:lnTo>
                    <a:pt x="214" y="325"/>
                  </a:lnTo>
                  <a:lnTo>
                    <a:pt x="220" y="324"/>
                  </a:lnTo>
                  <a:close/>
                </a:path>
              </a:pathLst>
            </a:custGeom>
            <a:solidFill>
              <a:srgbClr val="FFF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24" name="Freeform 61"/>
            <p:cNvSpPr>
              <a:spLocks/>
            </p:cNvSpPr>
            <p:nvPr/>
          </p:nvSpPr>
          <p:spPr bwMode="auto">
            <a:xfrm>
              <a:off x="1083" y="3831"/>
              <a:ext cx="246" cy="173"/>
            </a:xfrm>
            <a:custGeom>
              <a:avLst/>
              <a:gdLst>
                <a:gd name="T0" fmla="*/ 246 w 738"/>
                <a:gd name="T1" fmla="*/ 15 h 519"/>
                <a:gd name="T2" fmla="*/ 207 w 738"/>
                <a:gd name="T3" fmla="*/ 34 h 519"/>
                <a:gd name="T4" fmla="*/ 153 w 738"/>
                <a:gd name="T5" fmla="*/ 61 h 519"/>
                <a:gd name="T6" fmla="*/ 110 w 738"/>
                <a:gd name="T7" fmla="*/ 92 h 519"/>
                <a:gd name="T8" fmla="*/ 90 w 738"/>
                <a:gd name="T9" fmla="*/ 122 h 519"/>
                <a:gd name="T10" fmla="*/ 57 w 738"/>
                <a:gd name="T11" fmla="*/ 174 h 519"/>
                <a:gd name="T12" fmla="*/ 21 w 738"/>
                <a:gd name="T13" fmla="*/ 234 h 519"/>
                <a:gd name="T14" fmla="*/ 0 w 738"/>
                <a:gd name="T15" fmla="*/ 284 h 519"/>
                <a:gd name="T16" fmla="*/ 9 w 738"/>
                <a:gd name="T17" fmla="*/ 310 h 519"/>
                <a:gd name="T18" fmla="*/ 33 w 738"/>
                <a:gd name="T19" fmla="*/ 337 h 519"/>
                <a:gd name="T20" fmla="*/ 67 w 738"/>
                <a:gd name="T21" fmla="*/ 365 h 519"/>
                <a:gd name="T22" fmla="*/ 105 w 738"/>
                <a:gd name="T23" fmla="*/ 386 h 519"/>
                <a:gd name="T24" fmla="*/ 135 w 738"/>
                <a:gd name="T25" fmla="*/ 399 h 519"/>
                <a:gd name="T26" fmla="*/ 140 w 738"/>
                <a:gd name="T27" fmla="*/ 429 h 519"/>
                <a:gd name="T28" fmla="*/ 150 w 738"/>
                <a:gd name="T29" fmla="*/ 469 h 519"/>
                <a:gd name="T30" fmla="*/ 195 w 738"/>
                <a:gd name="T31" fmla="*/ 502 h 519"/>
                <a:gd name="T32" fmla="*/ 285 w 738"/>
                <a:gd name="T33" fmla="*/ 517 h 519"/>
                <a:gd name="T34" fmla="*/ 322 w 738"/>
                <a:gd name="T35" fmla="*/ 518 h 519"/>
                <a:gd name="T36" fmla="*/ 335 w 738"/>
                <a:gd name="T37" fmla="*/ 513 h 519"/>
                <a:gd name="T38" fmla="*/ 372 w 738"/>
                <a:gd name="T39" fmla="*/ 507 h 519"/>
                <a:gd name="T40" fmla="*/ 466 w 738"/>
                <a:gd name="T41" fmla="*/ 503 h 519"/>
                <a:gd name="T42" fmla="*/ 535 w 738"/>
                <a:gd name="T43" fmla="*/ 509 h 519"/>
                <a:gd name="T44" fmla="*/ 574 w 738"/>
                <a:gd name="T45" fmla="*/ 515 h 519"/>
                <a:gd name="T46" fmla="*/ 595 w 738"/>
                <a:gd name="T47" fmla="*/ 517 h 519"/>
                <a:gd name="T48" fmla="*/ 612 w 738"/>
                <a:gd name="T49" fmla="*/ 502 h 519"/>
                <a:gd name="T50" fmla="*/ 624 w 738"/>
                <a:gd name="T51" fmla="*/ 468 h 519"/>
                <a:gd name="T52" fmla="*/ 636 w 738"/>
                <a:gd name="T53" fmla="*/ 428 h 519"/>
                <a:gd name="T54" fmla="*/ 651 w 738"/>
                <a:gd name="T55" fmla="*/ 394 h 519"/>
                <a:gd name="T56" fmla="*/ 671 w 738"/>
                <a:gd name="T57" fmla="*/ 375 h 519"/>
                <a:gd name="T58" fmla="*/ 697 w 738"/>
                <a:gd name="T59" fmla="*/ 346 h 519"/>
                <a:gd name="T60" fmla="*/ 721 w 738"/>
                <a:gd name="T61" fmla="*/ 313 h 519"/>
                <a:gd name="T62" fmla="*/ 736 w 738"/>
                <a:gd name="T63" fmla="*/ 291 h 519"/>
                <a:gd name="T64" fmla="*/ 735 w 738"/>
                <a:gd name="T65" fmla="*/ 282 h 519"/>
                <a:gd name="T66" fmla="*/ 712 w 738"/>
                <a:gd name="T67" fmla="*/ 252 h 519"/>
                <a:gd name="T68" fmla="*/ 679 w 738"/>
                <a:gd name="T69" fmla="*/ 208 h 519"/>
                <a:gd name="T70" fmla="*/ 653 w 738"/>
                <a:gd name="T71" fmla="*/ 170 h 519"/>
                <a:gd name="T72" fmla="*/ 642 w 738"/>
                <a:gd name="T73" fmla="*/ 150 h 519"/>
                <a:gd name="T74" fmla="*/ 620 w 738"/>
                <a:gd name="T75" fmla="*/ 126 h 519"/>
                <a:gd name="T76" fmla="*/ 592 w 738"/>
                <a:gd name="T77" fmla="*/ 99 h 519"/>
                <a:gd name="T78" fmla="*/ 572 w 738"/>
                <a:gd name="T79" fmla="*/ 75 h 519"/>
                <a:gd name="T80" fmla="*/ 558 w 738"/>
                <a:gd name="T81" fmla="*/ 57 h 519"/>
                <a:gd name="T82" fmla="*/ 516 w 738"/>
                <a:gd name="T83" fmla="*/ 36 h 519"/>
                <a:gd name="T84" fmla="*/ 462 w 738"/>
                <a:gd name="T85" fmla="*/ 15 h 519"/>
                <a:gd name="T86" fmla="*/ 422 w 738"/>
                <a:gd name="T87" fmla="*/ 2 h 519"/>
                <a:gd name="T88" fmla="*/ 252 w 738"/>
                <a:gd name="T89" fmla="*/ 13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8" h="519">
                  <a:moveTo>
                    <a:pt x="252" y="13"/>
                  </a:moveTo>
                  <a:lnTo>
                    <a:pt x="246" y="15"/>
                  </a:lnTo>
                  <a:lnTo>
                    <a:pt x="230" y="23"/>
                  </a:lnTo>
                  <a:lnTo>
                    <a:pt x="207" y="34"/>
                  </a:lnTo>
                  <a:lnTo>
                    <a:pt x="180" y="47"/>
                  </a:lnTo>
                  <a:lnTo>
                    <a:pt x="153" y="61"/>
                  </a:lnTo>
                  <a:lnTo>
                    <a:pt x="128" y="77"/>
                  </a:lnTo>
                  <a:lnTo>
                    <a:pt x="110" y="92"/>
                  </a:lnTo>
                  <a:lnTo>
                    <a:pt x="99" y="105"/>
                  </a:lnTo>
                  <a:lnTo>
                    <a:pt x="90" y="122"/>
                  </a:lnTo>
                  <a:lnTo>
                    <a:pt x="76" y="146"/>
                  </a:lnTo>
                  <a:lnTo>
                    <a:pt x="57" y="174"/>
                  </a:lnTo>
                  <a:lnTo>
                    <a:pt x="39" y="205"/>
                  </a:lnTo>
                  <a:lnTo>
                    <a:pt x="21" y="234"/>
                  </a:lnTo>
                  <a:lnTo>
                    <a:pt x="7" y="262"/>
                  </a:lnTo>
                  <a:lnTo>
                    <a:pt x="0" y="284"/>
                  </a:lnTo>
                  <a:lnTo>
                    <a:pt x="1" y="298"/>
                  </a:lnTo>
                  <a:lnTo>
                    <a:pt x="9" y="310"/>
                  </a:lnTo>
                  <a:lnTo>
                    <a:pt x="20" y="322"/>
                  </a:lnTo>
                  <a:lnTo>
                    <a:pt x="33" y="337"/>
                  </a:lnTo>
                  <a:lnTo>
                    <a:pt x="49" y="352"/>
                  </a:lnTo>
                  <a:lnTo>
                    <a:pt x="67" y="365"/>
                  </a:lnTo>
                  <a:lnTo>
                    <a:pt x="85" y="376"/>
                  </a:lnTo>
                  <a:lnTo>
                    <a:pt x="105" y="386"/>
                  </a:lnTo>
                  <a:lnTo>
                    <a:pt x="124" y="392"/>
                  </a:lnTo>
                  <a:lnTo>
                    <a:pt x="135" y="399"/>
                  </a:lnTo>
                  <a:lnTo>
                    <a:pt x="139" y="412"/>
                  </a:lnTo>
                  <a:lnTo>
                    <a:pt x="140" y="429"/>
                  </a:lnTo>
                  <a:lnTo>
                    <a:pt x="142" y="449"/>
                  </a:lnTo>
                  <a:lnTo>
                    <a:pt x="150" y="469"/>
                  </a:lnTo>
                  <a:lnTo>
                    <a:pt x="166" y="488"/>
                  </a:lnTo>
                  <a:lnTo>
                    <a:pt x="195" y="502"/>
                  </a:lnTo>
                  <a:lnTo>
                    <a:pt x="241" y="512"/>
                  </a:lnTo>
                  <a:lnTo>
                    <a:pt x="285" y="517"/>
                  </a:lnTo>
                  <a:lnTo>
                    <a:pt x="310" y="519"/>
                  </a:lnTo>
                  <a:lnTo>
                    <a:pt x="322" y="518"/>
                  </a:lnTo>
                  <a:lnTo>
                    <a:pt x="329" y="517"/>
                  </a:lnTo>
                  <a:lnTo>
                    <a:pt x="335" y="513"/>
                  </a:lnTo>
                  <a:lnTo>
                    <a:pt x="347" y="511"/>
                  </a:lnTo>
                  <a:lnTo>
                    <a:pt x="372" y="507"/>
                  </a:lnTo>
                  <a:lnTo>
                    <a:pt x="416" y="505"/>
                  </a:lnTo>
                  <a:lnTo>
                    <a:pt x="466" y="503"/>
                  </a:lnTo>
                  <a:lnTo>
                    <a:pt x="506" y="506"/>
                  </a:lnTo>
                  <a:lnTo>
                    <a:pt x="535" y="509"/>
                  </a:lnTo>
                  <a:lnTo>
                    <a:pt x="558" y="513"/>
                  </a:lnTo>
                  <a:lnTo>
                    <a:pt x="574" y="515"/>
                  </a:lnTo>
                  <a:lnTo>
                    <a:pt x="586" y="518"/>
                  </a:lnTo>
                  <a:lnTo>
                    <a:pt x="595" y="517"/>
                  </a:lnTo>
                  <a:lnTo>
                    <a:pt x="603" y="512"/>
                  </a:lnTo>
                  <a:lnTo>
                    <a:pt x="612" y="502"/>
                  </a:lnTo>
                  <a:lnTo>
                    <a:pt x="618" y="488"/>
                  </a:lnTo>
                  <a:lnTo>
                    <a:pt x="624" y="468"/>
                  </a:lnTo>
                  <a:lnTo>
                    <a:pt x="630" y="449"/>
                  </a:lnTo>
                  <a:lnTo>
                    <a:pt x="636" y="428"/>
                  </a:lnTo>
                  <a:lnTo>
                    <a:pt x="644" y="410"/>
                  </a:lnTo>
                  <a:lnTo>
                    <a:pt x="651" y="394"/>
                  </a:lnTo>
                  <a:lnTo>
                    <a:pt x="661" y="384"/>
                  </a:lnTo>
                  <a:lnTo>
                    <a:pt x="671" y="375"/>
                  </a:lnTo>
                  <a:lnTo>
                    <a:pt x="684" y="361"/>
                  </a:lnTo>
                  <a:lnTo>
                    <a:pt x="697" y="346"/>
                  </a:lnTo>
                  <a:lnTo>
                    <a:pt x="709" y="329"/>
                  </a:lnTo>
                  <a:lnTo>
                    <a:pt x="721" y="313"/>
                  </a:lnTo>
                  <a:lnTo>
                    <a:pt x="730" y="299"/>
                  </a:lnTo>
                  <a:lnTo>
                    <a:pt x="736" y="291"/>
                  </a:lnTo>
                  <a:lnTo>
                    <a:pt x="738" y="287"/>
                  </a:lnTo>
                  <a:lnTo>
                    <a:pt x="735" y="282"/>
                  </a:lnTo>
                  <a:lnTo>
                    <a:pt x="725" y="270"/>
                  </a:lnTo>
                  <a:lnTo>
                    <a:pt x="712" y="252"/>
                  </a:lnTo>
                  <a:lnTo>
                    <a:pt x="695" y="230"/>
                  </a:lnTo>
                  <a:lnTo>
                    <a:pt x="679" y="208"/>
                  </a:lnTo>
                  <a:lnTo>
                    <a:pt x="664" y="188"/>
                  </a:lnTo>
                  <a:lnTo>
                    <a:pt x="653" y="170"/>
                  </a:lnTo>
                  <a:lnTo>
                    <a:pt x="647" y="159"/>
                  </a:lnTo>
                  <a:lnTo>
                    <a:pt x="642" y="150"/>
                  </a:lnTo>
                  <a:lnTo>
                    <a:pt x="633" y="139"/>
                  </a:lnTo>
                  <a:lnTo>
                    <a:pt x="620" y="126"/>
                  </a:lnTo>
                  <a:lnTo>
                    <a:pt x="607" y="112"/>
                  </a:lnTo>
                  <a:lnTo>
                    <a:pt x="592" y="99"/>
                  </a:lnTo>
                  <a:lnTo>
                    <a:pt x="581" y="86"/>
                  </a:lnTo>
                  <a:lnTo>
                    <a:pt x="572" y="75"/>
                  </a:lnTo>
                  <a:lnTo>
                    <a:pt x="567" y="65"/>
                  </a:lnTo>
                  <a:lnTo>
                    <a:pt x="558" y="57"/>
                  </a:lnTo>
                  <a:lnTo>
                    <a:pt x="540" y="47"/>
                  </a:lnTo>
                  <a:lnTo>
                    <a:pt x="516" y="36"/>
                  </a:lnTo>
                  <a:lnTo>
                    <a:pt x="489" y="25"/>
                  </a:lnTo>
                  <a:lnTo>
                    <a:pt x="462" y="15"/>
                  </a:lnTo>
                  <a:lnTo>
                    <a:pt x="439" y="7"/>
                  </a:lnTo>
                  <a:lnTo>
                    <a:pt x="422" y="2"/>
                  </a:lnTo>
                  <a:lnTo>
                    <a:pt x="416" y="0"/>
                  </a:lnTo>
                  <a:lnTo>
                    <a:pt x="252" y="13"/>
                  </a:lnTo>
                  <a:close/>
                </a:path>
              </a:pathLst>
            </a:custGeom>
            <a:solidFill>
              <a:srgbClr val="FF2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25" name="Freeform 62"/>
            <p:cNvSpPr>
              <a:spLocks/>
            </p:cNvSpPr>
            <p:nvPr/>
          </p:nvSpPr>
          <p:spPr bwMode="auto">
            <a:xfrm>
              <a:off x="1361" y="3711"/>
              <a:ext cx="87" cy="174"/>
            </a:xfrm>
            <a:custGeom>
              <a:avLst/>
              <a:gdLst>
                <a:gd name="T0" fmla="*/ 24 w 261"/>
                <a:gd name="T1" fmla="*/ 158 h 523"/>
                <a:gd name="T2" fmla="*/ 28 w 261"/>
                <a:gd name="T3" fmla="*/ 175 h 523"/>
                <a:gd name="T4" fmla="*/ 36 w 261"/>
                <a:gd name="T5" fmla="*/ 212 h 523"/>
                <a:gd name="T6" fmla="*/ 50 w 261"/>
                <a:gd name="T7" fmla="*/ 250 h 523"/>
                <a:gd name="T8" fmla="*/ 66 w 261"/>
                <a:gd name="T9" fmla="*/ 267 h 523"/>
                <a:gd name="T10" fmla="*/ 86 w 261"/>
                <a:gd name="T11" fmla="*/ 266 h 523"/>
                <a:gd name="T12" fmla="*/ 111 w 261"/>
                <a:gd name="T13" fmla="*/ 263 h 523"/>
                <a:gd name="T14" fmla="*/ 130 w 261"/>
                <a:gd name="T15" fmla="*/ 261 h 523"/>
                <a:gd name="T16" fmla="*/ 139 w 261"/>
                <a:gd name="T17" fmla="*/ 260 h 523"/>
                <a:gd name="T18" fmla="*/ 145 w 261"/>
                <a:gd name="T19" fmla="*/ 277 h 523"/>
                <a:gd name="T20" fmla="*/ 159 w 261"/>
                <a:gd name="T21" fmla="*/ 319 h 523"/>
                <a:gd name="T22" fmla="*/ 175 w 261"/>
                <a:gd name="T23" fmla="*/ 373 h 523"/>
                <a:gd name="T24" fmla="*/ 186 w 261"/>
                <a:gd name="T25" fmla="*/ 425 h 523"/>
                <a:gd name="T26" fmla="*/ 193 w 261"/>
                <a:gd name="T27" fmla="*/ 467 h 523"/>
                <a:gd name="T28" fmla="*/ 204 w 261"/>
                <a:gd name="T29" fmla="*/ 501 h 523"/>
                <a:gd name="T30" fmla="*/ 220 w 261"/>
                <a:gd name="T31" fmla="*/ 520 h 523"/>
                <a:gd name="T32" fmla="*/ 246 w 261"/>
                <a:gd name="T33" fmla="*/ 521 h 523"/>
                <a:gd name="T34" fmla="*/ 261 w 261"/>
                <a:gd name="T35" fmla="*/ 500 h 523"/>
                <a:gd name="T36" fmla="*/ 255 w 261"/>
                <a:gd name="T37" fmla="*/ 464 h 523"/>
                <a:gd name="T38" fmla="*/ 242 w 261"/>
                <a:gd name="T39" fmla="*/ 422 h 523"/>
                <a:gd name="T40" fmla="*/ 235 w 261"/>
                <a:gd name="T41" fmla="*/ 386 h 523"/>
                <a:gd name="T42" fmla="*/ 225 w 261"/>
                <a:gd name="T43" fmla="*/ 327 h 523"/>
                <a:gd name="T44" fmla="*/ 201 w 261"/>
                <a:gd name="T45" fmla="*/ 253 h 523"/>
                <a:gd name="T46" fmla="*/ 198 w 261"/>
                <a:gd name="T47" fmla="*/ 216 h 523"/>
                <a:gd name="T48" fmla="*/ 203 w 261"/>
                <a:gd name="T49" fmla="*/ 191 h 523"/>
                <a:gd name="T50" fmla="*/ 190 w 261"/>
                <a:gd name="T51" fmla="*/ 124 h 523"/>
                <a:gd name="T52" fmla="*/ 176 w 261"/>
                <a:gd name="T53" fmla="*/ 83 h 523"/>
                <a:gd name="T54" fmla="*/ 173 w 261"/>
                <a:gd name="T55" fmla="*/ 72 h 523"/>
                <a:gd name="T56" fmla="*/ 162 w 261"/>
                <a:gd name="T57" fmla="*/ 49 h 523"/>
                <a:gd name="T58" fmla="*/ 146 w 261"/>
                <a:gd name="T59" fmla="*/ 23 h 523"/>
                <a:gd name="T60" fmla="*/ 129 w 261"/>
                <a:gd name="T61" fmla="*/ 10 h 523"/>
                <a:gd name="T62" fmla="*/ 116 w 261"/>
                <a:gd name="T63" fmla="*/ 5 h 523"/>
                <a:gd name="T64" fmla="*/ 106 w 261"/>
                <a:gd name="T65" fmla="*/ 1 h 523"/>
                <a:gd name="T66" fmla="*/ 92 w 261"/>
                <a:gd name="T67" fmla="*/ 0 h 523"/>
                <a:gd name="T68" fmla="*/ 67 w 261"/>
                <a:gd name="T69" fmla="*/ 1 h 523"/>
                <a:gd name="T70" fmla="*/ 38 w 261"/>
                <a:gd name="T71" fmla="*/ 11 h 523"/>
                <a:gd name="T72" fmla="*/ 17 w 261"/>
                <a:gd name="T73" fmla="*/ 26 h 523"/>
                <a:gd name="T74" fmla="*/ 5 w 261"/>
                <a:gd name="T75" fmla="*/ 41 h 523"/>
                <a:gd name="T76" fmla="*/ 0 w 261"/>
                <a:gd name="T77" fmla="*/ 47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1" h="523">
                  <a:moveTo>
                    <a:pt x="0" y="47"/>
                  </a:moveTo>
                  <a:lnTo>
                    <a:pt x="24" y="158"/>
                  </a:lnTo>
                  <a:lnTo>
                    <a:pt x="26" y="163"/>
                  </a:lnTo>
                  <a:lnTo>
                    <a:pt x="28" y="175"/>
                  </a:lnTo>
                  <a:lnTo>
                    <a:pt x="32" y="192"/>
                  </a:lnTo>
                  <a:lnTo>
                    <a:pt x="36" y="212"/>
                  </a:lnTo>
                  <a:lnTo>
                    <a:pt x="43" y="233"/>
                  </a:lnTo>
                  <a:lnTo>
                    <a:pt x="50" y="250"/>
                  </a:lnTo>
                  <a:lnTo>
                    <a:pt x="57" y="262"/>
                  </a:lnTo>
                  <a:lnTo>
                    <a:pt x="66" y="267"/>
                  </a:lnTo>
                  <a:lnTo>
                    <a:pt x="75" y="267"/>
                  </a:lnTo>
                  <a:lnTo>
                    <a:pt x="86" y="266"/>
                  </a:lnTo>
                  <a:lnTo>
                    <a:pt x="99" y="265"/>
                  </a:lnTo>
                  <a:lnTo>
                    <a:pt x="111" y="263"/>
                  </a:lnTo>
                  <a:lnTo>
                    <a:pt x="122" y="262"/>
                  </a:lnTo>
                  <a:lnTo>
                    <a:pt x="130" y="261"/>
                  </a:lnTo>
                  <a:lnTo>
                    <a:pt x="136" y="260"/>
                  </a:lnTo>
                  <a:lnTo>
                    <a:pt x="139" y="260"/>
                  </a:lnTo>
                  <a:lnTo>
                    <a:pt x="140" y="265"/>
                  </a:lnTo>
                  <a:lnTo>
                    <a:pt x="145" y="277"/>
                  </a:lnTo>
                  <a:lnTo>
                    <a:pt x="152" y="296"/>
                  </a:lnTo>
                  <a:lnTo>
                    <a:pt x="159" y="319"/>
                  </a:lnTo>
                  <a:lnTo>
                    <a:pt x="168" y="346"/>
                  </a:lnTo>
                  <a:lnTo>
                    <a:pt x="175" y="373"/>
                  </a:lnTo>
                  <a:lnTo>
                    <a:pt x="182" y="401"/>
                  </a:lnTo>
                  <a:lnTo>
                    <a:pt x="186" y="425"/>
                  </a:lnTo>
                  <a:lnTo>
                    <a:pt x="190" y="447"/>
                  </a:lnTo>
                  <a:lnTo>
                    <a:pt x="193" y="467"/>
                  </a:lnTo>
                  <a:lnTo>
                    <a:pt x="198" y="486"/>
                  </a:lnTo>
                  <a:lnTo>
                    <a:pt x="204" y="501"/>
                  </a:lnTo>
                  <a:lnTo>
                    <a:pt x="212" y="512"/>
                  </a:lnTo>
                  <a:lnTo>
                    <a:pt x="220" y="520"/>
                  </a:lnTo>
                  <a:lnTo>
                    <a:pt x="232" y="523"/>
                  </a:lnTo>
                  <a:lnTo>
                    <a:pt x="246" y="521"/>
                  </a:lnTo>
                  <a:lnTo>
                    <a:pt x="257" y="512"/>
                  </a:lnTo>
                  <a:lnTo>
                    <a:pt x="261" y="500"/>
                  </a:lnTo>
                  <a:lnTo>
                    <a:pt x="260" y="483"/>
                  </a:lnTo>
                  <a:lnTo>
                    <a:pt x="255" y="464"/>
                  </a:lnTo>
                  <a:lnTo>
                    <a:pt x="249" y="443"/>
                  </a:lnTo>
                  <a:lnTo>
                    <a:pt x="242" y="422"/>
                  </a:lnTo>
                  <a:lnTo>
                    <a:pt x="237" y="403"/>
                  </a:lnTo>
                  <a:lnTo>
                    <a:pt x="235" y="386"/>
                  </a:lnTo>
                  <a:lnTo>
                    <a:pt x="232" y="361"/>
                  </a:lnTo>
                  <a:lnTo>
                    <a:pt x="225" y="327"/>
                  </a:lnTo>
                  <a:lnTo>
                    <a:pt x="214" y="289"/>
                  </a:lnTo>
                  <a:lnTo>
                    <a:pt x="201" y="253"/>
                  </a:lnTo>
                  <a:lnTo>
                    <a:pt x="197" y="234"/>
                  </a:lnTo>
                  <a:lnTo>
                    <a:pt x="198" y="216"/>
                  </a:lnTo>
                  <a:lnTo>
                    <a:pt x="202" y="202"/>
                  </a:lnTo>
                  <a:lnTo>
                    <a:pt x="203" y="191"/>
                  </a:lnTo>
                  <a:lnTo>
                    <a:pt x="199" y="159"/>
                  </a:lnTo>
                  <a:lnTo>
                    <a:pt x="190" y="124"/>
                  </a:lnTo>
                  <a:lnTo>
                    <a:pt x="180" y="95"/>
                  </a:lnTo>
                  <a:lnTo>
                    <a:pt x="176" y="83"/>
                  </a:lnTo>
                  <a:lnTo>
                    <a:pt x="175" y="80"/>
                  </a:lnTo>
                  <a:lnTo>
                    <a:pt x="173" y="72"/>
                  </a:lnTo>
                  <a:lnTo>
                    <a:pt x="168" y="61"/>
                  </a:lnTo>
                  <a:lnTo>
                    <a:pt x="162" y="49"/>
                  </a:lnTo>
                  <a:lnTo>
                    <a:pt x="154" y="35"/>
                  </a:lnTo>
                  <a:lnTo>
                    <a:pt x="146" y="23"/>
                  </a:lnTo>
                  <a:lnTo>
                    <a:pt x="137" y="15"/>
                  </a:lnTo>
                  <a:lnTo>
                    <a:pt x="129" y="10"/>
                  </a:lnTo>
                  <a:lnTo>
                    <a:pt x="122" y="7"/>
                  </a:lnTo>
                  <a:lnTo>
                    <a:pt x="116" y="5"/>
                  </a:lnTo>
                  <a:lnTo>
                    <a:pt x="111" y="4"/>
                  </a:lnTo>
                  <a:lnTo>
                    <a:pt x="106" y="1"/>
                  </a:lnTo>
                  <a:lnTo>
                    <a:pt x="100" y="0"/>
                  </a:lnTo>
                  <a:lnTo>
                    <a:pt x="92" y="0"/>
                  </a:lnTo>
                  <a:lnTo>
                    <a:pt x="81" y="0"/>
                  </a:lnTo>
                  <a:lnTo>
                    <a:pt x="67" y="1"/>
                  </a:lnTo>
                  <a:lnTo>
                    <a:pt x="51" y="5"/>
                  </a:lnTo>
                  <a:lnTo>
                    <a:pt x="38" y="11"/>
                  </a:lnTo>
                  <a:lnTo>
                    <a:pt x="27" y="18"/>
                  </a:lnTo>
                  <a:lnTo>
                    <a:pt x="17" y="26"/>
                  </a:lnTo>
                  <a:lnTo>
                    <a:pt x="10" y="34"/>
                  </a:lnTo>
                  <a:lnTo>
                    <a:pt x="5" y="41"/>
                  </a:lnTo>
                  <a:lnTo>
                    <a:pt x="1" y="46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60" name="Freeform 63"/>
            <p:cNvSpPr>
              <a:spLocks/>
            </p:cNvSpPr>
            <p:nvPr/>
          </p:nvSpPr>
          <p:spPr bwMode="auto">
            <a:xfrm>
              <a:off x="1416" y="3711"/>
              <a:ext cx="13" cy="11"/>
            </a:xfrm>
            <a:custGeom>
              <a:avLst/>
              <a:gdLst>
                <a:gd name="T0" fmla="*/ 17 w 39"/>
                <a:gd name="T1" fmla="*/ 21 h 32"/>
                <a:gd name="T2" fmla="*/ 25 w 39"/>
                <a:gd name="T3" fmla="*/ 17 h 32"/>
                <a:gd name="T4" fmla="*/ 30 w 39"/>
                <a:gd name="T5" fmla="*/ 15 h 32"/>
                <a:gd name="T6" fmla="*/ 34 w 39"/>
                <a:gd name="T7" fmla="*/ 15 h 32"/>
                <a:gd name="T8" fmla="*/ 39 w 39"/>
                <a:gd name="T9" fmla="*/ 17 h 32"/>
                <a:gd name="T10" fmla="*/ 39 w 39"/>
                <a:gd name="T11" fmla="*/ 21 h 32"/>
                <a:gd name="T12" fmla="*/ 38 w 39"/>
                <a:gd name="T13" fmla="*/ 25 h 32"/>
                <a:gd name="T14" fmla="*/ 34 w 39"/>
                <a:gd name="T15" fmla="*/ 27 h 32"/>
                <a:gd name="T16" fmla="*/ 30 w 39"/>
                <a:gd name="T17" fmla="*/ 30 h 32"/>
                <a:gd name="T18" fmla="*/ 25 w 39"/>
                <a:gd name="T19" fmla="*/ 32 h 32"/>
                <a:gd name="T20" fmla="*/ 19 w 39"/>
                <a:gd name="T21" fmla="*/ 32 h 32"/>
                <a:gd name="T22" fmla="*/ 13 w 39"/>
                <a:gd name="T23" fmla="*/ 32 h 32"/>
                <a:gd name="T24" fmla="*/ 6 w 39"/>
                <a:gd name="T25" fmla="*/ 30 h 32"/>
                <a:gd name="T26" fmla="*/ 3 w 39"/>
                <a:gd name="T27" fmla="*/ 22 h 32"/>
                <a:gd name="T28" fmla="*/ 2 w 39"/>
                <a:gd name="T29" fmla="*/ 15 h 32"/>
                <a:gd name="T30" fmla="*/ 0 w 39"/>
                <a:gd name="T31" fmla="*/ 8 h 32"/>
                <a:gd name="T32" fmla="*/ 3 w 39"/>
                <a:gd name="T33" fmla="*/ 0 h 32"/>
                <a:gd name="T34" fmla="*/ 8 w 39"/>
                <a:gd name="T35" fmla="*/ 4 h 32"/>
                <a:gd name="T36" fmla="*/ 9 w 39"/>
                <a:gd name="T37" fmla="*/ 13 h 32"/>
                <a:gd name="T38" fmla="*/ 10 w 39"/>
                <a:gd name="T39" fmla="*/ 19 h 32"/>
                <a:gd name="T40" fmla="*/ 17 w 39"/>
                <a:gd name="T41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32">
                  <a:moveTo>
                    <a:pt x="17" y="21"/>
                  </a:moveTo>
                  <a:lnTo>
                    <a:pt x="25" y="17"/>
                  </a:lnTo>
                  <a:lnTo>
                    <a:pt x="30" y="15"/>
                  </a:lnTo>
                  <a:lnTo>
                    <a:pt x="34" y="15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38" y="25"/>
                  </a:lnTo>
                  <a:lnTo>
                    <a:pt x="34" y="27"/>
                  </a:lnTo>
                  <a:lnTo>
                    <a:pt x="30" y="30"/>
                  </a:lnTo>
                  <a:lnTo>
                    <a:pt x="25" y="32"/>
                  </a:lnTo>
                  <a:lnTo>
                    <a:pt x="19" y="32"/>
                  </a:lnTo>
                  <a:lnTo>
                    <a:pt x="13" y="32"/>
                  </a:lnTo>
                  <a:lnTo>
                    <a:pt x="6" y="30"/>
                  </a:lnTo>
                  <a:lnTo>
                    <a:pt x="3" y="22"/>
                  </a:lnTo>
                  <a:lnTo>
                    <a:pt x="2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8" y="4"/>
                  </a:lnTo>
                  <a:lnTo>
                    <a:pt x="9" y="13"/>
                  </a:lnTo>
                  <a:lnTo>
                    <a:pt x="10" y="19"/>
                  </a:lnTo>
                  <a:lnTo>
                    <a:pt x="17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61" name="Freeform 64"/>
            <p:cNvSpPr>
              <a:spLocks/>
            </p:cNvSpPr>
            <p:nvPr/>
          </p:nvSpPr>
          <p:spPr bwMode="auto">
            <a:xfrm>
              <a:off x="1076" y="3368"/>
              <a:ext cx="18" cy="19"/>
            </a:xfrm>
            <a:custGeom>
              <a:avLst/>
              <a:gdLst>
                <a:gd name="T0" fmla="*/ 28 w 55"/>
                <a:gd name="T1" fmla="*/ 57 h 57"/>
                <a:gd name="T2" fmla="*/ 39 w 55"/>
                <a:gd name="T3" fmla="*/ 55 h 57"/>
                <a:gd name="T4" fmla="*/ 47 w 55"/>
                <a:gd name="T5" fmla="*/ 49 h 57"/>
                <a:gd name="T6" fmla="*/ 52 w 55"/>
                <a:gd name="T7" fmla="*/ 40 h 57"/>
                <a:gd name="T8" fmla="*/ 55 w 55"/>
                <a:gd name="T9" fmla="*/ 29 h 57"/>
                <a:gd name="T10" fmla="*/ 52 w 55"/>
                <a:gd name="T11" fmla="*/ 18 h 57"/>
                <a:gd name="T12" fmla="*/ 47 w 55"/>
                <a:gd name="T13" fmla="*/ 9 h 57"/>
                <a:gd name="T14" fmla="*/ 39 w 55"/>
                <a:gd name="T15" fmla="*/ 3 h 57"/>
                <a:gd name="T16" fmla="*/ 28 w 55"/>
                <a:gd name="T17" fmla="*/ 0 h 57"/>
                <a:gd name="T18" fmla="*/ 17 w 55"/>
                <a:gd name="T19" fmla="*/ 3 h 57"/>
                <a:gd name="T20" fmla="*/ 9 w 55"/>
                <a:gd name="T21" fmla="*/ 9 h 57"/>
                <a:gd name="T22" fmla="*/ 2 w 55"/>
                <a:gd name="T23" fmla="*/ 18 h 57"/>
                <a:gd name="T24" fmla="*/ 0 w 55"/>
                <a:gd name="T25" fmla="*/ 29 h 57"/>
                <a:gd name="T26" fmla="*/ 2 w 55"/>
                <a:gd name="T27" fmla="*/ 40 h 57"/>
                <a:gd name="T28" fmla="*/ 9 w 55"/>
                <a:gd name="T29" fmla="*/ 49 h 57"/>
                <a:gd name="T30" fmla="*/ 17 w 55"/>
                <a:gd name="T31" fmla="*/ 55 h 57"/>
                <a:gd name="T32" fmla="*/ 28 w 55"/>
                <a:gd name="T3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57">
                  <a:moveTo>
                    <a:pt x="28" y="57"/>
                  </a:moveTo>
                  <a:lnTo>
                    <a:pt x="39" y="55"/>
                  </a:lnTo>
                  <a:lnTo>
                    <a:pt x="47" y="49"/>
                  </a:lnTo>
                  <a:lnTo>
                    <a:pt x="52" y="40"/>
                  </a:lnTo>
                  <a:lnTo>
                    <a:pt x="55" y="29"/>
                  </a:lnTo>
                  <a:lnTo>
                    <a:pt x="52" y="18"/>
                  </a:lnTo>
                  <a:lnTo>
                    <a:pt x="47" y="9"/>
                  </a:lnTo>
                  <a:lnTo>
                    <a:pt x="39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2" y="40"/>
                  </a:lnTo>
                  <a:lnTo>
                    <a:pt x="9" y="49"/>
                  </a:lnTo>
                  <a:lnTo>
                    <a:pt x="17" y="55"/>
                  </a:lnTo>
                  <a:lnTo>
                    <a:pt x="28" y="57"/>
                  </a:lnTo>
                  <a:close/>
                </a:path>
              </a:pathLst>
            </a:custGeom>
            <a:solidFill>
              <a:srgbClr val="C4A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62" name="Freeform 65"/>
            <p:cNvSpPr>
              <a:spLocks/>
            </p:cNvSpPr>
            <p:nvPr/>
          </p:nvSpPr>
          <p:spPr bwMode="auto">
            <a:xfrm>
              <a:off x="1076" y="3369"/>
              <a:ext cx="18" cy="18"/>
            </a:xfrm>
            <a:custGeom>
              <a:avLst/>
              <a:gdLst>
                <a:gd name="T0" fmla="*/ 27 w 53"/>
                <a:gd name="T1" fmla="*/ 55 h 55"/>
                <a:gd name="T2" fmla="*/ 37 w 53"/>
                <a:gd name="T3" fmla="*/ 53 h 55"/>
                <a:gd name="T4" fmla="*/ 45 w 53"/>
                <a:gd name="T5" fmla="*/ 46 h 55"/>
                <a:gd name="T6" fmla="*/ 50 w 53"/>
                <a:gd name="T7" fmla="*/ 38 h 55"/>
                <a:gd name="T8" fmla="*/ 53 w 53"/>
                <a:gd name="T9" fmla="*/ 28 h 55"/>
                <a:gd name="T10" fmla="*/ 50 w 53"/>
                <a:gd name="T11" fmla="*/ 17 h 55"/>
                <a:gd name="T12" fmla="*/ 45 w 53"/>
                <a:gd name="T13" fmla="*/ 9 h 55"/>
                <a:gd name="T14" fmla="*/ 37 w 53"/>
                <a:gd name="T15" fmla="*/ 3 h 55"/>
                <a:gd name="T16" fmla="*/ 27 w 53"/>
                <a:gd name="T17" fmla="*/ 0 h 55"/>
                <a:gd name="T18" fmla="*/ 17 w 53"/>
                <a:gd name="T19" fmla="*/ 3 h 55"/>
                <a:gd name="T20" fmla="*/ 9 w 53"/>
                <a:gd name="T21" fmla="*/ 9 h 55"/>
                <a:gd name="T22" fmla="*/ 3 w 53"/>
                <a:gd name="T23" fmla="*/ 17 h 55"/>
                <a:gd name="T24" fmla="*/ 0 w 53"/>
                <a:gd name="T25" fmla="*/ 28 h 55"/>
                <a:gd name="T26" fmla="*/ 3 w 53"/>
                <a:gd name="T27" fmla="*/ 38 h 55"/>
                <a:gd name="T28" fmla="*/ 9 w 53"/>
                <a:gd name="T29" fmla="*/ 46 h 55"/>
                <a:gd name="T30" fmla="*/ 17 w 53"/>
                <a:gd name="T31" fmla="*/ 53 h 55"/>
                <a:gd name="T32" fmla="*/ 27 w 53"/>
                <a:gd name="T3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55">
                  <a:moveTo>
                    <a:pt x="27" y="55"/>
                  </a:moveTo>
                  <a:lnTo>
                    <a:pt x="37" y="53"/>
                  </a:lnTo>
                  <a:lnTo>
                    <a:pt x="45" y="46"/>
                  </a:lnTo>
                  <a:lnTo>
                    <a:pt x="50" y="38"/>
                  </a:lnTo>
                  <a:lnTo>
                    <a:pt x="53" y="28"/>
                  </a:lnTo>
                  <a:lnTo>
                    <a:pt x="50" y="17"/>
                  </a:lnTo>
                  <a:lnTo>
                    <a:pt x="45" y="9"/>
                  </a:lnTo>
                  <a:lnTo>
                    <a:pt x="37" y="3"/>
                  </a:lnTo>
                  <a:lnTo>
                    <a:pt x="27" y="0"/>
                  </a:lnTo>
                  <a:lnTo>
                    <a:pt x="17" y="3"/>
                  </a:lnTo>
                  <a:lnTo>
                    <a:pt x="9" y="9"/>
                  </a:lnTo>
                  <a:lnTo>
                    <a:pt x="3" y="17"/>
                  </a:lnTo>
                  <a:lnTo>
                    <a:pt x="0" y="28"/>
                  </a:lnTo>
                  <a:lnTo>
                    <a:pt x="3" y="38"/>
                  </a:lnTo>
                  <a:lnTo>
                    <a:pt x="9" y="46"/>
                  </a:lnTo>
                  <a:lnTo>
                    <a:pt x="17" y="53"/>
                  </a:lnTo>
                  <a:lnTo>
                    <a:pt x="27" y="55"/>
                  </a:lnTo>
                  <a:close/>
                </a:path>
              </a:pathLst>
            </a:custGeom>
            <a:solidFill>
              <a:srgbClr val="C69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63" name="Freeform 66"/>
            <p:cNvSpPr>
              <a:spLocks/>
            </p:cNvSpPr>
            <p:nvPr/>
          </p:nvSpPr>
          <p:spPr bwMode="auto">
            <a:xfrm>
              <a:off x="1076" y="3369"/>
              <a:ext cx="17" cy="18"/>
            </a:xfrm>
            <a:custGeom>
              <a:avLst/>
              <a:gdLst>
                <a:gd name="T0" fmla="*/ 26 w 50"/>
                <a:gd name="T1" fmla="*/ 52 h 52"/>
                <a:gd name="T2" fmla="*/ 36 w 50"/>
                <a:gd name="T3" fmla="*/ 49 h 52"/>
                <a:gd name="T4" fmla="*/ 43 w 50"/>
                <a:gd name="T5" fmla="*/ 44 h 52"/>
                <a:gd name="T6" fmla="*/ 48 w 50"/>
                <a:gd name="T7" fmla="*/ 36 h 52"/>
                <a:gd name="T8" fmla="*/ 50 w 50"/>
                <a:gd name="T9" fmla="*/ 26 h 52"/>
                <a:gd name="T10" fmla="*/ 48 w 50"/>
                <a:gd name="T11" fmla="*/ 15 h 52"/>
                <a:gd name="T12" fmla="*/ 43 w 50"/>
                <a:gd name="T13" fmla="*/ 7 h 52"/>
                <a:gd name="T14" fmla="*/ 36 w 50"/>
                <a:gd name="T15" fmla="*/ 2 h 52"/>
                <a:gd name="T16" fmla="*/ 26 w 50"/>
                <a:gd name="T17" fmla="*/ 0 h 52"/>
                <a:gd name="T18" fmla="*/ 16 w 50"/>
                <a:gd name="T19" fmla="*/ 2 h 52"/>
                <a:gd name="T20" fmla="*/ 8 w 50"/>
                <a:gd name="T21" fmla="*/ 7 h 52"/>
                <a:gd name="T22" fmla="*/ 3 w 50"/>
                <a:gd name="T23" fmla="*/ 15 h 52"/>
                <a:gd name="T24" fmla="*/ 0 w 50"/>
                <a:gd name="T25" fmla="*/ 26 h 52"/>
                <a:gd name="T26" fmla="*/ 3 w 50"/>
                <a:gd name="T27" fmla="*/ 36 h 52"/>
                <a:gd name="T28" fmla="*/ 8 w 50"/>
                <a:gd name="T29" fmla="*/ 44 h 52"/>
                <a:gd name="T30" fmla="*/ 16 w 50"/>
                <a:gd name="T31" fmla="*/ 49 h 52"/>
                <a:gd name="T32" fmla="*/ 26 w 50"/>
                <a:gd name="T3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52">
                  <a:moveTo>
                    <a:pt x="26" y="52"/>
                  </a:moveTo>
                  <a:lnTo>
                    <a:pt x="36" y="49"/>
                  </a:lnTo>
                  <a:lnTo>
                    <a:pt x="43" y="44"/>
                  </a:lnTo>
                  <a:lnTo>
                    <a:pt x="48" y="36"/>
                  </a:lnTo>
                  <a:lnTo>
                    <a:pt x="50" y="26"/>
                  </a:lnTo>
                  <a:lnTo>
                    <a:pt x="48" y="15"/>
                  </a:lnTo>
                  <a:lnTo>
                    <a:pt x="43" y="7"/>
                  </a:lnTo>
                  <a:lnTo>
                    <a:pt x="36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7"/>
                  </a:lnTo>
                  <a:lnTo>
                    <a:pt x="3" y="15"/>
                  </a:lnTo>
                  <a:lnTo>
                    <a:pt x="0" y="26"/>
                  </a:lnTo>
                  <a:lnTo>
                    <a:pt x="3" y="36"/>
                  </a:lnTo>
                  <a:lnTo>
                    <a:pt x="8" y="44"/>
                  </a:lnTo>
                  <a:lnTo>
                    <a:pt x="16" y="49"/>
                  </a:lnTo>
                  <a:lnTo>
                    <a:pt x="26" y="52"/>
                  </a:lnTo>
                  <a:close/>
                </a:path>
              </a:pathLst>
            </a:custGeom>
            <a:solidFill>
              <a:srgbClr val="C69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64" name="Freeform 67"/>
            <p:cNvSpPr>
              <a:spLocks/>
            </p:cNvSpPr>
            <p:nvPr/>
          </p:nvSpPr>
          <p:spPr bwMode="auto">
            <a:xfrm>
              <a:off x="1077" y="3370"/>
              <a:ext cx="16" cy="16"/>
            </a:xfrm>
            <a:custGeom>
              <a:avLst/>
              <a:gdLst>
                <a:gd name="T0" fmla="*/ 24 w 47"/>
                <a:gd name="T1" fmla="*/ 50 h 50"/>
                <a:gd name="T2" fmla="*/ 33 w 47"/>
                <a:gd name="T3" fmla="*/ 47 h 50"/>
                <a:gd name="T4" fmla="*/ 40 w 47"/>
                <a:gd name="T5" fmla="*/ 42 h 50"/>
                <a:gd name="T6" fmla="*/ 45 w 47"/>
                <a:gd name="T7" fmla="*/ 35 h 50"/>
                <a:gd name="T8" fmla="*/ 47 w 47"/>
                <a:gd name="T9" fmla="*/ 25 h 50"/>
                <a:gd name="T10" fmla="*/ 45 w 47"/>
                <a:gd name="T11" fmla="*/ 16 h 50"/>
                <a:gd name="T12" fmla="*/ 40 w 47"/>
                <a:gd name="T13" fmla="*/ 7 h 50"/>
                <a:gd name="T14" fmla="*/ 33 w 47"/>
                <a:gd name="T15" fmla="*/ 2 h 50"/>
                <a:gd name="T16" fmla="*/ 24 w 47"/>
                <a:gd name="T17" fmla="*/ 0 h 50"/>
                <a:gd name="T18" fmla="*/ 14 w 47"/>
                <a:gd name="T19" fmla="*/ 2 h 50"/>
                <a:gd name="T20" fmla="*/ 7 w 47"/>
                <a:gd name="T21" fmla="*/ 7 h 50"/>
                <a:gd name="T22" fmla="*/ 2 w 47"/>
                <a:gd name="T23" fmla="*/ 16 h 50"/>
                <a:gd name="T24" fmla="*/ 0 w 47"/>
                <a:gd name="T25" fmla="*/ 25 h 50"/>
                <a:gd name="T26" fmla="*/ 2 w 47"/>
                <a:gd name="T27" fmla="*/ 35 h 50"/>
                <a:gd name="T28" fmla="*/ 7 w 47"/>
                <a:gd name="T29" fmla="*/ 42 h 50"/>
                <a:gd name="T30" fmla="*/ 14 w 47"/>
                <a:gd name="T31" fmla="*/ 47 h 50"/>
                <a:gd name="T32" fmla="*/ 24 w 47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50">
                  <a:moveTo>
                    <a:pt x="24" y="50"/>
                  </a:moveTo>
                  <a:lnTo>
                    <a:pt x="33" y="47"/>
                  </a:lnTo>
                  <a:lnTo>
                    <a:pt x="40" y="42"/>
                  </a:lnTo>
                  <a:lnTo>
                    <a:pt x="45" y="35"/>
                  </a:lnTo>
                  <a:lnTo>
                    <a:pt x="47" y="25"/>
                  </a:lnTo>
                  <a:lnTo>
                    <a:pt x="45" y="16"/>
                  </a:lnTo>
                  <a:lnTo>
                    <a:pt x="40" y="7"/>
                  </a:lnTo>
                  <a:lnTo>
                    <a:pt x="33" y="2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7" y="7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2" y="35"/>
                  </a:lnTo>
                  <a:lnTo>
                    <a:pt x="7" y="42"/>
                  </a:lnTo>
                  <a:lnTo>
                    <a:pt x="14" y="47"/>
                  </a:lnTo>
                  <a:lnTo>
                    <a:pt x="24" y="50"/>
                  </a:lnTo>
                  <a:close/>
                </a:path>
              </a:pathLst>
            </a:custGeom>
            <a:solidFill>
              <a:srgbClr val="C69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65" name="Freeform 68"/>
            <p:cNvSpPr>
              <a:spLocks/>
            </p:cNvSpPr>
            <p:nvPr/>
          </p:nvSpPr>
          <p:spPr bwMode="auto">
            <a:xfrm>
              <a:off x="1077" y="3370"/>
              <a:ext cx="15" cy="16"/>
            </a:xfrm>
            <a:custGeom>
              <a:avLst/>
              <a:gdLst>
                <a:gd name="T0" fmla="*/ 23 w 45"/>
                <a:gd name="T1" fmla="*/ 46 h 46"/>
                <a:gd name="T2" fmla="*/ 32 w 45"/>
                <a:gd name="T3" fmla="*/ 44 h 46"/>
                <a:gd name="T4" fmla="*/ 39 w 45"/>
                <a:gd name="T5" fmla="*/ 39 h 46"/>
                <a:gd name="T6" fmla="*/ 44 w 45"/>
                <a:gd name="T7" fmla="*/ 32 h 46"/>
                <a:gd name="T8" fmla="*/ 45 w 45"/>
                <a:gd name="T9" fmla="*/ 23 h 46"/>
                <a:gd name="T10" fmla="*/ 44 w 45"/>
                <a:gd name="T11" fmla="*/ 14 h 46"/>
                <a:gd name="T12" fmla="*/ 39 w 45"/>
                <a:gd name="T13" fmla="*/ 6 h 46"/>
                <a:gd name="T14" fmla="*/ 32 w 45"/>
                <a:gd name="T15" fmla="*/ 1 h 46"/>
                <a:gd name="T16" fmla="*/ 23 w 45"/>
                <a:gd name="T17" fmla="*/ 0 h 46"/>
                <a:gd name="T18" fmla="*/ 13 w 45"/>
                <a:gd name="T19" fmla="*/ 1 h 46"/>
                <a:gd name="T20" fmla="*/ 6 w 45"/>
                <a:gd name="T21" fmla="*/ 6 h 46"/>
                <a:gd name="T22" fmla="*/ 1 w 45"/>
                <a:gd name="T23" fmla="*/ 14 h 46"/>
                <a:gd name="T24" fmla="*/ 0 w 45"/>
                <a:gd name="T25" fmla="*/ 23 h 46"/>
                <a:gd name="T26" fmla="*/ 1 w 45"/>
                <a:gd name="T27" fmla="*/ 32 h 46"/>
                <a:gd name="T28" fmla="*/ 6 w 45"/>
                <a:gd name="T29" fmla="*/ 39 h 46"/>
                <a:gd name="T30" fmla="*/ 13 w 45"/>
                <a:gd name="T31" fmla="*/ 44 h 46"/>
                <a:gd name="T32" fmla="*/ 23 w 45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46">
                  <a:moveTo>
                    <a:pt x="23" y="46"/>
                  </a:moveTo>
                  <a:lnTo>
                    <a:pt x="32" y="44"/>
                  </a:lnTo>
                  <a:lnTo>
                    <a:pt x="39" y="39"/>
                  </a:lnTo>
                  <a:lnTo>
                    <a:pt x="44" y="32"/>
                  </a:lnTo>
                  <a:lnTo>
                    <a:pt x="45" y="23"/>
                  </a:lnTo>
                  <a:lnTo>
                    <a:pt x="44" y="14"/>
                  </a:lnTo>
                  <a:lnTo>
                    <a:pt x="39" y="6"/>
                  </a:lnTo>
                  <a:lnTo>
                    <a:pt x="32" y="1"/>
                  </a:lnTo>
                  <a:lnTo>
                    <a:pt x="23" y="0"/>
                  </a:lnTo>
                  <a:lnTo>
                    <a:pt x="13" y="1"/>
                  </a:lnTo>
                  <a:lnTo>
                    <a:pt x="6" y="6"/>
                  </a:lnTo>
                  <a:lnTo>
                    <a:pt x="1" y="14"/>
                  </a:lnTo>
                  <a:lnTo>
                    <a:pt x="0" y="23"/>
                  </a:lnTo>
                  <a:lnTo>
                    <a:pt x="1" y="32"/>
                  </a:lnTo>
                  <a:lnTo>
                    <a:pt x="6" y="39"/>
                  </a:lnTo>
                  <a:lnTo>
                    <a:pt x="13" y="44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C69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66" name="Freeform 69"/>
            <p:cNvSpPr>
              <a:spLocks/>
            </p:cNvSpPr>
            <p:nvPr/>
          </p:nvSpPr>
          <p:spPr bwMode="auto">
            <a:xfrm>
              <a:off x="1078" y="3371"/>
              <a:ext cx="14" cy="14"/>
            </a:xfrm>
            <a:custGeom>
              <a:avLst/>
              <a:gdLst>
                <a:gd name="T0" fmla="*/ 22 w 43"/>
                <a:gd name="T1" fmla="*/ 43 h 43"/>
                <a:gd name="T2" fmla="*/ 29 w 43"/>
                <a:gd name="T3" fmla="*/ 42 h 43"/>
                <a:gd name="T4" fmla="*/ 37 w 43"/>
                <a:gd name="T5" fmla="*/ 37 h 43"/>
                <a:gd name="T6" fmla="*/ 41 w 43"/>
                <a:gd name="T7" fmla="*/ 30 h 43"/>
                <a:gd name="T8" fmla="*/ 43 w 43"/>
                <a:gd name="T9" fmla="*/ 22 h 43"/>
                <a:gd name="T10" fmla="*/ 41 w 43"/>
                <a:gd name="T11" fmla="*/ 14 h 43"/>
                <a:gd name="T12" fmla="*/ 37 w 43"/>
                <a:gd name="T13" fmla="*/ 6 h 43"/>
                <a:gd name="T14" fmla="*/ 29 w 43"/>
                <a:gd name="T15" fmla="*/ 2 h 43"/>
                <a:gd name="T16" fmla="*/ 22 w 43"/>
                <a:gd name="T17" fmla="*/ 0 h 43"/>
                <a:gd name="T18" fmla="*/ 14 w 43"/>
                <a:gd name="T19" fmla="*/ 2 h 43"/>
                <a:gd name="T20" fmla="*/ 6 w 43"/>
                <a:gd name="T21" fmla="*/ 6 h 43"/>
                <a:gd name="T22" fmla="*/ 1 w 43"/>
                <a:gd name="T23" fmla="*/ 14 h 43"/>
                <a:gd name="T24" fmla="*/ 0 w 43"/>
                <a:gd name="T25" fmla="*/ 22 h 43"/>
                <a:gd name="T26" fmla="*/ 1 w 43"/>
                <a:gd name="T27" fmla="*/ 30 h 43"/>
                <a:gd name="T28" fmla="*/ 6 w 43"/>
                <a:gd name="T29" fmla="*/ 37 h 43"/>
                <a:gd name="T30" fmla="*/ 14 w 43"/>
                <a:gd name="T31" fmla="*/ 42 h 43"/>
                <a:gd name="T32" fmla="*/ 22 w 43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43">
                  <a:moveTo>
                    <a:pt x="22" y="43"/>
                  </a:moveTo>
                  <a:lnTo>
                    <a:pt x="29" y="42"/>
                  </a:lnTo>
                  <a:lnTo>
                    <a:pt x="37" y="37"/>
                  </a:lnTo>
                  <a:lnTo>
                    <a:pt x="41" y="30"/>
                  </a:lnTo>
                  <a:lnTo>
                    <a:pt x="43" y="22"/>
                  </a:lnTo>
                  <a:lnTo>
                    <a:pt x="41" y="14"/>
                  </a:lnTo>
                  <a:lnTo>
                    <a:pt x="37" y="6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1" y="14"/>
                  </a:lnTo>
                  <a:lnTo>
                    <a:pt x="0" y="22"/>
                  </a:lnTo>
                  <a:lnTo>
                    <a:pt x="1" y="30"/>
                  </a:lnTo>
                  <a:lnTo>
                    <a:pt x="6" y="37"/>
                  </a:lnTo>
                  <a:lnTo>
                    <a:pt x="14" y="42"/>
                  </a:lnTo>
                  <a:lnTo>
                    <a:pt x="22" y="43"/>
                  </a:lnTo>
                  <a:close/>
                </a:path>
              </a:pathLst>
            </a:custGeom>
            <a:solidFill>
              <a:srgbClr val="C99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67" name="Freeform 70"/>
            <p:cNvSpPr>
              <a:spLocks/>
            </p:cNvSpPr>
            <p:nvPr/>
          </p:nvSpPr>
          <p:spPr bwMode="auto">
            <a:xfrm>
              <a:off x="1078" y="3371"/>
              <a:ext cx="13" cy="14"/>
            </a:xfrm>
            <a:custGeom>
              <a:avLst/>
              <a:gdLst>
                <a:gd name="T0" fmla="*/ 21 w 40"/>
                <a:gd name="T1" fmla="*/ 40 h 40"/>
                <a:gd name="T2" fmla="*/ 28 w 40"/>
                <a:gd name="T3" fmla="*/ 38 h 40"/>
                <a:gd name="T4" fmla="*/ 34 w 40"/>
                <a:gd name="T5" fmla="*/ 34 h 40"/>
                <a:gd name="T6" fmla="*/ 39 w 40"/>
                <a:gd name="T7" fmla="*/ 28 h 40"/>
                <a:gd name="T8" fmla="*/ 40 w 40"/>
                <a:gd name="T9" fmla="*/ 20 h 40"/>
                <a:gd name="T10" fmla="*/ 39 w 40"/>
                <a:gd name="T11" fmla="*/ 12 h 40"/>
                <a:gd name="T12" fmla="*/ 34 w 40"/>
                <a:gd name="T13" fmla="*/ 6 h 40"/>
                <a:gd name="T14" fmla="*/ 28 w 40"/>
                <a:gd name="T15" fmla="*/ 1 h 40"/>
                <a:gd name="T16" fmla="*/ 21 w 40"/>
                <a:gd name="T17" fmla="*/ 0 h 40"/>
                <a:gd name="T18" fmla="*/ 14 w 40"/>
                <a:gd name="T19" fmla="*/ 1 h 40"/>
                <a:gd name="T20" fmla="*/ 6 w 40"/>
                <a:gd name="T21" fmla="*/ 6 h 40"/>
                <a:gd name="T22" fmla="*/ 2 w 40"/>
                <a:gd name="T23" fmla="*/ 12 h 40"/>
                <a:gd name="T24" fmla="*/ 0 w 40"/>
                <a:gd name="T25" fmla="*/ 20 h 40"/>
                <a:gd name="T26" fmla="*/ 2 w 40"/>
                <a:gd name="T27" fmla="*/ 28 h 40"/>
                <a:gd name="T28" fmla="*/ 6 w 40"/>
                <a:gd name="T29" fmla="*/ 34 h 40"/>
                <a:gd name="T30" fmla="*/ 14 w 40"/>
                <a:gd name="T31" fmla="*/ 38 h 40"/>
                <a:gd name="T32" fmla="*/ 21 w 40"/>
                <a:gd name="T3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0">
                  <a:moveTo>
                    <a:pt x="21" y="40"/>
                  </a:moveTo>
                  <a:lnTo>
                    <a:pt x="28" y="38"/>
                  </a:lnTo>
                  <a:lnTo>
                    <a:pt x="34" y="34"/>
                  </a:lnTo>
                  <a:lnTo>
                    <a:pt x="39" y="28"/>
                  </a:lnTo>
                  <a:lnTo>
                    <a:pt x="40" y="20"/>
                  </a:lnTo>
                  <a:lnTo>
                    <a:pt x="39" y="12"/>
                  </a:lnTo>
                  <a:lnTo>
                    <a:pt x="34" y="6"/>
                  </a:lnTo>
                  <a:lnTo>
                    <a:pt x="28" y="1"/>
                  </a:lnTo>
                  <a:lnTo>
                    <a:pt x="21" y="0"/>
                  </a:lnTo>
                  <a:lnTo>
                    <a:pt x="14" y="1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20"/>
                  </a:lnTo>
                  <a:lnTo>
                    <a:pt x="2" y="28"/>
                  </a:lnTo>
                  <a:lnTo>
                    <a:pt x="6" y="34"/>
                  </a:lnTo>
                  <a:lnTo>
                    <a:pt x="14" y="38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rgbClr val="C99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68" name="Freeform 71"/>
            <p:cNvSpPr>
              <a:spLocks/>
            </p:cNvSpPr>
            <p:nvPr/>
          </p:nvSpPr>
          <p:spPr bwMode="auto">
            <a:xfrm>
              <a:off x="1079" y="3372"/>
              <a:ext cx="12" cy="12"/>
            </a:xfrm>
            <a:custGeom>
              <a:avLst/>
              <a:gdLst>
                <a:gd name="T0" fmla="*/ 19 w 37"/>
                <a:gd name="T1" fmla="*/ 37 h 37"/>
                <a:gd name="T2" fmla="*/ 26 w 37"/>
                <a:gd name="T3" fmla="*/ 36 h 37"/>
                <a:gd name="T4" fmla="*/ 32 w 37"/>
                <a:gd name="T5" fmla="*/ 31 h 37"/>
                <a:gd name="T6" fmla="*/ 36 w 37"/>
                <a:gd name="T7" fmla="*/ 27 h 37"/>
                <a:gd name="T8" fmla="*/ 37 w 37"/>
                <a:gd name="T9" fmla="*/ 19 h 37"/>
                <a:gd name="T10" fmla="*/ 36 w 37"/>
                <a:gd name="T11" fmla="*/ 12 h 37"/>
                <a:gd name="T12" fmla="*/ 32 w 37"/>
                <a:gd name="T13" fmla="*/ 6 h 37"/>
                <a:gd name="T14" fmla="*/ 26 w 37"/>
                <a:gd name="T15" fmla="*/ 1 h 37"/>
                <a:gd name="T16" fmla="*/ 19 w 37"/>
                <a:gd name="T17" fmla="*/ 0 h 37"/>
                <a:gd name="T18" fmla="*/ 12 w 37"/>
                <a:gd name="T19" fmla="*/ 1 h 37"/>
                <a:gd name="T20" fmla="*/ 6 w 37"/>
                <a:gd name="T21" fmla="*/ 6 h 37"/>
                <a:gd name="T22" fmla="*/ 1 w 37"/>
                <a:gd name="T23" fmla="*/ 12 h 37"/>
                <a:gd name="T24" fmla="*/ 0 w 37"/>
                <a:gd name="T25" fmla="*/ 19 h 37"/>
                <a:gd name="T26" fmla="*/ 1 w 37"/>
                <a:gd name="T27" fmla="*/ 27 h 37"/>
                <a:gd name="T28" fmla="*/ 6 w 37"/>
                <a:gd name="T29" fmla="*/ 31 h 37"/>
                <a:gd name="T30" fmla="*/ 12 w 37"/>
                <a:gd name="T31" fmla="*/ 36 h 37"/>
                <a:gd name="T32" fmla="*/ 19 w 37"/>
                <a:gd name="T3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37">
                  <a:moveTo>
                    <a:pt x="19" y="37"/>
                  </a:moveTo>
                  <a:lnTo>
                    <a:pt x="26" y="36"/>
                  </a:lnTo>
                  <a:lnTo>
                    <a:pt x="32" y="31"/>
                  </a:lnTo>
                  <a:lnTo>
                    <a:pt x="36" y="27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6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6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1"/>
                  </a:lnTo>
                  <a:lnTo>
                    <a:pt x="12" y="36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C99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69" name="Freeform 72"/>
            <p:cNvSpPr>
              <a:spLocks/>
            </p:cNvSpPr>
            <p:nvPr/>
          </p:nvSpPr>
          <p:spPr bwMode="auto">
            <a:xfrm>
              <a:off x="1079" y="3372"/>
              <a:ext cx="12" cy="12"/>
            </a:xfrm>
            <a:custGeom>
              <a:avLst/>
              <a:gdLst>
                <a:gd name="T0" fmla="*/ 18 w 35"/>
                <a:gd name="T1" fmla="*/ 35 h 35"/>
                <a:gd name="T2" fmla="*/ 24 w 35"/>
                <a:gd name="T3" fmla="*/ 34 h 35"/>
                <a:gd name="T4" fmla="*/ 30 w 35"/>
                <a:gd name="T5" fmla="*/ 30 h 35"/>
                <a:gd name="T6" fmla="*/ 34 w 35"/>
                <a:gd name="T7" fmla="*/ 26 h 35"/>
                <a:gd name="T8" fmla="*/ 35 w 35"/>
                <a:gd name="T9" fmla="*/ 18 h 35"/>
                <a:gd name="T10" fmla="*/ 34 w 35"/>
                <a:gd name="T11" fmla="*/ 11 h 35"/>
                <a:gd name="T12" fmla="*/ 30 w 35"/>
                <a:gd name="T13" fmla="*/ 5 h 35"/>
                <a:gd name="T14" fmla="*/ 24 w 35"/>
                <a:gd name="T15" fmla="*/ 1 h 35"/>
                <a:gd name="T16" fmla="*/ 18 w 35"/>
                <a:gd name="T17" fmla="*/ 0 h 35"/>
                <a:gd name="T18" fmla="*/ 11 w 35"/>
                <a:gd name="T19" fmla="*/ 1 h 35"/>
                <a:gd name="T20" fmla="*/ 6 w 35"/>
                <a:gd name="T21" fmla="*/ 5 h 35"/>
                <a:gd name="T22" fmla="*/ 1 w 35"/>
                <a:gd name="T23" fmla="*/ 11 h 35"/>
                <a:gd name="T24" fmla="*/ 0 w 35"/>
                <a:gd name="T25" fmla="*/ 18 h 35"/>
                <a:gd name="T26" fmla="*/ 1 w 35"/>
                <a:gd name="T27" fmla="*/ 26 h 35"/>
                <a:gd name="T28" fmla="*/ 6 w 35"/>
                <a:gd name="T29" fmla="*/ 30 h 35"/>
                <a:gd name="T30" fmla="*/ 11 w 35"/>
                <a:gd name="T31" fmla="*/ 34 h 35"/>
                <a:gd name="T32" fmla="*/ 18 w 35"/>
                <a:gd name="T3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lnTo>
                    <a:pt x="24" y="34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35" y="18"/>
                  </a:lnTo>
                  <a:lnTo>
                    <a:pt x="34" y="11"/>
                  </a:lnTo>
                  <a:lnTo>
                    <a:pt x="30" y="5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6" y="5"/>
                  </a:lnTo>
                  <a:lnTo>
                    <a:pt x="1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6" y="30"/>
                  </a:lnTo>
                  <a:lnTo>
                    <a:pt x="11" y="34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C99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70" name="Freeform 73"/>
            <p:cNvSpPr>
              <a:spLocks/>
            </p:cNvSpPr>
            <p:nvPr/>
          </p:nvSpPr>
          <p:spPr bwMode="auto">
            <a:xfrm>
              <a:off x="1079" y="3372"/>
              <a:ext cx="11" cy="11"/>
            </a:xfrm>
            <a:custGeom>
              <a:avLst/>
              <a:gdLst>
                <a:gd name="T0" fmla="*/ 17 w 33"/>
                <a:gd name="T1" fmla="*/ 33 h 33"/>
                <a:gd name="T2" fmla="*/ 23 w 33"/>
                <a:gd name="T3" fmla="*/ 32 h 33"/>
                <a:gd name="T4" fmla="*/ 28 w 33"/>
                <a:gd name="T5" fmla="*/ 28 h 33"/>
                <a:gd name="T6" fmla="*/ 32 w 33"/>
                <a:gd name="T7" fmla="*/ 23 h 33"/>
                <a:gd name="T8" fmla="*/ 33 w 33"/>
                <a:gd name="T9" fmla="*/ 17 h 33"/>
                <a:gd name="T10" fmla="*/ 32 w 33"/>
                <a:gd name="T11" fmla="*/ 10 h 33"/>
                <a:gd name="T12" fmla="*/ 28 w 33"/>
                <a:gd name="T13" fmla="*/ 5 h 33"/>
                <a:gd name="T14" fmla="*/ 23 w 33"/>
                <a:gd name="T15" fmla="*/ 1 h 33"/>
                <a:gd name="T16" fmla="*/ 17 w 33"/>
                <a:gd name="T17" fmla="*/ 0 h 33"/>
                <a:gd name="T18" fmla="*/ 10 w 33"/>
                <a:gd name="T19" fmla="*/ 1 h 33"/>
                <a:gd name="T20" fmla="*/ 5 w 33"/>
                <a:gd name="T21" fmla="*/ 5 h 33"/>
                <a:gd name="T22" fmla="*/ 1 w 33"/>
                <a:gd name="T23" fmla="*/ 10 h 33"/>
                <a:gd name="T24" fmla="*/ 0 w 33"/>
                <a:gd name="T25" fmla="*/ 17 h 33"/>
                <a:gd name="T26" fmla="*/ 1 w 33"/>
                <a:gd name="T27" fmla="*/ 23 h 33"/>
                <a:gd name="T28" fmla="*/ 5 w 33"/>
                <a:gd name="T29" fmla="*/ 28 h 33"/>
                <a:gd name="T30" fmla="*/ 10 w 33"/>
                <a:gd name="T31" fmla="*/ 32 h 33"/>
                <a:gd name="T32" fmla="*/ 17 w 33"/>
                <a:gd name="T3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3">
                  <a:moveTo>
                    <a:pt x="17" y="33"/>
                  </a:moveTo>
                  <a:lnTo>
                    <a:pt x="23" y="32"/>
                  </a:lnTo>
                  <a:lnTo>
                    <a:pt x="28" y="28"/>
                  </a:lnTo>
                  <a:lnTo>
                    <a:pt x="32" y="23"/>
                  </a:lnTo>
                  <a:lnTo>
                    <a:pt x="33" y="17"/>
                  </a:lnTo>
                  <a:lnTo>
                    <a:pt x="32" y="10"/>
                  </a:lnTo>
                  <a:lnTo>
                    <a:pt x="28" y="5"/>
                  </a:lnTo>
                  <a:lnTo>
                    <a:pt x="23" y="1"/>
                  </a:lnTo>
                  <a:lnTo>
                    <a:pt x="17" y="0"/>
                  </a:lnTo>
                  <a:lnTo>
                    <a:pt x="10" y="1"/>
                  </a:lnTo>
                  <a:lnTo>
                    <a:pt x="5" y="5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lnTo>
                    <a:pt x="5" y="28"/>
                  </a:lnTo>
                  <a:lnTo>
                    <a:pt x="10" y="32"/>
                  </a:lnTo>
                  <a:lnTo>
                    <a:pt x="17" y="33"/>
                  </a:lnTo>
                  <a:close/>
                </a:path>
              </a:pathLst>
            </a:custGeom>
            <a:solidFill>
              <a:srgbClr val="CC9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71" name="Freeform 74"/>
            <p:cNvSpPr>
              <a:spLocks/>
            </p:cNvSpPr>
            <p:nvPr/>
          </p:nvSpPr>
          <p:spPr bwMode="auto">
            <a:xfrm>
              <a:off x="1080" y="3373"/>
              <a:ext cx="10" cy="10"/>
            </a:xfrm>
            <a:custGeom>
              <a:avLst/>
              <a:gdLst>
                <a:gd name="T0" fmla="*/ 16 w 31"/>
                <a:gd name="T1" fmla="*/ 31 h 31"/>
                <a:gd name="T2" fmla="*/ 21 w 31"/>
                <a:gd name="T3" fmla="*/ 30 h 31"/>
                <a:gd name="T4" fmla="*/ 26 w 31"/>
                <a:gd name="T5" fmla="*/ 27 h 31"/>
                <a:gd name="T6" fmla="*/ 29 w 31"/>
                <a:gd name="T7" fmla="*/ 22 h 31"/>
                <a:gd name="T8" fmla="*/ 31 w 31"/>
                <a:gd name="T9" fmla="*/ 16 h 31"/>
                <a:gd name="T10" fmla="*/ 29 w 31"/>
                <a:gd name="T11" fmla="*/ 10 h 31"/>
                <a:gd name="T12" fmla="*/ 26 w 31"/>
                <a:gd name="T13" fmla="*/ 5 h 31"/>
                <a:gd name="T14" fmla="*/ 21 w 31"/>
                <a:gd name="T15" fmla="*/ 2 h 31"/>
                <a:gd name="T16" fmla="*/ 16 w 31"/>
                <a:gd name="T17" fmla="*/ 0 h 31"/>
                <a:gd name="T18" fmla="*/ 10 w 31"/>
                <a:gd name="T19" fmla="*/ 2 h 31"/>
                <a:gd name="T20" fmla="*/ 5 w 31"/>
                <a:gd name="T21" fmla="*/ 5 h 31"/>
                <a:gd name="T22" fmla="*/ 1 w 31"/>
                <a:gd name="T23" fmla="*/ 10 h 31"/>
                <a:gd name="T24" fmla="*/ 0 w 31"/>
                <a:gd name="T25" fmla="*/ 16 h 31"/>
                <a:gd name="T26" fmla="*/ 1 w 31"/>
                <a:gd name="T27" fmla="*/ 22 h 31"/>
                <a:gd name="T28" fmla="*/ 5 w 31"/>
                <a:gd name="T29" fmla="*/ 27 h 31"/>
                <a:gd name="T30" fmla="*/ 10 w 31"/>
                <a:gd name="T31" fmla="*/ 30 h 31"/>
                <a:gd name="T32" fmla="*/ 16 w 31"/>
                <a:gd name="T3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lnTo>
                    <a:pt x="21" y="30"/>
                  </a:lnTo>
                  <a:lnTo>
                    <a:pt x="26" y="27"/>
                  </a:lnTo>
                  <a:lnTo>
                    <a:pt x="29" y="22"/>
                  </a:lnTo>
                  <a:lnTo>
                    <a:pt x="31" y="16"/>
                  </a:lnTo>
                  <a:lnTo>
                    <a:pt x="29" y="10"/>
                  </a:lnTo>
                  <a:lnTo>
                    <a:pt x="26" y="5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1" y="10"/>
                  </a:lnTo>
                  <a:lnTo>
                    <a:pt x="0" y="16"/>
                  </a:lnTo>
                  <a:lnTo>
                    <a:pt x="1" y="22"/>
                  </a:lnTo>
                  <a:lnTo>
                    <a:pt x="5" y="27"/>
                  </a:lnTo>
                  <a:lnTo>
                    <a:pt x="10" y="30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C98C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72" name="Freeform 75"/>
            <p:cNvSpPr>
              <a:spLocks/>
            </p:cNvSpPr>
            <p:nvPr/>
          </p:nvSpPr>
          <p:spPr bwMode="auto">
            <a:xfrm>
              <a:off x="1080" y="3373"/>
              <a:ext cx="9" cy="10"/>
            </a:xfrm>
            <a:custGeom>
              <a:avLst/>
              <a:gdLst>
                <a:gd name="T0" fmla="*/ 15 w 28"/>
                <a:gd name="T1" fmla="*/ 28 h 28"/>
                <a:gd name="T2" fmla="*/ 20 w 28"/>
                <a:gd name="T3" fmla="*/ 26 h 28"/>
                <a:gd name="T4" fmla="*/ 25 w 28"/>
                <a:gd name="T5" fmla="*/ 24 h 28"/>
                <a:gd name="T6" fmla="*/ 27 w 28"/>
                <a:gd name="T7" fmla="*/ 19 h 28"/>
                <a:gd name="T8" fmla="*/ 28 w 28"/>
                <a:gd name="T9" fmla="*/ 14 h 28"/>
                <a:gd name="T10" fmla="*/ 27 w 28"/>
                <a:gd name="T11" fmla="*/ 8 h 28"/>
                <a:gd name="T12" fmla="*/ 25 w 28"/>
                <a:gd name="T13" fmla="*/ 3 h 28"/>
                <a:gd name="T14" fmla="*/ 20 w 28"/>
                <a:gd name="T15" fmla="*/ 1 h 28"/>
                <a:gd name="T16" fmla="*/ 15 w 28"/>
                <a:gd name="T17" fmla="*/ 0 h 28"/>
                <a:gd name="T18" fmla="*/ 9 w 28"/>
                <a:gd name="T19" fmla="*/ 1 h 28"/>
                <a:gd name="T20" fmla="*/ 4 w 28"/>
                <a:gd name="T21" fmla="*/ 3 h 28"/>
                <a:gd name="T22" fmla="*/ 2 w 28"/>
                <a:gd name="T23" fmla="*/ 8 h 28"/>
                <a:gd name="T24" fmla="*/ 0 w 28"/>
                <a:gd name="T25" fmla="*/ 14 h 28"/>
                <a:gd name="T26" fmla="*/ 2 w 28"/>
                <a:gd name="T27" fmla="*/ 19 h 28"/>
                <a:gd name="T28" fmla="*/ 4 w 28"/>
                <a:gd name="T29" fmla="*/ 24 h 28"/>
                <a:gd name="T30" fmla="*/ 9 w 28"/>
                <a:gd name="T31" fmla="*/ 26 h 28"/>
                <a:gd name="T32" fmla="*/ 15 w 28"/>
                <a:gd name="T3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5" y="28"/>
                  </a:moveTo>
                  <a:lnTo>
                    <a:pt x="20" y="26"/>
                  </a:lnTo>
                  <a:lnTo>
                    <a:pt x="25" y="24"/>
                  </a:lnTo>
                  <a:lnTo>
                    <a:pt x="27" y="19"/>
                  </a:lnTo>
                  <a:lnTo>
                    <a:pt x="28" y="14"/>
                  </a:lnTo>
                  <a:lnTo>
                    <a:pt x="27" y="8"/>
                  </a:lnTo>
                  <a:lnTo>
                    <a:pt x="25" y="3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9" y="1"/>
                  </a:lnTo>
                  <a:lnTo>
                    <a:pt x="4" y="3"/>
                  </a:lnTo>
                  <a:lnTo>
                    <a:pt x="2" y="8"/>
                  </a:lnTo>
                  <a:lnTo>
                    <a:pt x="0" y="14"/>
                  </a:lnTo>
                  <a:lnTo>
                    <a:pt x="2" y="19"/>
                  </a:lnTo>
                  <a:lnTo>
                    <a:pt x="4" y="24"/>
                  </a:lnTo>
                  <a:lnTo>
                    <a:pt x="9" y="26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CC8C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73" name="Freeform 76"/>
            <p:cNvSpPr>
              <a:spLocks/>
            </p:cNvSpPr>
            <p:nvPr/>
          </p:nvSpPr>
          <p:spPr bwMode="auto">
            <a:xfrm>
              <a:off x="1130" y="3363"/>
              <a:ext cx="19" cy="18"/>
            </a:xfrm>
            <a:custGeom>
              <a:avLst/>
              <a:gdLst>
                <a:gd name="T0" fmla="*/ 27 w 55"/>
                <a:gd name="T1" fmla="*/ 56 h 56"/>
                <a:gd name="T2" fmla="*/ 38 w 55"/>
                <a:gd name="T3" fmla="*/ 54 h 56"/>
                <a:gd name="T4" fmla="*/ 46 w 55"/>
                <a:gd name="T5" fmla="*/ 47 h 56"/>
                <a:gd name="T6" fmla="*/ 53 w 55"/>
                <a:gd name="T7" fmla="*/ 39 h 56"/>
                <a:gd name="T8" fmla="*/ 55 w 55"/>
                <a:gd name="T9" fmla="*/ 28 h 56"/>
                <a:gd name="T10" fmla="*/ 53 w 55"/>
                <a:gd name="T11" fmla="*/ 17 h 56"/>
                <a:gd name="T12" fmla="*/ 46 w 55"/>
                <a:gd name="T13" fmla="*/ 9 h 56"/>
                <a:gd name="T14" fmla="*/ 38 w 55"/>
                <a:gd name="T15" fmla="*/ 3 h 56"/>
                <a:gd name="T16" fmla="*/ 27 w 55"/>
                <a:gd name="T17" fmla="*/ 0 h 56"/>
                <a:gd name="T18" fmla="*/ 17 w 55"/>
                <a:gd name="T19" fmla="*/ 3 h 56"/>
                <a:gd name="T20" fmla="*/ 9 w 55"/>
                <a:gd name="T21" fmla="*/ 9 h 56"/>
                <a:gd name="T22" fmla="*/ 3 w 55"/>
                <a:gd name="T23" fmla="*/ 17 h 56"/>
                <a:gd name="T24" fmla="*/ 0 w 55"/>
                <a:gd name="T25" fmla="*/ 28 h 56"/>
                <a:gd name="T26" fmla="*/ 3 w 55"/>
                <a:gd name="T27" fmla="*/ 39 h 56"/>
                <a:gd name="T28" fmla="*/ 9 w 55"/>
                <a:gd name="T29" fmla="*/ 47 h 56"/>
                <a:gd name="T30" fmla="*/ 17 w 55"/>
                <a:gd name="T31" fmla="*/ 54 h 56"/>
                <a:gd name="T32" fmla="*/ 27 w 55"/>
                <a:gd name="T3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56">
                  <a:moveTo>
                    <a:pt x="27" y="56"/>
                  </a:moveTo>
                  <a:lnTo>
                    <a:pt x="38" y="54"/>
                  </a:lnTo>
                  <a:lnTo>
                    <a:pt x="46" y="47"/>
                  </a:lnTo>
                  <a:lnTo>
                    <a:pt x="53" y="39"/>
                  </a:lnTo>
                  <a:lnTo>
                    <a:pt x="55" y="28"/>
                  </a:lnTo>
                  <a:lnTo>
                    <a:pt x="53" y="17"/>
                  </a:lnTo>
                  <a:lnTo>
                    <a:pt x="46" y="9"/>
                  </a:lnTo>
                  <a:lnTo>
                    <a:pt x="38" y="3"/>
                  </a:lnTo>
                  <a:lnTo>
                    <a:pt x="27" y="0"/>
                  </a:lnTo>
                  <a:lnTo>
                    <a:pt x="17" y="3"/>
                  </a:lnTo>
                  <a:lnTo>
                    <a:pt x="9" y="9"/>
                  </a:lnTo>
                  <a:lnTo>
                    <a:pt x="3" y="17"/>
                  </a:lnTo>
                  <a:lnTo>
                    <a:pt x="0" y="28"/>
                  </a:lnTo>
                  <a:lnTo>
                    <a:pt x="3" y="39"/>
                  </a:lnTo>
                  <a:lnTo>
                    <a:pt x="9" y="47"/>
                  </a:lnTo>
                  <a:lnTo>
                    <a:pt x="17" y="54"/>
                  </a:lnTo>
                  <a:lnTo>
                    <a:pt x="27" y="56"/>
                  </a:lnTo>
                  <a:close/>
                </a:path>
              </a:pathLst>
            </a:custGeom>
            <a:solidFill>
              <a:srgbClr val="C4A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74" name="Freeform 77"/>
            <p:cNvSpPr>
              <a:spLocks/>
            </p:cNvSpPr>
            <p:nvPr/>
          </p:nvSpPr>
          <p:spPr bwMode="auto">
            <a:xfrm>
              <a:off x="1131" y="3363"/>
              <a:ext cx="17" cy="18"/>
            </a:xfrm>
            <a:custGeom>
              <a:avLst/>
              <a:gdLst>
                <a:gd name="T0" fmla="*/ 26 w 53"/>
                <a:gd name="T1" fmla="*/ 54 h 54"/>
                <a:gd name="T2" fmla="*/ 37 w 53"/>
                <a:gd name="T3" fmla="*/ 51 h 54"/>
                <a:gd name="T4" fmla="*/ 45 w 53"/>
                <a:gd name="T5" fmla="*/ 45 h 54"/>
                <a:gd name="T6" fmla="*/ 50 w 53"/>
                <a:gd name="T7" fmla="*/ 37 h 54"/>
                <a:gd name="T8" fmla="*/ 53 w 53"/>
                <a:gd name="T9" fmla="*/ 27 h 54"/>
                <a:gd name="T10" fmla="*/ 50 w 53"/>
                <a:gd name="T11" fmla="*/ 16 h 54"/>
                <a:gd name="T12" fmla="*/ 45 w 53"/>
                <a:gd name="T13" fmla="*/ 8 h 54"/>
                <a:gd name="T14" fmla="*/ 37 w 53"/>
                <a:gd name="T15" fmla="*/ 3 h 54"/>
                <a:gd name="T16" fmla="*/ 26 w 53"/>
                <a:gd name="T17" fmla="*/ 0 h 54"/>
                <a:gd name="T18" fmla="*/ 16 w 53"/>
                <a:gd name="T19" fmla="*/ 3 h 54"/>
                <a:gd name="T20" fmla="*/ 8 w 53"/>
                <a:gd name="T21" fmla="*/ 8 h 54"/>
                <a:gd name="T22" fmla="*/ 3 w 53"/>
                <a:gd name="T23" fmla="*/ 16 h 54"/>
                <a:gd name="T24" fmla="*/ 0 w 53"/>
                <a:gd name="T25" fmla="*/ 27 h 54"/>
                <a:gd name="T26" fmla="*/ 3 w 53"/>
                <a:gd name="T27" fmla="*/ 37 h 54"/>
                <a:gd name="T28" fmla="*/ 8 w 53"/>
                <a:gd name="T29" fmla="*/ 45 h 54"/>
                <a:gd name="T30" fmla="*/ 16 w 53"/>
                <a:gd name="T31" fmla="*/ 51 h 54"/>
                <a:gd name="T32" fmla="*/ 26 w 53"/>
                <a:gd name="T3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54">
                  <a:moveTo>
                    <a:pt x="26" y="54"/>
                  </a:moveTo>
                  <a:lnTo>
                    <a:pt x="37" y="51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3" y="27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3"/>
                  </a:lnTo>
                  <a:lnTo>
                    <a:pt x="26" y="0"/>
                  </a:lnTo>
                  <a:lnTo>
                    <a:pt x="16" y="3"/>
                  </a:lnTo>
                  <a:lnTo>
                    <a:pt x="8" y="8"/>
                  </a:lnTo>
                  <a:lnTo>
                    <a:pt x="3" y="16"/>
                  </a:lnTo>
                  <a:lnTo>
                    <a:pt x="0" y="27"/>
                  </a:lnTo>
                  <a:lnTo>
                    <a:pt x="3" y="37"/>
                  </a:lnTo>
                  <a:lnTo>
                    <a:pt x="8" y="45"/>
                  </a:lnTo>
                  <a:lnTo>
                    <a:pt x="16" y="51"/>
                  </a:lnTo>
                  <a:lnTo>
                    <a:pt x="26" y="54"/>
                  </a:lnTo>
                  <a:close/>
                </a:path>
              </a:pathLst>
            </a:custGeom>
            <a:solidFill>
              <a:srgbClr val="C69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75" name="Freeform 78"/>
            <p:cNvSpPr>
              <a:spLocks/>
            </p:cNvSpPr>
            <p:nvPr/>
          </p:nvSpPr>
          <p:spPr bwMode="auto">
            <a:xfrm>
              <a:off x="1131" y="3364"/>
              <a:ext cx="17" cy="17"/>
            </a:xfrm>
            <a:custGeom>
              <a:avLst/>
              <a:gdLst>
                <a:gd name="T0" fmla="*/ 24 w 50"/>
                <a:gd name="T1" fmla="*/ 51 h 51"/>
                <a:gd name="T2" fmla="*/ 34 w 50"/>
                <a:gd name="T3" fmla="*/ 48 h 51"/>
                <a:gd name="T4" fmla="*/ 42 w 50"/>
                <a:gd name="T5" fmla="*/ 43 h 51"/>
                <a:gd name="T6" fmla="*/ 47 w 50"/>
                <a:gd name="T7" fmla="*/ 35 h 51"/>
                <a:gd name="T8" fmla="*/ 50 w 50"/>
                <a:gd name="T9" fmla="*/ 25 h 51"/>
                <a:gd name="T10" fmla="*/ 47 w 50"/>
                <a:gd name="T11" fmla="*/ 15 h 51"/>
                <a:gd name="T12" fmla="*/ 42 w 50"/>
                <a:gd name="T13" fmla="*/ 7 h 51"/>
                <a:gd name="T14" fmla="*/ 34 w 50"/>
                <a:gd name="T15" fmla="*/ 2 h 51"/>
                <a:gd name="T16" fmla="*/ 24 w 50"/>
                <a:gd name="T17" fmla="*/ 0 h 51"/>
                <a:gd name="T18" fmla="*/ 14 w 50"/>
                <a:gd name="T19" fmla="*/ 2 h 51"/>
                <a:gd name="T20" fmla="*/ 7 w 50"/>
                <a:gd name="T21" fmla="*/ 7 h 51"/>
                <a:gd name="T22" fmla="*/ 2 w 50"/>
                <a:gd name="T23" fmla="*/ 15 h 51"/>
                <a:gd name="T24" fmla="*/ 0 w 50"/>
                <a:gd name="T25" fmla="*/ 25 h 51"/>
                <a:gd name="T26" fmla="*/ 2 w 50"/>
                <a:gd name="T27" fmla="*/ 35 h 51"/>
                <a:gd name="T28" fmla="*/ 7 w 50"/>
                <a:gd name="T29" fmla="*/ 43 h 51"/>
                <a:gd name="T30" fmla="*/ 14 w 50"/>
                <a:gd name="T31" fmla="*/ 48 h 51"/>
                <a:gd name="T32" fmla="*/ 24 w 50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51">
                  <a:moveTo>
                    <a:pt x="24" y="51"/>
                  </a:moveTo>
                  <a:lnTo>
                    <a:pt x="34" y="48"/>
                  </a:lnTo>
                  <a:lnTo>
                    <a:pt x="42" y="43"/>
                  </a:lnTo>
                  <a:lnTo>
                    <a:pt x="47" y="35"/>
                  </a:lnTo>
                  <a:lnTo>
                    <a:pt x="50" y="25"/>
                  </a:lnTo>
                  <a:lnTo>
                    <a:pt x="47" y="15"/>
                  </a:lnTo>
                  <a:lnTo>
                    <a:pt x="42" y="7"/>
                  </a:lnTo>
                  <a:lnTo>
                    <a:pt x="34" y="2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5"/>
                  </a:lnTo>
                  <a:lnTo>
                    <a:pt x="7" y="43"/>
                  </a:lnTo>
                  <a:lnTo>
                    <a:pt x="14" y="48"/>
                  </a:lnTo>
                  <a:lnTo>
                    <a:pt x="24" y="51"/>
                  </a:lnTo>
                  <a:close/>
                </a:path>
              </a:pathLst>
            </a:custGeom>
            <a:solidFill>
              <a:srgbClr val="C69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76" name="Freeform 79"/>
            <p:cNvSpPr>
              <a:spLocks/>
            </p:cNvSpPr>
            <p:nvPr/>
          </p:nvSpPr>
          <p:spPr bwMode="auto">
            <a:xfrm>
              <a:off x="1132" y="3364"/>
              <a:ext cx="15" cy="16"/>
            </a:xfrm>
            <a:custGeom>
              <a:avLst/>
              <a:gdLst>
                <a:gd name="T0" fmla="*/ 23 w 46"/>
                <a:gd name="T1" fmla="*/ 48 h 48"/>
                <a:gd name="T2" fmla="*/ 33 w 46"/>
                <a:gd name="T3" fmla="*/ 46 h 48"/>
                <a:gd name="T4" fmla="*/ 40 w 46"/>
                <a:gd name="T5" fmla="*/ 41 h 48"/>
                <a:gd name="T6" fmla="*/ 45 w 46"/>
                <a:gd name="T7" fmla="*/ 34 h 48"/>
                <a:gd name="T8" fmla="*/ 46 w 46"/>
                <a:gd name="T9" fmla="*/ 24 h 48"/>
                <a:gd name="T10" fmla="*/ 45 w 46"/>
                <a:gd name="T11" fmla="*/ 14 h 48"/>
                <a:gd name="T12" fmla="*/ 40 w 46"/>
                <a:gd name="T13" fmla="*/ 7 h 48"/>
                <a:gd name="T14" fmla="*/ 33 w 46"/>
                <a:gd name="T15" fmla="*/ 2 h 48"/>
                <a:gd name="T16" fmla="*/ 23 w 46"/>
                <a:gd name="T17" fmla="*/ 0 h 48"/>
                <a:gd name="T18" fmla="*/ 13 w 46"/>
                <a:gd name="T19" fmla="*/ 2 h 48"/>
                <a:gd name="T20" fmla="*/ 6 w 46"/>
                <a:gd name="T21" fmla="*/ 7 h 48"/>
                <a:gd name="T22" fmla="*/ 1 w 46"/>
                <a:gd name="T23" fmla="*/ 14 h 48"/>
                <a:gd name="T24" fmla="*/ 0 w 46"/>
                <a:gd name="T25" fmla="*/ 24 h 48"/>
                <a:gd name="T26" fmla="*/ 1 w 46"/>
                <a:gd name="T27" fmla="*/ 34 h 48"/>
                <a:gd name="T28" fmla="*/ 6 w 46"/>
                <a:gd name="T29" fmla="*/ 41 h 48"/>
                <a:gd name="T30" fmla="*/ 13 w 46"/>
                <a:gd name="T31" fmla="*/ 46 h 48"/>
                <a:gd name="T32" fmla="*/ 23 w 46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48">
                  <a:moveTo>
                    <a:pt x="23" y="48"/>
                  </a:moveTo>
                  <a:lnTo>
                    <a:pt x="33" y="46"/>
                  </a:lnTo>
                  <a:lnTo>
                    <a:pt x="40" y="41"/>
                  </a:lnTo>
                  <a:lnTo>
                    <a:pt x="45" y="34"/>
                  </a:lnTo>
                  <a:lnTo>
                    <a:pt x="46" y="24"/>
                  </a:lnTo>
                  <a:lnTo>
                    <a:pt x="45" y="14"/>
                  </a:lnTo>
                  <a:lnTo>
                    <a:pt x="40" y="7"/>
                  </a:lnTo>
                  <a:lnTo>
                    <a:pt x="33" y="2"/>
                  </a:lnTo>
                  <a:lnTo>
                    <a:pt x="23" y="0"/>
                  </a:lnTo>
                  <a:lnTo>
                    <a:pt x="13" y="2"/>
                  </a:lnTo>
                  <a:lnTo>
                    <a:pt x="6" y="7"/>
                  </a:lnTo>
                  <a:lnTo>
                    <a:pt x="1" y="14"/>
                  </a:lnTo>
                  <a:lnTo>
                    <a:pt x="0" y="24"/>
                  </a:lnTo>
                  <a:lnTo>
                    <a:pt x="1" y="34"/>
                  </a:lnTo>
                  <a:lnTo>
                    <a:pt x="6" y="41"/>
                  </a:lnTo>
                  <a:lnTo>
                    <a:pt x="13" y="46"/>
                  </a:lnTo>
                  <a:lnTo>
                    <a:pt x="23" y="48"/>
                  </a:lnTo>
                  <a:close/>
                </a:path>
              </a:pathLst>
            </a:custGeom>
            <a:solidFill>
              <a:srgbClr val="C69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77" name="Freeform 80"/>
            <p:cNvSpPr>
              <a:spLocks/>
            </p:cNvSpPr>
            <p:nvPr/>
          </p:nvSpPr>
          <p:spPr bwMode="auto">
            <a:xfrm>
              <a:off x="1132" y="3364"/>
              <a:ext cx="15" cy="16"/>
            </a:xfrm>
            <a:custGeom>
              <a:avLst/>
              <a:gdLst>
                <a:gd name="T0" fmla="*/ 22 w 44"/>
                <a:gd name="T1" fmla="*/ 46 h 46"/>
                <a:gd name="T2" fmla="*/ 31 w 44"/>
                <a:gd name="T3" fmla="*/ 44 h 46"/>
                <a:gd name="T4" fmla="*/ 38 w 44"/>
                <a:gd name="T5" fmla="*/ 39 h 46"/>
                <a:gd name="T6" fmla="*/ 43 w 44"/>
                <a:gd name="T7" fmla="*/ 32 h 46"/>
                <a:gd name="T8" fmla="*/ 44 w 44"/>
                <a:gd name="T9" fmla="*/ 23 h 46"/>
                <a:gd name="T10" fmla="*/ 43 w 44"/>
                <a:gd name="T11" fmla="*/ 13 h 46"/>
                <a:gd name="T12" fmla="*/ 38 w 44"/>
                <a:gd name="T13" fmla="*/ 6 h 46"/>
                <a:gd name="T14" fmla="*/ 31 w 44"/>
                <a:gd name="T15" fmla="*/ 1 h 46"/>
                <a:gd name="T16" fmla="*/ 22 w 44"/>
                <a:gd name="T17" fmla="*/ 0 h 46"/>
                <a:gd name="T18" fmla="*/ 13 w 44"/>
                <a:gd name="T19" fmla="*/ 1 h 46"/>
                <a:gd name="T20" fmla="*/ 6 w 44"/>
                <a:gd name="T21" fmla="*/ 6 h 46"/>
                <a:gd name="T22" fmla="*/ 1 w 44"/>
                <a:gd name="T23" fmla="*/ 13 h 46"/>
                <a:gd name="T24" fmla="*/ 0 w 44"/>
                <a:gd name="T25" fmla="*/ 23 h 46"/>
                <a:gd name="T26" fmla="*/ 1 w 44"/>
                <a:gd name="T27" fmla="*/ 32 h 46"/>
                <a:gd name="T28" fmla="*/ 6 w 44"/>
                <a:gd name="T29" fmla="*/ 39 h 46"/>
                <a:gd name="T30" fmla="*/ 13 w 44"/>
                <a:gd name="T31" fmla="*/ 44 h 46"/>
                <a:gd name="T32" fmla="*/ 22 w 44"/>
                <a:gd name="T3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46">
                  <a:moveTo>
                    <a:pt x="22" y="46"/>
                  </a:moveTo>
                  <a:lnTo>
                    <a:pt x="31" y="44"/>
                  </a:lnTo>
                  <a:lnTo>
                    <a:pt x="38" y="39"/>
                  </a:lnTo>
                  <a:lnTo>
                    <a:pt x="43" y="32"/>
                  </a:lnTo>
                  <a:lnTo>
                    <a:pt x="44" y="23"/>
                  </a:lnTo>
                  <a:lnTo>
                    <a:pt x="43" y="13"/>
                  </a:lnTo>
                  <a:lnTo>
                    <a:pt x="38" y="6"/>
                  </a:lnTo>
                  <a:lnTo>
                    <a:pt x="31" y="1"/>
                  </a:lnTo>
                  <a:lnTo>
                    <a:pt x="22" y="0"/>
                  </a:lnTo>
                  <a:lnTo>
                    <a:pt x="13" y="1"/>
                  </a:lnTo>
                  <a:lnTo>
                    <a:pt x="6" y="6"/>
                  </a:lnTo>
                  <a:lnTo>
                    <a:pt x="1" y="13"/>
                  </a:lnTo>
                  <a:lnTo>
                    <a:pt x="0" y="23"/>
                  </a:lnTo>
                  <a:lnTo>
                    <a:pt x="1" y="32"/>
                  </a:lnTo>
                  <a:lnTo>
                    <a:pt x="6" y="39"/>
                  </a:lnTo>
                  <a:lnTo>
                    <a:pt x="13" y="44"/>
                  </a:lnTo>
                  <a:lnTo>
                    <a:pt x="22" y="46"/>
                  </a:lnTo>
                  <a:close/>
                </a:path>
              </a:pathLst>
            </a:custGeom>
            <a:solidFill>
              <a:srgbClr val="C69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78" name="Freeform 81"/>
            <p:cNvSpPr>
              <a:spLocks/>
            </p:cNvSpPr>
            <p:nvPr/>
          </p:nvSpPr>
          <p:spPr bwMode="auto">
            <a:xfrm>
              <a:off x="1132" y="3365"/>
              <a:ext cx="14" cy="14"/>
            </a:xfrm>
            <a:custGeom>
              <a:avLst/>
              <a:gdLst>
                <a:gd name="T0" fmla="*/ 21 w 42"/>
                <a:gd name="T1" fmla="*/ 44 h 44"/>
                <a:gd name="T2" fmla="*/ 30 w 42"/>
                <a:gd name="T3" fmla="*/ 43 h 44"/>
                <a:gd name="T4" fmla="*/ 36 w 42"/>
                <a:gd name="T5" fmla="*/ 38 h 44"/>
                <a:gd name="T6" fmla="*/ 40 w 42"/>
                <a:gd name="T7" fmla="*/ 31 h 44"/>
                <a:gd name="T8" fmla="*/ 42 w 42"/>
                <a:gd name="T9" fmla="*/ 22 h 44"/>
                <a:gd name="T10" fmla="*/ 40 w 42"/>
                <a:gd name="T11" fmla="*/ 14 h 44"/>
                <a:gd name="T12" fmla="*/ 36 w 42"/>
                <a:gd name="T13" fmla="*/ 6 h 44"/>
                <a:gd name="T14" fmla="*/ 30 w 42"/>
                <a:gd name="T15" fmla="*/ 1 h 44"/>
                <a:gd name="T16" fmla="*/ 21 w 42"/>
                <a:gd name="T17" fmla="*/ 0 h 44"/>
                <a:gd name="T18" fmla="*/ 14 w 42"/>
                <a:gd name="T19" fmla="*/ 1 h 44"/>
                <a:gd name="T20" fmla="*/ 6 w 42"/>
                <a:gd name="T21" fmla="*/ 6 h 44"/>
                <a:gd name="T22" fmla="*/ 2 w 42"/>
                <a:gd name="T23" fmla="*/ 14 h 44"/>
                <a:gd name="T24" fmla="*/ 0 w 42"/>
                <a:gd name="T25" fmla="*/ 22 h 44"/>
                <a:gd name="T26" fmla="*/ 2 w 42"/>
                <a:gd name="T27" fmla="*/ 31 h 44"/>
                <a:gd name="T28" fmla="*/ 6 w 42"/>
                <a:gd name="T29" fmla="*/ 38 h 44"/>
                <a:gd name="T30" fmla="*/ 14 w 42"/>
                <a:gd name="T31" fmla="*/ 43 h 44"/>
                <a:gd name="T32" fmla="*/ 21 w 42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44">
                  <a:moveTo>
                    <a:pt x="21" y="44"/>
                  </a:moveTo>
                  <a:lnTo>
                    <a:pt x="30" y="43"/>
                  </a:lnTo>
                  <a:lnTo>
                    <a:pt x="36" y="38"/>
                  </a:lnTo>
                  <a:lnTo>
                    <a:pt x="40" y="31"/>
                  </a:lnTo>
                  <a:lnTo>
                    <a:pt x="42" y="22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30" y="1"/>
                  </a:lnTo>
                  <a:lnTo>
                    <a:pt x="21" y="0"/>
                  </a:lnTo>
                  <a:lnTo>
                    <a:pt x="14" y="1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2"/>
                  </a:lnTo>
                  <a:lnTo>
                    <a:pt x="2" y="31"/>
                  </a:lnTo>
                  <a:lnTo>
                    <a:pt x="6" y="38"/>
                  </a:lnTo>
                  <a:lnTo>
                    <a:pt x="14" y="43"/>
                  </a:lnTo>
                  <a:lnTo>
                    <a:pt x="21" y="44"/>
                  </a:lnTo>
                  <a:close/>
                </a:path>
              </a:pathLst>
            </a:custGeom>
            <a:solidFill>
              <a:srgbClr val="C99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79" name="Freeform 82"/>
            <p:cNvSpPr>
              <a:spLocks/>
            </p:cNvSpPr>
            <p:nvPr/>
          </p:nvSpPr>
          <p:spPr bwMode="auto">
            <a:xfrm>
              <a:off x="1133" y="3365"/>
              <a:ext cx="13" cy="14"/>
            </a:xfrm>
            <a:custGeom>
              <a:avLst/>
              <a:gdLst>
                <a:gd name="T0" fmla="*/ 19 w 38"/>
                <a:gd name="T1" fmla="*/ 42 h 42"/>
                <a:gd name="T2" fmla="*/ 26 w 38"/>
                <a:gd name="T3" fmla="*/ 40 h 42"/>
                <a:gd name="T4" fmla="*/ 32 w 38"/>
                <a:gd name="T5" fmla="*/ 36 h 42"/>
                <a:gd name="T6" fmla="*/ 37 w 38"/>
                <a:gd name="T7" fmla="*/ 28 h 42"/>
                <a:gd name="T8" fmla="*/ 38 w 38"/>
                <a:gd name="T9" fmla="*/ 21 h 42"/>
                <a:gd name="T10" fmla="*/ 37 w 38"/>
                <a:gd name="T11" fmla="*/ 14 h 42"/>
                <a:gd name="T12" fmla="*/ 32 w 38"/>
                <a:gd name="T13" fmla="*/ 6 h 42"/>
                <a:gd name="T14" fmla="*/ 26 w 38"/>
                <a:gd name="T15" fmla="*/ 2 h 42"/>
                <a:gd name="T16" fmla="*/ 19 w 38"/>
                <a:gd name="T17" fmla="*/ 0 h 42"/>
                <a:gd name="T18" fmla="*/ 12 w 38"/>
                <a:gd name="T19" fmla="*/ 2 h 42"/>
                <a:gd name="T20" fmla="*/ 6 w 38"/>
                <a:gd name="T21" fmla="*/ 6 h 42"/>
                <a:gd name="T22" fmla="*/ 1 w 38"/>
                <a:gd name="T23" fmla="*/ 14 h 42"/>
                <a:gd name="T24" fmla="*/ 0 w 38"/>
                <a:gd name="T25" fmla="*/ 21 h 42"/>
                <a:gd name="T26" fmla="*/ 1 w 38"/>
                <a:gd name="T27" fmla="*/ 28 h 42"/>
                <a:gd name="T28" fmla="*/ 6 w 38"/>
                <a:gd name="T29" fmla="*/ 36 h 42"/>
                <a:gd name="T30" fmla="*/ 12 w 38"/>
                <a:gd name="T31" fmla="*/ 40 h 42"/>
                <a:gd name="T32" fmla="*/ 19 w 38"/>
                <a:gd name="T3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42">
                  <a:moveTo>
                    <a:pt x="19" y="42"/>
                  </a:moveTo>
                  <a:lnTo>
                    <a:pt x="26" y="40"/>
                  </a:lnTo>
                  <a:lnTo>
                    <a:pt x="32" y="36"/>
                  </a:lnTo>
                  <a:lnTo>
                    <a:pt x="37" y="28"/>
                  </a:lnTo>
                  <a:lnTo>
                    <a:pt x="38" y="21"/>
                  </a:lnTo>
                  <a:lnTo>
                    <a:pt x="37" y="14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19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1" y="14"/>
                  </a:lnTo>
                  <a:lnTo>
                    <a:pt x="0" y="21"/>
                  </a:lnTo>
                  <a:lnTo>
                    <a:pt x="1" y="28"/>
                  </a:lnTo>
                  <a:lnTo>
                    <a:pt x="6" y="36"/>
                  </a:lnTo>
                  <a:lnTo>
                    <a:pt x="12" y="40"/>
                  </a:lnTo>
                  <a:lnTo>
                    <a:pt x="19" y="42"/>
                  </a:lnTo>
                  <a:close/>
                </a:path>
              </a:pathLst>
            </a:custGeom>
            <a:solidFill>
              <a:srgbClr val="C99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80" name="Freeform 83"/>
            <p:cNvSpPr>
              <a:spLocks/>
            </p:cNvSpPr>
            <p:nvPr/>
          </p:nvSpPr>
          <p:spPr bwMode="auto">
            <a:xfrm>
              <a:off x="1133" y="3366"/>
              <a:ext cx="12" cy="12"/>
            </a:xfrm>
            <a:custGeom>
              <a:avLst/>
              <a:gdLst>
                <a:gd name="T0" fmla="*/ 18 w 36"/>
                <a:gd name="T1" fmla="*/ 38 h 38"/>
                <a:gd name="T2" fmla="*/ 25 w 36"/>
                <a:gd name="T3" fmla="*/ 37 h 38"/>
                <a:gd name="T4" fmla="*/ 31 w 36"/>
                <a:gd name="T5" fmla="*/ 32 h 38"/>
                <a:gd name="T6" fmla="*/ 35 w 36"/>
                <a:gd name="T7" fmla="*/ 26 h 38"/>
                <a:gd name="T8" fmla="*/ 36 w 36"/>
                <a:gd name="T9" fmla="*/ 19 h 38"/>
                <a:gd name="T10" fmla="*/ 35 w 36"/>
                <a:gd name="T11" fmla="*/ 12 h 38"/>
                <a:gd name="T12" fmla="*/ 31 w 36"/>
                <a:gd name="T13" fmla="*/ 6 h 38"/>
                <a:gd name="T14" fmla="*/ 25 w 36"/>
                <a:gd name="T15" fmla="*/ 1 h 38"/>
                <a:gd name="T16" fmla="*/ 18 w 36"/>
                <a:gd name="T17" fmla="*/ 0 h 38"/>
                <a:gd name="T18" fmla="*/ 11 w 36"/>
                <a:gd name="T19" fmla="*/ 1 h 38"/>
                <a:gd name="T20" fmla="*/ 6 w 36"/>
                <a:gd name="T21" fmla="*/ 6 h 38"/>
                <a:gd name="T22" fmla="*/ 1 w 36"/>
                <a:gd name="T23" fmla="*/ 12 h 38"/>
                <a:gd name="T24" fmla="*/ 0 w 36"/>
                <a:gd name="T25" fmla="*/ 19 h 38"/>
                <a:gd name="T26" fmla="*/ 1 w 36"/>
                <a:gd name="T27" fmla="*/ 26 h 38"/>
                <a:gd name="T28" fmla="*/ 6 w 36"/>
                <a:gd name="T29" fmla="*/ 32 h 38"/>
                <a:gd name="T30" fmla="*/ 11 w 36"/>
                <a:gd name="T31" fmla="*/ 37 h 38"/>
                <a:gd name="T32" fmla="*/ 18 w 36"/>
                <a:gd name="T3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38">
                  <a:moveTo>
                    <a:pt x="18" y="38"/>
                  </a:moveTo>
                  <a:lnTo>
                    <a:pt x="25" y="37"/>
                  </a:lnTo>
                  <a:lnTo>
                    <a:pt x="31" y="32"/>
                  </a:lnTo>
                  <a:lnTo>
                    <a:pt x="35" y="26"/>
                  </a:lnTo>
                  <a:lnTo>
                    <a:pt x="36" y="19"/>
                  </a:lnTo>
                  <a:lnTo>
                    <a:pt x="35" y="12"/>
                  </a:lnTo>
                  <a:lnTo>
                    <a:pt x="31" y="6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6" y="6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6"/>
                  </a:lnTo>
                  <a:lnTo>
                    <a:pt x="6" y="32"/>
                  </a:lnTo>
                  <a:lnTo>
                    <a:pt x="11" y="37"/>
                  </a:lnTo>
                  <a:lnTo>
                    <a:pt x="18" y="38"/>
                  </a:lnTo>
                  <a:close/>
                </a:path>
              </a:pathLst>
            </a:custGeom>
            <a:solidFill>
              <a:srgbClr val="C99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81" name="Freeform 84"/>
            <p:cNvSpPr>
              <a:spLocks/>
            </p:cNvSpPr>
            <p:nvPr/>
          </p:nvSpPr>
          <p:spPr bwMode="auto">
            <a:xfrm>
              <a:off x="1134" y="3366"/>
              <a:ext cx="11" cy="12"/>
            </a:xfrm>
            <a:custGeom>
              <a:avLst/>
              <a:gdLst>
                <a:gd name="T0" fmla="*/ 17 w 34"/>
                <a:gd name="T1" fmla="*/ 36 h 36"/>
                <a:gd name="T2" fmla="*/ 24 w 34"/>
                <a:gd name="T3" fmla="*/ 35 h 36"/>
                <a:gd name="T4" fmla="*/ 29 w 34"/>
                <a:gd name="T5" fmla="*/ 30 h 36"/>
                <a:gd name="T6" fmla="*/ 33 w 34"/>
                <a:gd name="T7" fmla="*/ 25 h 36"/>
                <a:gd name="T8" fmla="*/ 34 w 34"/>
                <a:gd name="T9" fmla="*/ 18 h 36"/>
                <a:gd name="T10" fmla="*/ 33 w 34"/>
                <a:gd name="T11" fmla="*/ 11 h 36"/>
                <a:gd name="T12" fmla="*/ 29 w 34"/>
                <a:gd name="T13" fmla="*/ 5 h 36"/>
                <a:gd name="T14" fmla="*/ 24 w 34"/>
                <a:gd name="T15" fmla="*/ 1 h 36"/>
                <a:gd name="T16" fmla="*/ 17 w 34"/>
                <a:gd name="T17" fmla="*/ 0 h 36"/>
                <a:gd name="T18" fmla="*/ 10 w 34"/>
                <a:gd name="T19" fmla="*/ 1 h 36"/>
                <a:gd name="T20" fmla="*/ 5 w 34"/>
                <a:gd name="T21" fmla="*/ 5 h 36"/>
                <a:gd name="T22" fmla="*/ 1 w 34"/>
                <a:gd name="T23" fmla="*/ 11 h 36"/>
                <a:gd name="T24" fmla="*/ 0 w 34"/>
                <a:gd name="T25" fmla="*/ 18 h 36"/>
                <a:gd name="T26" fmla="*/ 1 w 34"/>
                <a:gd name="T27" fmla="*/ 25 h 36"/>
                <a:gd name="T28" fmla="*/ 5 w 34"/>
                <a:gd name="T29" fmla="*/ 30 h 36"/>
                <a:gd name="T30" fmla="*/ 10 w 34"/>
                <a:gd name="T31" fmla="*/ 35 h 36"/>
                <a:gd name="T32" fmla="*/ 17 w 34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6">
                  <a:moveTo>
                    <a:pt x="17" y="36"/>
                  </a:moveTo>
                  <a:lnTo>
                    <a:pt x="24" y="35"/>
                  </a:lnTo>
                  <a:lnTo>
                    <a:pt x="29" y="30"/>
                  </a:lnTo>
                  <a:lnTo>
                    <a:pt x="33" y="25"/>
                  </a:lnTo>
                  <a:lnTo>
                    <a:pt x="34" y="18"/>
                  </a:lnTo>
                  <a:lnTo>
                    <a:pt x="33" y="11"/>
                  </a:lnTo>
                  <a:lnTo>
                    <a:pt x="29" y="5"/>
                  </a:lnTo>
                  <a:lnTo>
                    <a:pt x="24" y="1"/>
                  </a:lnTo>
                  <a:lnTo>
                    <a:pt x="17" y="0"/>
                  </a:lnTo>
                  <a:lnTo>
                    <a:pt x="10" y="1"/>
                  </a:lnTo>
                  <a:lnTo>
                    <a:pt x="5" y="5"/>
                  </a:lnTo>
                  <a:lnTo>
                    <a:pt x="1" y="11"/>
                  </a:lnTo>
                  <a:lnTo>
                    <a:pt x="0" y="18"/>
                  </a:lnTo>
                  <a:lnTo>
                    <a:pt x="1" y="25"/>
                  </a:lnTo>
                  <a:lnTo>
                    <a:pt x="5" y="30"/>
                  </a:lnTo>
                  <a:lnTo>
                    <a:pt x="10" y="35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C99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82" name="Freeform 85"/>
            <p:cNvSpPr>
              <a:spLocks/>
            </p:cNvSpPr>
            <p:nvPr/>
          </p:nvSpPr>
          <p:spPr bwMode="auto">
            <a:xfrm>
              <a:off x="1134" y="3366"/>
              <a:ext cx="11" cy="12"/>
            </a:xfrm>
            <a:custGeom>
              <a:avLst/>
              <a:gdLst>
                <a:gd name="T0" fmla="*/ 16 w 32"/>
                <a:gd name="T1" fmla="*/ 34 h 34"/>
                <a:gd name="T2" fmla="*/ 22 w 32"/>
                <a:gd name="T3" fmla="*/ 33 h 34"/>
                <a:gd name="T4" fmla="*/ 27 w 32"/>
                <a:gd name="T5" fmla="*/ 29 h 34"/>
                <a:gd name="T6" fmla="*/ 31 w 32"/>
                <a:gd name="T7" fmla="*/ 23 h 34"/>
                <a:gd name="T8" fmla="*/ 32 w 32"/>
                <a:gd name="T9" fmla="*/ 17 h 34"/>
                <a:gd name="T10" fmla="*/ 31 w 32"/>
                <a:gd name="T11" fmla="*/ 10 h 34"/>
                <a:gd name="T12" fmla="*/ 27 w 32"/>
                <a:gd name="T13" fmla="*/ 5 h 34"/>
                <a:gd name="T14" fmla="*/ 22 w 32"/>
                <a:gd name="T15" fmla="*/ 1 h 34"/>
                <a:gd name="T16" fmla="*/ 16 w 32"/>
                <a:gd name="T17" fmla="*/ 0 h 34"/>
                <a:gd name="T18" fmla="*/ 10 w 32"/>
                <a:gd name="T19" fmla="*/ 1 h 34"/>
                <a:gd name="T20" fmla="*/ 5 w 32"/>
                <a:gd name="T21" fmla="*/ 5 h 34"/>
                <a:gd name="T22" fmla="*/ 1 w 32"/>
                <a:gd name="T23" fmla="*/ 10 h 34"/>
                <a:gd name="T24" fmla="*/ 0 w 32"/>
                <a:gd name="T25" fmla="*/ 17 h 34"/>
                <a:gd name="T26" fmla="*/ 1 w 32"/>
                <a:gd name="T27" fmla="*/ 23 h 34"/>
                <a:gd name="T28" fmla="*/ 5 w 32"/>
                <a:gd name="T29" fmla="*/ 29 h 34"/>
                <a:gd name="T30" fmla="*/ 10 w 32"/>
                <a:gd name="T31" fmla="*/ 33 h 34"/>
                <a:gd name="T32" fmla="*/ 16 w 32"/>
                <a:gd name="T3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4">
                  <a:moveTo>
                    <a:pt x="16" y="34"/>
                  </a:moveTo>
                  <a:lnTo>
                    <a:pt x="22" y="33"/>
                  </a:lnTo>
                  <a:lnTo>
                    <a:pt x="27" y="29"/>
                  </a:lnTo>
                  <a:lnTo>
                    <a:pt x="31" y="23"/>
                  </a:lnTo>
                  <a:lnTo>
                    <a:pt x="32" y="17"/>
                  </a:lnTo>
                  <a:lnTo>
                    <a:pt x="31" y="10"/>
                  </a:lnTo>
                  <a:lnTo>
                    <a:pt x="27" y="5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10" y="1"/>
                  </a:lnTo>
                  <a:lnTo>
                    <a:pt x="5" y="5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lnTo>
                    <a:pt x="5" y="29"/>
                  </a:lnTo>
                  <a:lnTo>
                    <a:pt x="10" y="33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CC9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83" name="Freeform 86"/>
            <p:cNvSpPr>
              <a:spLocks/>
            </p:cNvSpPr>
            <p:nvPr/>
          </p:nvSpPr>
          <p:spPr bwMode="auto">
            <a:xfrm>
              <a:off x="1134" y="3367"/>
              <a:ext cx="10" cy="10"/>
            </a:xfrm>
            <a:custGeom>
              <a:avLst/>
              <a:gdLst>
                <a:gd name="T0" fmla="*/ 15 w 30"/>
                <a:gd name="T1" fmla="*/ 32 h 32"/>
                <a:gd name="T2" fmla="*/ 21 w 30"/>
                <a:gd name="T3" fmla="*/ 31 h 32"/>
                <a:gd name="T4" fmla="*/ 26 w 30"/>
                <a:gd name="T5" fmla="*/ 27 h 32"/>
                <a:gd name="T6" fmla="*/ 28 w 30"/>
                <a:gd name="T7" fmla="*/ 22 h 32"/>
                <a:gd name="T8" fmla="*/ 30 w 30"/>
                <a:gd name="T9" fmla="*/ 16 h 32"/>
                <a:gd name="T10" fmla="*/ 28 w 30"/>
                <a:gd name="T11" fmla="*/ 10 h 32"/>
                <a:gd name="T12" fmla="*/ 26 w 30"/>
                <a:gd name="T13" fmla="*/ 5 h 32"/>
                <a:gd name="T14" fmla="*/ 21 w 30"/>
                <a:gd name="T15" fmla="*/ 1 h 32"/>
                <a:gd name="T16" fmla="*/ 15 w 30"/>
                <a:gd name="T17" fmla="*/ 0 h 32"/>
                <a:gd name="T18" fmla="*/ 9 w 30"/>
                <a:gd name="T19" fmla="*/ 1 h 32"/>
                <a:gd name="T20" fmla="*/ 4 w 30"/>
                <a:gd name="T21" fmla="*/ 5 h 32"/>
                <a:gd name="T22" fmla="*/ 2 w 30"/>
                <a:gd name="T23" fmla="*/ 10 h 32"/>
                <a:gd name="T24" fmla="*/ 0 w 30"/>
                <a:gd name="T25" fmla="*/ 16 h 32"/>
                <a:gd name="T26" fmla="*/ 2 w 30"/>
                <a:gd name="T27" fmla="*/ 22 h 32"/>
                <a:gd name="T28" fmla="*/ 4 w 30"/>
                <a:gd name="T29" fmla="*/ 27 h 32"/>
                <a:gd name="T30" fmla="*/ 9 w 30"/>
                <a:gd name="T31" fmla="*/ 31 h 32"/>
                <a:gd name="T32" fmla="*/ 15 w 30"/>
                <a:gd name="T3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2">
                  <a:moveTo>
                    <a:pt x="15" y="32"/>
                  </a:moveTo>
                  <a:lnTo>
                    <a:pt x="21" y="31"/>
                  </a:lnTo>
                  <a:lnTo>
                    <a:pt x="26" y="27"/>
                  </a:lnTo>
                  <a:lnTo>
                    <a:pt x="28" y="22"/>
                  </a:lnTo>
                  <a:lnTo>
                    <a:pt x="30" y="16"/>
                  </a:lnTo>
                  <a:lnTo>
                    <a:pt x="28" y="10"/>
                  </a:lnTo>
                  <a:lnTo>
                    <a:pt x="26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9" y="1"/>
                  </a:lnTo>
                  <a:lnTo>
                    <a:pt x="4" y="5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7"/>
                  </a:lnTo>
                  <a:lnTo>
                    <a:pt x="9" y="31"/>
                  </a:lnTo>
                  <a:lnTo>
                    <a:pt x="15" y="32"/>
                  </a:lnTo>
                  <a:close/>
                </a:path>
              </a:pathLst>
            </a:custGeom>
            <a:solidFill>
              <a:srgbClr val="C98C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84" name="Freeform 87"/>
            <p:cNvSpPr>
              <a:spLocks/>
            </p:cNvSpPr>
            <p:nvPr/>
          </p:nvSpPr>
          <p:spPr bwMode="auto">
            <a:xfrm>
              <a:off x="1135" y="3367"/>
              <a:ext cx="9" cy="9"/>
            </a:xfrm>
            <a:custGeom>
              <a:avLst/>
              <a:gdLst>
                <a:gd name="T0" fmla="*/ 13 w 26"/>
                <a:gd name="T1" fmla="*/ 28 h 28"/>
                <a:gd name="T2" fmla="*/ 18 w 26"/>
                <a:gd name="T3" fmla="*/ 27 h 28"/>
                <a:gd name="T4" fmla="*/ 23 w 26"/>
                <a:gd name="T5" fmla="*/ 25 h 28"/>
                <a:gd name="T6" fmla="*/ 25 w 26"/>
                <a:gd name="T7" fmla="*/ 20 h 28"/>
                <a:gd name="T8" fmla="*/ 26 w 26"/>
                <a:gd name="T9" fmla="*/ 15 h 28"/>
                <a:gd name="T10" fmla="*/ 25 w 26"/>
                <a:gd name="T11" fmla="*/ 9 h 28"/>
                <a:gd name="T12" fmla="*/ 23 w 26"/>
                <a:gd name="T13" fmla="*/ 4 h 28"/>
                <a:gd name="T14" fmla="*/ 18 w 26"/>
                <a:gd name="T15" fmla="*/ 2 h 28"/>
                <a:gd name="T16" fmla="*/ 13 w 26"/>
                <a:gd name="T17" fmla="*/ 0 h 28"/>
                <a:gd name="T18" fmla="*/ 8 w 26"/>
                <a:gd name="T19" fmla="*/ 2 h 28"/>
                <a:gd name="T20" fmla="*/ 3 w 26"/>
                <a:gd name="T21" fmla="*/ 4 h 28"/>
                <a:gd name="T22" fmla="*/ 1 w 26"/>
                <a:gd name="T23" fmla="*/ 9 h 28"/>
                <a:gd name="T24" fmla="*/ 0 w 26"/>
                <a:gd name="T25" fmla="*/ 15 h 28"/>
                <a:gd name="T26" fmla="*/ 1 w 26"/>
                <a:gd name="T27" fmla="*/ 20 h 28"/>
                <a:gd name="T28" fmla="*/ 3 w 26"/>
                <a:gd name="T29" fmla="*/ 25 h 28"/>
                <a:gd name="T30" fmla="*/ 8 w 26"/>
                <a:gd name="T31" fmla="*/ 27 h 28"/>
                <a:gd name="T32" fmla="*/ 13 w 26"/>
                <a:gd name="T3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8">
                  <a:moveTo>
                    <a:pt x="13" y="28"/>
                  </a:moveTo>
                  <a:lnTo>
                    <a:pt x="18" y="27"/>
                  </a:lnTo>
                  <a:lnTo>
                    <a:pt x="23" y="25"/>
                  </a:lnTo>
                  <a:lnTo>
                    <a:pt x="25" y="20"/>
                  </a:lnTo>
                  <a:lnTo>
                    <a:pt x="26" y="15"/>
                  </a:lnTo>
                  <a:lnTo>
                    <a:pt x="25" y="9"/>
                  </a:lnTo>
                  <a:lnTo>
                    <a:pt x="23" y="4"/>
                  </a:lnTo>
                  <a:lnTo>
                    <a:pt x="18" y="2"/>
                  </a:lnTo>
                  <a:lnTo>
                    <a:pt x="13" y="0"/>
                  </a:lnTo>
                  <a:lnTo>
                    <a:pt x="8" y="2"/>
                  </a:lnTo>
                  <a:lnTo>
                    <a:pt x="3" y="4"/>
                  </a:lnTo>
                  <a:lnTo>
                    <a:pt x="1" y="9"/>
                  </a:lnTo>
                  <a:lnTo>
                    <a:pt x="0" y="15"/>
                  </a:lnTo>
                  <a:lnTo>
                    <a:pt x="1" y="20"/>
                  </a:lnTo>
                  <a:lnTo>
                    <a:pt x="3" y="25"/>
                  </a:lnTo>
                  <a:lnTo>
                    <a:pt x="8" y="27"/>
                  </a:lnTo>
                  <a:lnTo>
                    <a:pt x="13" y="28"/>
                  </a:lnTo>
                  <a:close/>
                </a:path>
              </a:pathLst>
            </a:custGeom>
            <a:solidFill>
              <a:srgbClr val="CC8C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85" name="Freeform 88"/>
            <p:cNvSpPr>
              <a:spLocks/>
            </p:cNvSpPr>
            <p:nvPr/>
          </p:nvSpPr>
          <p:spPr bwMode="auto">
            <a:xfrm>
              <a:off x="1008" y="3249"/>
              <a:ext cx="63" cy="49"/>
            </a:xfrm>
            <a:custGeom>
              <a:avLst/>
              <a:gdLst>
                <a:gd name="T0" fmla="*/ 153 w 189"/>
                <a:gd name="T1" fmla="*/ 12 h 145"/>
                <a:gd name="T2" fmla="*/ 165 w 189"/>
                <a:gd name="T3" fmla="*/ 18 h 145"/>
                <a:gd name="T4" fmla="*/ 177 w 189"/>
                <a:gd name="T5" fmla="*/ 26 h 145"/>
                <a:gd name="T6" fmla="*/ 186 w 189"/>
                <a:gd name="T7" fmla="*/ 32 h 145"/>
                <a:gd name="T8" fmla="*/ 185 w 189"/>
                <a:gd name="T9" fmla="*/ 35 h 145"/>
                <a:gd name="T10" fmla="*/ 175 w 189"/>
                <a:gd name="T11" fmla="*/ 35 h 145"/>
                <a:gd name="T12" fmla="*/ 163 w 189"/>
                <a:gd name="T13" fmla="*/ 33 h 145"/>
                <a:gd name="T14" fmla="*/ 149 w 189"/>
                <a:gd name="T15" fmla="*/ 28 h 145"/>
                <a:gd name="T16" fmla="*/ 137 w 189"/>
                <a:gd name="T17" fmla="*/ 24 h 145"/>
                <a:gd name="T18" fmla="*/ 126 w 189"/>
                <a:gd name="T19" fmla="*/ 21 h 145"/>
                <a:gd name="T20" fmla="*/ 117 w 189"/>
                <a:gd name="T21" fmla="*/ 20 h 145"/>
                <a:gd name="T22" fmla="*/ 108 w 189"/>
                <a:gd name="T23" fmla="*/ 21 h 145"/>
                <a:gd name="T24" fmla="*/ 95 w 189"/>
                <a:gd name="T25" fmla="*/ 27 h 145"/>
                <a:gd name="T26" fmla="*/ 79 w 189"/>
                <a:gd name="T27" fmla="*/ 43 h 145"/>
                <a:gd name="T28" fmla="*/ 72 w 189"/>
                <a:gd name="T29" fmla="*/ 75 h 145"/>
                <a:gd name="T30" fmla="*/ 59 w 189"/>
                <a:gd name="T31" fmla="*/ 72 h 145"/>
                <a:gd name="T32" fmla="*/ 50 w 189"/>
                <a:gd name="T33" fmla="*/ 78 h 145"/>
                <a:gd name="T34" fmla="*/ 39 w 189"/>
                <a:gd name="T35" fmla="*/ 86 h 145"/>
                <a:gd name="T36" fmla="*/ 27 w 189"/>
                <a:gd name="T37" fmla="*/ 95 h 145"/>
                <a:gd name="T38" fmla="*/ 14 w 189"/>
                <a:gd name="T39" fmla="*/ 120 h 145"/>
                <a:gd name="T40" fmla="*/ 2 w 189"/>
                <a:gd name="T41" fmla="*/ 145 h 145"/>
                <a:gd name="T42" fmla="*/ 2 w 189"/>
                <a:gd name="T43" fmla="*/ 103 h 145"/>
                <a:gd name="T44" fmla="*/ 22 w 189"/>
                <a:gd name="T45" fmla="*/ 72 h 145"/>
                <a:gd name="T46" fmla="*/ 39 w 189"/>
                <a:gd name="T47" fmla="*/ 63 h 145"/>
                <a:gd name="T48" fmla="*/ 57 w 189"/>
                <a:gd name="T49" fmla="*/ 58 h 145"/>
                <a:gd name="T50" fmla="*/ 70 w 189"/>
                <a:gd name="T51" fmla="*/ 29 h 145"/>
                <a:gd name="T52" fmla="*/ 90 w 189"/>
                <a:gd name="T53" fmla="*/ 6 h 145"/>
                <a:gd name="T54" fmla="*/ 98 w 189"/>
                <a:gd name="T55" fmla="*/ 1 h 145"/>
                <a:gd name="T56" fmla="*/ 107 w 189"/>
                <a:gd name="T57" fmla="*/ 0 h 145"/>
                <a:gd name="T58" fmla="*/ 114 w 189"/>
                <a:gd name="T59" fmla="*/ 0 h 145"/>
                <a:gd name="T60" fmla="*/ 124 w 189"/>
                <a:gd name="T61" fmla="*/ 3 h 145"/>
                <a:gd name="T62" fmla="*/ 135 w 189"/>
                <a:gd name="T63" fmla="*/ 5 h 145"/>
                <a:gd name="T64" fmla="*/ 146 w 189"/>
                <a:gd name="T65" fmla="*/ 1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9" h="145">
                  <a:moveTo>
                    <a:pt x="146" y="10"/>
                  </a:moveTo>
                  <a:lnTo>
                    <a:pt x="153" y="12"/>
                  </a:lnTo>
                  <a:lnTo>
                    <a:pt x="159" y="16"/>
                  </a:lnTo>
                  <a:lnTo>
                    <a:pt x="165" y="18"/>
                  </a:lnTo>
                  <a:lnTo>
                    <a:pt x="171" y="22"/>
                  </a:lnTo>
                  <a:lnTo>
                    <a:pt x="177" y="26"/>
                  </a:lnTo>
                  <a:lnTo>
                    <a:pt x="182" y="28"/>
                  </a:lnTo>
                  <a:lnTo>
                    <a:pt x="186" y="32"/>
                  </a:lnTo>
                  <a:lnTo>
                    <a:pt x="189" y="34"/>
                  </a:lnTo>
                  <a:lnTo>
                    <a:pt x="185" y="35"/>
                  </a:lnTo>
                  <a:lnTo>
                    <a:pt x="180" y="37"/>
                  </a:lnTo>
                  <a:lnTo>
                    <a:pt x="175" y="35"/>
                  </a:lnTo>
                  <a:lnTo>
                    <a:pt x="169" y="34"/>
                  </a:lnTo>
                  <a:lnTo>
                    <a:pt x="163" y="33"/>
                  </a:lnTo>
                  <a:lnTo>
                    <a:pt x="155" y="31"/>
                  </a:lnTo>
                  <a:lnTo>
                    <a:pt x="149" y="28"/>
                  </a:lnTo>
                  <a:lnTo>
                    <a:pt x="142" y="26"/>
                  </a:lnTo>
                  <a:lnTo>
                    <a:pt x="137" y="24"/>
                  </a:lnTo>
                  <a:lnTo>
                    <a:pt x="132" y="22"/>
                  </a:lnTo>
                  <a:lnTo>
                    <a:pt x="126" y="21"/>
                  </a:lnTo>
                  <a:lnTo>
                    <a:pt x="121" y="21"/>
                  </a:lnTo>
                  <a:lnTo>
                    <a:pt x="117" y="20"/>
                  </a:lnTo>
                  <a:lnTo>
                    <a:pt x="113" y="21"/>
                  </a:lnTo>
                  <a:lnTo>
                    <a:pt x="108" y="21"/>
                  </a:lnTo>
                  <a:lnTo>
                    <a:pt x="104" y="23"/>
                  </a:lnTo>
                  <a:lnTo>
                    <a:pt x="95" y="27"/>
                  </a:lnTo>
                  <a:lnTo>
                    <a:pt x="86" y="34"/>
                  </a:lnTo>
                  <a:lnTo>
                    <a:pt x="79" y="43"/>
                  </a:lnTo>
                  <a:lnTo>
                    <a:pt x="72" y="51"/>
                  </a:lnTo>
                  <a:lnTo>
                    <a:pt x="72" y="75"/>
                  </a:lnTo>
                  <a:lnTo>
                    <a:pt x="65" y="72"/>
                  </a:lnTo>
                  <a:lnTo>
                    <a:pt x="59" y="72"/>
                  </a:lnTo>
                  <a:lnTo>
                    <a:pt x="54" y="74"/>
                  </a:lnTo>
                  <a:lnTo>
                    <a:pt x="50" y="78"/>
                  </a:lnTo>
                  <a:lnTo>
                    <a:pt x="44" y="82"/>
                  </a:lnTo>
                  <a:lnTo>
                    <a:pt x="39" y="86"/>
                  </a:lnTo>
                  <a:lnTo>
                    <a:pt x="33" y="91"/>
                  </a:lnTo>
                  <a:lnTo>
                    <a:pt x="27" y="95"/>
                  </a:lnTo>
                  <a:lnTo>
                    <a:pt x="17" y="106"/>
                  </a:lnTo>
                  <a:lnTo>
                    <a:pt x="14" y="120"/>
                  </a:lnTo>
                  <a:lnTo>
                    <a:pt x="12" y="135"/>
                  </a:lnTo>
                  <a:lnTo>
                    <a:pt x="2" y="145"/>
                  </a:lnTo>
                  <a:lnTo>
                    <a:pt x="0" y="124"/>
                  </a:lnTo>
                  <a:lnTo>
                    <a:pt x="2" y="103"/>
                  </a:lnTo>
                  <a:lnTo>
                    <a:pt x="8" y="85"/>
                  </a:lnTo>
                  <a:lnTo>
                    <a:pt x="22" y="72"/>
                  </a:lnTo>
                  <a:lnTo>
                    <a:pt x="30" y="68"/>
                  </a:lnTo>
                  <a:lnTo>
                    <a:pt x="39" y="63"/>
                  </a:lnTo>
                  <a:lnTo>
                    <a:pt x="47" y="61"/>
                  </a:lnTo>
                  <a:lnTo>
                    <a:pt x="57" y="58"/>
                  </a:lnTo>
                  <a:lnTo>
                    <a:pt x="63" y="44"/>
                  </a:lnTo>
                  <a:lnTo>
                    <a:pt x="70" y="29"/>
                  </a:lnTo>
                  <a:lnTo>
                    <a:pt x="79" y="16"/>
                  </a:lnTo>
                  <a:lnTo>
                    <a:pt x="90" y="6"/>
                  </a:lnTo>
                  <a:lnTo>
                    <a:pt x="93" y="4"/>
                  </a:lnTo>
                  <a:lnTo>
                    <a:pt x="98" y="1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9" y="1"/>
                  </a:lnTo>
                  <a:lnTo>
                    <a:pt x="124" y="3"/>
                  </a:lnTo>
                  <a:lnTo>
                    <a:pt x="129" y="4"/>
                  </a:lnTo>
                  <a:lnTo>
                    <a:pt x="135" y="5"/>
                  </a:lnTo>
                  <a:lnTo>
                    <a:pt x="140" y="7"/>
                  </a:lnTo>
                  <a:lnTo>
                    <a:pt x="14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86" name="Freeform 89"/>
            <p:cNvSpPr>
              <a:spLocks/>
            </p:cNvSpPr>
            <p:nvPr/>
          </p:nvSpPr>
          <p:spPr bwMode="auto">
            <a:xfrm>
              <a:off x="1046" y="3266"/>
              <a:ext cx="91" cy="27"/>
            </a:xfrm>
            <a:custGeom>
              <a:avLst/>
              <a:gdLst>
                <a:gd name="T0" fmla="*/ 187 w 275"/>
                <a:gd name="T1" fmla="*/ 6 h 79"/>
                <a:gd name="T2" fmla="*/ 200 w 275"/>
                <a:gd name="T3" fmla="*/ 9 h 79"/>
                <a:gd name="T4" fmla="*/ 212 w 275"/>
                <a:gd name="T5" fmla="*/ 14 h 79"/>
                <a:gd name="T6" fmla="*/ 224 w 275"/>
                <a:gd name="T7" fmla="*/ 20 h 79"/>
                <a:gd name="T8" fmla="*/ 236 w 275"/>
                <a:gd name="T9" fmla="*/ 26 h 79"/>
                <a:gd name="T10" fmla="*/ 247 w 275"/>
                <a:gd name="T11" fmla="*/ 34 h 79"/>
                <a:gd name="T12" fmla="*/ 258 w 275"/>
                <a:gd name="T13" fmla="*/ 43 h 79"/>
                <a:gd name="T14" fmla="*/ 266 w 275"/>
                <a:gd name="T15" fmla="*/ 52 h 79"/>
                <a:gd name="T16" fmla="*/ 275 w 275"/>
                <a:gd name="T17" fmla="*/ 63 h 79"/>
                <a:gd name="T18" fmla="*/ 263 w 275"/>
                <a:gd name="T19" fmla="*/ 79 h 79"/>
                <a:gd name="T20" fmla="*/ 253 w 275"/>
                <a:gd name="T21" fmla="*/ 71 h 79"/>
                <a:gd name="T22" fmla="*/ 243 w 275"/>
                <a:gd name="T23" fmla="*/ 62 h 79"/>
                <a:gd name="T24" fmla="*/ 234 w 275"/>
                <a:gd name="T25" fmla="*/ 54 h 79"/>
                <a:gd name="T26" fmla="*/ 223 w 275"/>
                <a:gd name="T27" fmla="*/ 44 h 79"/>
                <a:gd name="T28" fmla="*/ 212 w 275"/>
                <a:gd name="T29" fmla="*/ 37 h 79"/>
                <a:gd name="T30" fmla="*/ 201 w 275"/>
                <a:gd name="T31" fmla="*/ 31 h 79"/>
                <a:gd name="T32" fmla="*/ 189 w 275"/>
                <a:gd name="T33" fmla="*/ 27 h 79"/>
                <a:gd name="T34" fmla="*/ 176 w 275"/>
                <a:gd name="T35" fmla="*/ 24 h 79"/>
                <a:gd name="T36" fmla="*/ 156 w 275"/>
                <a:gd name="T37" fmla="*/ 22 h 79"/>
                <a:gd name="T38" fmla="*/ 135 w 275"/>
                <a:gd name="T39" fmla="*/ 20 h 79"/>
                <a:gd name="T40" fmla="*/ 113 w 275"/>
                <a:gd name="T41" fmla="*/ 17 h 79"/>
                <a:gd name="T42" fmla="*/ 91 w 275"/>
                <a:gd name="T43" fmla="*/ 17 h 79"/>
                <a:gd name="T44" fmla="*/ 71 w 275"/>
                <a:gd name="T45" fmla="*/ 17 h 79"/>
                <a:gd name="T46" fmla="*/ 50 w 275"/>
                <a:gd name="T47" fmla="*/ 21 h 79"/>
                <a:gd name="T48" fmla="*/ 30 w 275"/>
                <a:gd name="T49" fmla="*/ 27 h 79"/>
                <a:gd name="T50" fmla="*/ 12 w 275"/>
                <a:gd name="T51" fmla="*/ 35 h 79"/>
                <a:gd name="T52" fmla="*/ 9 w 275"/>
                <a:gd name="T53" fmla="*/ 35 h 79"/>
                <a:gd name="T54" fmla="*/ 5 w 275"/>
                <a:gd name="T55" fmla="*/ 35 h 79"/>
                <a:gd name="T56" fmla="*/ 3 w 275"/>
                <a:gd name="T57" fmla="*/ 34 h 79"/>
                <a:gd name="T58" fmla="*/ 0 w 275"/>
                <a:gd name="T59" fmla="*/ 33 h 79"/>
                <a:gd name="T60" fmla="*/ 6 w 275"/>
                <a:gd name="T61" fmla="*/ 27 h 79"/>
                <a:gd name="T62" fmla="*/ 15 w 275"/>
                <a:gd name="T63" fmla="*/ 22 h 79"/>
                <a:gd name="T64" fmla="*/ 24 w 275"/>
                <a:gd name="T65" fmla="*/ 17 h 79"/>
                <a:gd name="T66" fmla="*/ 29 w 275"/>
                <a:gd name="T67" fmla="*/ 11 h 79"/>
                <a:gd name="T68" fmla="*/ 50 w 275"/>
                <a:gd name="T69" fmla="*/ 5 h 79"/>
                <a:gd name="T70" fmla="*/ 75 w 275"/>
                <a:gd name="T71" fmla="*/ 1 h 79"/>
                <a:gd name="T72" fmla="*/ 101 w 275"/>
                <a:gd name="T73" fmla="*/ 0 h 79"/>
                <a:gd name="T74" fmla="*/ 128 w 275"/>
                <a:gd name="T75" fmla="*/ 1 h 79"/>
                <a:gd name="T76" fmla="*/ 151 w 275"/>
                <a:gd name="T77" fmla="*/ 3 h 79"/>
                <a:gd name="T78" fmla="*/ 170 w 275"/>
                <a:gd name="T79" fmla="*/ 4 h 79"/>
                <a:gd name="T80" fmla="*/ 182 w 275"/>
                <a:gd name="T81" fmla="*/ 5 h 79"/>
                <a:gd name="T82" fmla="*/ 187 w 275"/>
                <a:gd name="T83" fmla="*/ 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5" h="79">
                  <a:moveTo>
                    <a:pt x="187" y="6"/>
                  </a:moveTo>
                  <a:lnTo>
                    <a:pt x="200" y="9"/>
                  </a:lnTo>
                  <a:lnTo>
                    <a:pt x="212" y="14"/>
                  </a:lnTo>
                  <a:lnTo>
                    <a:pt x="224" y="20"/>
                  </a:lnTo>
                  <a:lnTo>
                    <a:pt x="236" y="26"/>
                  </a:lnTo>
                  <a:lnTo>
                    <a:pt x="247" y="34"/>
                  </a:lnTo>
                  <a:lnTo>
                    <a:pt x="258" y="43"/>
                  </a:lnTo>
                  <a:lnTo>
                    <a:pt x="266" y="52"/>
                  </a:lnTo>
                  <a:lnTo>
                    <a:pt x="275" y="63"/>
                  </a:lnTo>
                  <a:lnTo>
                    <a:pt x="263" y="79"/>
                  </a:lnTo>
                  <a:lnTo>
                    <a:pt x="253" y="71"/>
                  </a:lnTo>
                  <a:lnTo>
                    <a:pt x="243" y="62"/>
                  </a:lnTo>
                  <a:lnTo>
                    <a:pt x="234" y="54"/>
                  </a:lnTo>
                  <a:lnTo>
                    <a:pt x="223" y="44"/>
                  </a:lnTo>
                  <a:lnTo>
                    <a:pt x="212" y="37"/>
                  </a:lnTo>
                  <a:lnTo>
                    <a:pt x="201" y="31"/>
                  </a:lnTo>
                  <a:lnTo>
                    <a:pt x="189" y="27"/>
                  </a:lnTo>
                  <a:lnTo>
                    <a:pt x="176" y="24"/>
                  </a:lnTo>
                  <a:lnTo>
                    <a:pt x="156" y="22"/>
                  </a:lnTo>
                  <a:lnTo>
                    <a:pt x="135" y="20"/>
                  </a:lnTo>
                  <a:lnTo>
                    <a:pt x="113" y="17"/>
                  </a:lnTo>
                  <a:lnTo>
                    <a:pt x="91" y="17"/>
                  </a:lnTo>
                  <a:lnTo>
                    <a:pt x="71" y="17"/>
                  </a:lnTo>
                  <a:lnTo>
                    <a:pt x="50" y="21"/>
                  </a:lnTo>
                  <a:lnTo>
                    <a:pt x="30" y="27"/>
                  </a:lnTo>
                  <a:lnTo>
                    <a:pt x="12" y="35"/>
                  </a:lnTo>
                  <a:lnTo>
                    <a:pt x="9" y="35"/>
                  </a:lnTo>
                  <a:lnTo>
                    <a:pt x="5" y="35"/>
                  </a:lnTo>
                  <a:lnTo>
                    <a:pt x="3" y="34"/>
                  </a:lnTo>
                  <a:lnTo>
                    <a:pt x="0" y="33"/>
                  </a:lnTo>
                  <a:lnTo>
                    <a:pt x="6" y="27"/>
                  </a:lnTo>
                  <a:lnTo>
                    <a:pt x="15" y="22"/>
                  </a:lnTo>
                  <a:lnTo>
                    <a:pt x="24" y="17"/>
                  </a:lnTo>
                  <a:lnTo>
                    <a:pt x="29" y="11"/>
                  </a:lnTo>
                  <a:lnTo>
                    <a:pt x="50" y="5"/>
                  </a:lnTo>
                  <a:lnTo>
                    <a:pt x="75" y="1"/>
                  </a:lnTo>
                  <a:lnTo>
                    <a:pt x="101" y="0"/>
                  </a:lnTo>
                  <a:lnTo>
                    <a:pt x="128" y="1"/>
                  </a:lnTo>
                  <a:lnTo>
                    <a:pt x="151" y="3"/>
                  </a:lnTo>
                  <a:lnTo>
                    <a:pt x="170" y="4"/>
                  </a:lnTo>
                  <a:lnTo>
                    <a:pt x="182" y="5"/>
                  </a:lnTo>
                  <a:lnTo>
                    <a:pt x="187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87" name="Freeform 90"/>
            <p:cNvSpPr>
              <a:spLocks/>
            </p:cNvSpPr>
            <p:nvPr/>
          </p:nvSpPr>
          <p:spPr bwMode="auto">
            <a:xfrm>
              <a:off x="1012" y="3289"/>
              <a:ext cx="18" cy="65"/>
            </a:xfrm>
            <a:custGeom>
              <a:avLst/>
              <a:gdLst>
                <a:gd name="T0" fmla="*/ 56 w 56"/>
                <a:gd name="T1" fmla="*/ 0 h 194"/>
                <a:gd name="T2" fmla="*/ 51 w 56"/>
                <a:gd name="T3" fmla="*/ 7 h 194"/>
                <a:gd name="T4" fmla="*/ 45 w 56"/>
                <a:gd name="T5" fmla="*/ 15 h 194"/>
                <a:gd name="T6" fmla="*/ 39 w 56"/>
                <a:gd name="T7" fmla="*/ 21 h 194"/>
                <a:gd name="T8" fmla="*/ 33 w 56"/>
                <a:gd name="T9" fmla="*/ 29 h 194"/>
                <a:gd name="T10" fmla="*/ 28 w 56"/>
                <a:gd name="T11" fmla="*/ 49 h 194"/>
                <a:gd name="T12" fmla="*/ 23 w 56"/>
                <a:gd name="T13" fmla="*/ 68 h 194"/>
                <a:gd name="T14" fmla="*/ 21 w 56"/>
                <a:gd name="T15" fmla="*/ 90 h 194"/>
                <a:gd name="T16" fmla="*/ 21 w 56"/>
                <a:gd name="T17" fmla="*/ 111 h 194"/>
                <a:gd name="T18" fmla="*/ 22 w 56"/>
                <a:gd name="T19" fmla="*/ 131 h 194"/>
                <a:gd name="T20" fmla="*/ 27 w 56"/>
                <a:gd name="T21" fmla="*/ 151 h 194"/>
                <a:gd name="T22" fmla="*/ 35 w 56"/>
                <a:gd name="T23" fmla="*/ 169 h 194"/>
                <a:gd name="T24" fmla="*/ 49 w 56"/>
                <a:gd name="T25" fmla="*/ 185 h 194"/>
                <a:gd name="T26" fmla="*/ 49 w 56"/>
                <a:gd name="T27" fmla="*/ 194 h 194"/>
                <a:gd name="T28" fmla="*/ 42 w 56"/>
                <a:gd name="T29" fmla="*/ 192 h 194"/>
                <a:gd name="T30" fmla="*/ 36 w 56"/>
                <a:gd name="T31" fmla="*/ 190 h 194"/>
                <a:gd name="T32" fmla="*/ 30 w 56"/>
                <a:gd name="T33" fmla="*/ 186 h 194"/>
                <a:gd name="T34" fmla="*/ 25 w 56"/>
                <a:gd name="T35" fmla="*/ 181 h 194"/>
                <a:gd name="T36" fmla="*/ 21 w 56"/>
                <a:gd name="T37" fmla="*/ 176 h 194"/>
                <a:gd name="T38" fmla="*/ 16 w 56"/>
                <a:gd name="T39" fmla="*/ 171 h 194"/>
                <a:gd name="T40" fmla="*/ 12 w 56"/>
                <a:gd name="T41" fmla="*/ 166 h 194"/>
                <a:gd name="T42" fmla="*/ 10 w 56"/>
                <a:gd name="T43" fmla="*/ 160 h 194"/>
                <a:gd name="T44" fmla="*/ 2 w 56"/>
                <a:gd name="T45" fmla="*/ 142 h 194"/>
                <a:gd name="T46" fmla="*/ 0 w 56"/>
                <a:gd name="T47" fmla="*/ 123 h 194"/>
                <a:gd name="T48" fmla="*/ 0 w 56"/>
                <a:gd name="T49" fmla="*/ 102 h 194"/>
                <a:gd name="T50" fmla="*/ 2 w 56"/>
                <a:gd name="T51" fmla="*/ 82 h 194"/>
                <a:gd name="T52" fmla="*/ 8 w 56"/>
                <a:gd name="T53" fmla="*/ 61 h 194"/>
                <a:gd name="T54" fmla="*/ 16 w 56"/>
                <a:gd name="T55" fmla="*/ 41 h 194"/>
                <a:gd name="T56" fmla="*/ 24 w 56"/>
                <a:gd name="T57" fmla="*/ 23 h 194"/>
                <a:gd name="T58" fmla="*/ 34 w 56"/>
                <a:gd name="T59" fmla="*/ 7 h 194"/>
                <a:gd name="T60" fmla="*/ 40 w 56"/>
                <a:gd name="T61" fmla="*/ 6 h 194"/>
                <a:gd name="T62" fmla="*/ 45 w 56"/>
                <a:gd name="T63" fmla="*/ 4 h 194"/>
                <a:gd name="T64" fmla="*/ 50 w 56"/>
                <a:gd name="T65" fmla="*/ 1 h 194"/>
                <a:gd name="T66" fmla="*/ 56 w 56"/>
                <a:gd name="T6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6" h="194">
                  <a:moveTo>
                    <a:pt x="56" y="0"/>
                  </a:moveTo>
                  <a:lnTo>
                    <a:pt x="51" y="7"/>
                  </a:lnTo>
                  <a:lnTo>
                    <a:pt x="45" y="15"/>
                  </a:lnTo>
                  <a:lnTo>
                    <a:pt x="39" y="21"/>
                  </a:lnTo>
                  <a:lnTo>
                    <a:pt x="33" y="29"/>
                  </a:lnTo>
                  <a:lnTo>
                    <a:pt x="28" y="49"/>
                  </a:lnTo>
                  <a:lnTo>
                    <a:pt x="23" y="68"/>
                  </a:lnTo>
                  <a:lnTo>
                    <a:pt x="21" y="90"/>
                  </a:lnTo>
                  <a:lnTo>
                    <a:pt x="21" y="111"/>
                  </a:lnTo>
                  <a:lnTo>
                    <a:pt x="22" y="131"/>
                  </a:lnTo>
                  <a:lnTo>
                    <a:pt x="27" y="151"/>
                  </a:lnTo>
                  <a:lnTo>
                    <a:pt x="35" y="169"/>
                  </a:lnTo>
                  <a:lnTo>
                    <a:pt x="49" y="185"/>
                  </a:lnTo>
                  <a:lnTo>
                    <a:pt x="49" y="194"/>
                  </a:lnTo>
                  <a:lnTo>
                    <a:pt x="42" y="192"/>
                  </a:lnTo>
                  <a:lnTo>
                    <a:pt x="36" y="190"/>
                  </a:lnTo>
                  <a:lnTo>
                    <a:pt x="30" y="186"/>
                  </a:lnTo>
                  <a:lnTo>
                    <a:pt x="25" y="181"/>
                  </a:lnTo>
                  <a:lnTo>
                    <a:pt x="21" y="176"/>
                  </a:lnTo>
                  <a:lnTo>
                    <a:pt x="16" y="171"/>
                  </a:lnTo>
                  <a:lnTo>
                    <a:pt x="12" y="166"/>
                  </a:lnTo>
                  <a:lnTo>
                    <a:pt x="10" y="160"/>
                  </a:lnTo>
                  <a:lnTo>
                    <a:pt x="2" y="142"/>
                  </a:lnTo>
                  <a:lnTo>
                    <a:pt x="0" y="123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1"/>
                  </a:lnTo>
                  <a:lnTo>
                    <a:pt x="16" y="41"/>
                  </a:lnTo>
                  <a:lnTo>
                    <a:pt x="24" y="23"/>
                  </a:lnTo>
                  <a:lnTo>
                    <a:pt x="34" y="7"/>
                  </a:lnTo>
                  <a:lnTo>
                    <a:pt x="40" y="6"/>
                  </a:lnTo>
                  <a:lnTo>
                    <a:pt x="45" y="4"/>
                  </a:lnTo>
                  <a:lnTo>
                    <a:pt x="50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88" name="Freeform 91"/>
            <p:cNvSpPr>
              <a:spLocks/>
            </p:cNvSpPr>
            <p:nvPr/>
          </p:nvSpPr>
          <p:spPr bwMode="auto">
            <a:xfrm>
              <a:off x="1044" y="3298"/>
              <a:ext cx="6" cy="20"/>
            </a:xfrm>
            <a:custGeom>
              <a:avLst/>
              <a:gdLst>
                <a:gd name="T0" fmla="*/ 9 w 17"/>
                <a:gd name="T1" fmla="*/ 0 h 59"/>
                <a:gd name="T2" fmla="*/ 11 w 17"/>
                <a:gd name="T3" fmla="*/ 16 h 59"/>
                <a:gd name="T4" fmla="*/ 16 w 17"/>
                <a:gd name="T5" fmla="*/ 30 h 59"/>
                <a:gd name="T6" fmla="*/ 17 w 17"/>
                <a:gd name="T7" fmla="*/ 45 h 59"/>
                <a:gd name="T8" fmla="*/ 15 w 17"/>
                <a:gd name="T9" fmla="*/ 59 h 59"/>
                <a:gd name="T10" fmla="*/ 9 w 17"/>
                <a:gd name="T11" fmla="*/ 47 h 59"/>
                <a:gd name="T12" fmla="*/ 6 w 17"/>
                <a:gd name="T13" fmla="*/ 33 h 59"/>
                <a:gd name="T14" fmla="*/ 5 w 17"/>
                <a:gd name="T15" fmla="*/ 17 h 59"/>
                <a:gd name="T16" fmla="*/ 0 w 17"/>
                <a:gd name="T17" fmla="*/ 0 h 59"/>
                <a:gd name="T18" fmla="*/ 9 w 17"/>
                <a:gd name="T1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59">
                  <a:moveTo>
                    <a:pt x="9" y="0"/>
                  </a:moveTo>
                  <a:lnTo>
                    <a:pt x="11" y="16"/>
                  </a:lnTo>
                  <a:lnTo>
                    <a:pt x="16" y="30"/>
                  </a:lnTo>
                  <a:lnTo>
                    <a:pt x="17" y="45"/>
                  </a:lnTo>
                  <a:lnTo>
                    <a:pt x="15" y="59"/>
                  </a:lnTo>
                  <a:lnTo>
                    <a:pt x="9" y="47"/>
                  </a:lnTo>
                  <a:lnTo>
                    <a:pt x="6" y="33"/>
                  </a:lnTo>
                  <a:lnTo>
                    <a:pt x="5" y="17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89" name="Freeform 92"/>
            <p:cNvSpPr>
              <a:spLocks/>
            </p:cNvSpPr>
            <p:nvPr/>
          </p:nvSpPr>
          <p:spPr bwMode="auto">
            <a:xfrm>
              <a:off x="1050" y="3298"/>
              <a:ext cx="89" cy="42"/>
            </a:xfrm>
            <a:custGeom>
              <a:avLst/>
              <a:gdLst>
                <a:gd name="T0" fmla="*/ 243 w 268"/>
                <a:gd name="T1" fmla="*/ 16 h 127"/>
                <a:gd name="T2" fmla="*/ 268 w 268"/>
                <a:gd name="T3" fmla="*/ 39 h 127"/>
                <a:gd name="T4" fmla="*/ 247 w 268"/>
                <a:gd name="T5" fmla="*/ 31 h 127"/>
                <a:gd name="T6" fmla="*/ 224 w 268"/>
                <a:gd name="T7" fmla="*/ 28 h 127"/>
                <a:gd name="T8" fmla="*/ 200 w 268"/>
                <a:gd name="T9" fmla="*/ 25 h 127"/>
                <a:gd name="T10" fmla="*/ 174 w 268"/>
                <a:gd name="T11" fmla="*/ 25 h 127"/>
                <a:gd name="T12" fmla="*/ 149 w 268"/>
                <a:gd name="T13" fmla="*/ 29 h 127"/>
                <a:gd name="T14" fmla="*/ 125 w 268"/>
                <a:gd name="T15" fmla="*/ 34 h 127"/>
                <a:gd name="T16" fmla="*/ 104 w 268"/>
                <a:gd name="T17" fmla="*/ 41 h 127"/>
                <a:gd name="T18" fmla="*/ 85 w 268"/>
                <a:gd name="T19" fmla="*/ 50 h 127"/>
                <a:gd name="T20" fmla="*/ 74 w 268"/>
                <a:gd name="T21" fmla="*/ 59 h 127"/>
                <a:gd name="T22" fmla="*/ 66 w 268"/>
                <a:gd name="T23" fmla="*/ 74 h 127"/>
                <a:gd name="T24" fmla="*/ 60 w 268"/>
                <a:gd name="T25" fmla="*/ 90 h 127"/>
                <a:gd name="T26" fmla="*/ 53 w 268"/>
                <a:gd name="T27" fmla="*/ 104 h 127"/>
                <a:gd name="T28" fmla="*/ 45 w 268"/>
                <a:gd name="T29" fmla="*/ 118 h 127"/>
                <a:gd name="T30" fmla="*/ 34 w 268"/>
                <a:gd name="T31" fmla="*/ 126 h 127"/>
                <a:gd name="T32" fmla="*/ 20 w 268"/>
                <a:gd name="T33" fmla="*/ 127 h 127"/>
                <a:gd name="T34" fmla="*/ 0 w 268"/>
                <a:gd name="T35" fmla="*/ 119 h 127"/>
                <a:gd name="T36" fmla="*/ 0 w 268"/>
                <a:gd name="T37" fmla="*/ 114 h 127"/>
                <a:gd name="T38" fmla="*/ 8 w 268"/>
                <a:gd name="T39" fmla="*/ 116 h 127"/>
                <a:gd name="T40" fmla="*/ 15 w 268"/>
                <a:gd name="T41" fmla="*/ 116 h 127"/>
                <a:gd name="T42" fmla="*/ 21 w 268"/>
                <a:gd name="T43" fmla="*/ 116 h 127"/>
                <a:gd name="T44" fmla="*/ 28 w 268"/>
                <a:gd name="T45" fmla="*/ 114 h 127"/>
                <a:gd name="T46" fmla="*/ 34 w 268"/>
                <a:gd name="T47" fmla="*/ 112 h 127"/>
                <a:gd name="T48" fmla="*/ 40 w 268"/>
                <a:gd name="T49" fmla="*/ 108 h 127"/>
                <a:gd name="T50" fmla="*/ 45 w 268"/>
                <a:gd name="T51" fmla="*/ 103 h 127"/>
                <a:gd name="T52" fmla="*/ 49 w 268"/>
                <a:gd name="T53" fmla="*/ 97 h 127"/>
                <a:gd name="T54" fmla="*/ 48 w 268"/>
                <a:gd name="T55" fmla="*/ 86 h 127"/>
                <a:gd name="T56" fmla="*/ 49 w 268"/>
                <a:gd name="T57" fmla="*/ 75 h 127"/>
                <a:gd name="T58" fmla="*/ 53 w 268"/>
                <a:gd name="T59" fmla="*/ 65 h 127"/>
                <a:gd name="T60" fmla="*/ 57 w 268"/>
                <a:gd name="T61" fmla="*/ 57 h 127"/>
                <a:gd name="T62" fmla="*/ 63 w 268"/>
                <a:gd name="T63" fmla="*/ 48 h 127"/>
                <a:gd name="T64" fmla="*/ 71 w 268"/>
                <a:gd name="T65" fmla="*/ 40 h 127"/>
                <a:gd name="T66" fmla="*/ 77 w 268"/>
                <a:gd name="T67" fmla="*/ 33 h 127"/>
                <a:gd name="T68" fmla="*/ 83 w 268"/>
                <a:gd name="T69" fmla="*/ 25 h 127"/>
                <a:gd name="T70" fmla="*/ 96 w 268"/>
                <a:gd name="T71" fmla="*/ 19 h 127"/>
                <a:gd name="T72" fmla="*/ 111 w 268"/>
                <a:gd name="T73" fmla="*/ 13 h 127"/>
                <a:gd name="T74" fmla="*/ 125 w 268"/>
                <a:gd name="T75" fmla="*/ 10 h 127"/>
                <a:gd name="T76" fmla="*/ 140 w 268"/>
                <a:gd name="T77" fmla="*/ 7 h 127"/>
                <a:gd name="T78" fmla="*/ 156 w 268"/>
                <a:gd name="T79" fmla="*/ 5 h 127"/>
                <a:gd name="T80" fmla="*/ 170 w 268"/>
                <a:gd name="T81" fmla="*/ 2 h 127"/>
                <a:gd name="T82" fmla="*/ 188 w 268"/>
                <a:gd name="T83" fmla="*/ 1 h 127"/>
                <a:gd name="T84" fmla="*/ 203 w 268"/>
                <a:gd name="T85" fmla="*/ 0 h 127"/>
                <a:gd name="T86" fmla="*/ 209 w 268"/>
                <a:gd name="T87" fmla="*/ 0 h 127"/>
                <a:gd name="T88" fmla="*/ 214 w 268"/>
                <a:gd name="T89" fmla="*/ 1 h 127"/>
                <a:gd name="T90" fmla="*/ 220 w 268"/>
                <a:gd name="T91" fmla="*/ 4 h 127"/>
                <a:gd name="T92" fmla="*/ 225 w 268"/>
                <a:gd name="T93" fmla="*/ 6 h 127"/>
                <a:gd name="T94" fmla="*/ 230 w 268"/>
                <a:gd name="T95" fmla="*/ 8 h 127"/>
                <a:gd name="T96" fmla="*/ 235 w 268"/>
                <a:gd name="T97" fmla="*/ 11 h 127"/>
                <a:gd name="T98" fmla="*/ 240 w 268"/>
                <a:gd name="T99" fmla="*/ 13 h 127"/>
                <a:gd name="T100" fmla="*/ 243 w 268"/>
                <a:gd name="T101" fmla="*/ 1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8" h="127">
                  <a:moveTo>
                    <a:pt x="243" y="16"/>
                  </a:moveTo>
                  <a:lnTo>
                    <a:pt x="268" y="39"/>
                  </a:lnTo>
                  <a:lnTo>
                    <a:pt x="247" y="31"/>
                  </a:lnTo>
                  <a:lnTo>
                    <a:pt x="224" y="28"/>
                  </a:lnTo>
                  <a:lnTo>
                    <a:pt x="200" y="25"/>
                  </a:lnTo>
                  <a:lnTo>
                    <a:pt x="174" y="25"/>
                  </a:lnTo>
                  <a:lnTo>
                    <a:pt x="149" y="29"/>
                  </a:lnTo>
                  <a:lnTo>
                    <a:pt x="125" y="34"/>
                  </a:lnTo>
                  <a:lnTo>
                    <a:pt x="104" y="41"/>
                  </a:lnTo>
                  <a:lnTo>
                    <a:pt x="85" y="50"/>
                  </a:lnTo>
                  <a:lnTo>
                    <a:pt x="74" y="59"/>
                  </a:lnTo>
                  <a:lnTo>
                    <a:pt x="66" y="74"/>
                  </a:lnTo>
                  <a:lnTo>
                    <a:pt x="60" y="90"/>
                  </a:lnTo>
                  <a:lnTo>
                    <a:pt x="53" y="104"/>
                  </a:lnTo>
                  <a:lnTo>
                    <a:pt x="45" y="118"/>
                  </a:lnTo>
                  <a:lnTo>
                    <a:pt x="34" y="126"/>
                  </a:lnTo>
                  <a:lnTo>
                    <a:pt x="20" y="127"/>
                  </a:lnTo>
                  <a:lnTo>
                    <a:pt x="0" y="119"/>
                  </a:lnTo>
                  <a:lnTo>
                    <a:pt x="0" y="114"/>
                  </a:lnTo>
                  <a:lnTo>
                    <a:pt x="8" y="116"/>
                  </a:lnTo>
                  <a:lnTo>
                    <a:pt x="15" y="116"/>
                  </a:lnTo>
                  <a:lnTo>
                    <a:pt x="21" y="116"/>
                  </a:lnTo>
                  <a:lnTo>
                    <a:pt x="28" y="114"/>
                  </a:lnTo>
                  <a:lnTo>
                    <a:pt x="34" y="112"/>
                  </a:lnTo>
                  <a:lnTo>
                    <a:pt x="40" y="108"/>
                  </a:lnTo>
                  <a:lnTo>
                    <a:pt x="45" y="103"/>
                  </a:lnTo>
                  <a:lnTo>
                    <a:pt x="49" y="97"/>
                  </a:lnTo>
                  <a:lnTo>
                    <a:pt x="48" y="86"/>
                  </a:lnTo>
                  <a:lnTo>
                    <a:pt x="49" y="75"/>
                  </a:lnTo>
                  <a:lnTo>
                    <a:pt x="53" y="65"/>
                  </a:lnTo>
                  <a:lnTo>
                    <a:pt x="57" y="57"/>
                  </a:lnTo>
                  <a:lnTo>
                    <a:pt x="63" y="48"/>
                  </a:lnTo>
                  <a:lnTo>
                    <a:pt x="71" y="40"/>
                  </a:lnTo>
                  <a:lnTo>
                    <a:pt x="77" y="33"/>
                  </a:lnTo>
                  <a:lnTo>
                    <a:pt x="83" y="25"/>
                  </a:lnTo>
                  <a:lnTo>
                    <a:pt x="96" y="19"/>
                  </a:lnTo>
                  <a:lnTo>
                    <a:pt x="111" y="13"/>
                  </a:lnTo>
                  <a:lnTo>
                    <a:pt x="125" y="10"/>
                  </a:lnTo>
                  <a:lnTo>
                    <a:pt x="140" y="7"/>
                  </a:lnTo>
                  <a:lnTo>
                    <a:pt x="156" y="5"/>
                  </a:lnTo>
                  <a:lnTo>
                    <a:pt x="170" y="2"/>
                  </a:lnTo>
                  <a:lnTo>
                    <a:pt x="188" y="1"/>
                  </a:lnTo>
                  <a:lnTo>
                    <a:pt x="203" y="0"/>
                  </a:lnTo>
                  <a:lnTo>
                    <a:pt x="209" y="0"/>
                  </a:lnTo>
                  <a:lnTo>
                    <a:pt x="214" y="1"/>
                  </a:lnTo>
                  <a:lnTo>
                    <a:pt x="220" y="4"/>
                  </a:lnTo>
                  <a:lnTo>
                    <a:pt x="225" y="6"/>
                  </a:lnTo>
                  <a:lnTo>
                    <a:pt x="230" y="8"/>
                  </a:lnTo>
                  <a:lnTo>
                    <a:pt x="235" y="11"/>
                  </a:lnTo>
                  <a:lnTo>
                    <a:pt x="240" y="13"/>
                  </a:lnTo>
                  <a:lnTo>
                    <a:pt x="243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90" name="Freeform 93"/>
            <p:cNvSpPr>
              <a:spLocks/>
            </p:cNvSpPr>
            <p:nvPr/>
          </p:nvSpPr>
          <p:spPr bwMode="auto">
            <a:xfrm>
              <a:off x="1029" y="3298"/>
              <a:ext cx="12" cy="39"/>
            </a:xfrm>
            <a:custGeom>
              <a:avLst/>
              <a:gdLst>
                <a:gd name="T0" fmla="*/ 18 w 35"/>
                <a:gd name="T1" fmla="*/ 31 h 119"/>
                <a:gd name="T2" fmla="*/ 20 w 35"/>
                <a:gd name="T3" fmla="*/ 54 h 119"/>
                <a:gd name="T4" fmla="*/ 22 w 35"/>
                <a:gd name="T5" fmla="*/ 77 h 119"/>
                <a:gd name="T6" fmla="*/ 27 w 35"/>
                <a:gd name="T7" fmla="*/ 99 h 119"/>
                <a:gd name="T8" fmla="*/ 35 w 35"/>
                <a:gd name="T9" fmla="*/ 119 h 119"/>
                <a:gd name="T10" fmla="*/ 25 w 35"/>
                <a:gd name="T11" fmla="*/ 119 h 119"/>
                <a:gd name="T12" fmla="*/ 20 w 35"/>
                <a:gd name="T13" fmla="*/ 113 h 119"/>
                <a:gd name="T14" fmla="*/ 16 w 35"/>
                <a:gd name="T15" fmla="*/ 103 h 119"/>
                <a:gd name="T16" fmla="*/ 14 w 35"/>
                <a:gd name="T17" fmla="*/ 94 h 119"/>
                <a:gd name="T18" fmla="*/ 0 w 35"/>
                <a:gd name="T19" fmla="*/ 0 h 119"/>
                <a:gd name="T20" fmla="*/ 18 w 35"/>
                <a:gd name="T21" fmla="*/ 3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119">
                  <a:moveTo>
                    <a:pt x="18" y="31"/>
                  </a:moveTo>
                  <a:lnTo>
                    <a:pt x="20" y="54"/>
                  </a:lnTo>
                  <a:lnTo>
                    <a:pt x="22" y="77"/>
                  </a:lnTo>
                  <a:lnTo>
                    <a:pt x="27" y="99"/>
                  </a:lnTo>
                  <a:lnTo>
                    <a:pt x="35" y="119"/>
                  </a:lnTo>
                  <a:lnTo>
                    <a:pt x="25" y="119"/>
                  </a:lnTo>
                  <a:lnTo>
                    <a:pt x="20" y="113"/>
                  </a:lnTo>
                  <a:lnTo>
                    <a:pt x="16" y="103"/>
                  </a:lnTo>
                  <a:lnTo>
                    <a:pt x="14" y="94"/>
                  </a:lnTo>
                  <a:lnTo>
                    <a:pt x="0" y="0"/>
                  </a:lnTo>
                  <a:lnTo>
                    <a:pt x="18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91" name="Freeform 94"/>
            <p:cNvSpPr>
              <a:spLocks/>
            </p:cNvSpPr>
            <p:nvPr/>
          </p:nvSpPr>
          <p:spPr bwMode="auto">
            <a:xfrm>
              <a:off x="1143" y="3318"/>
              <a:ext cx="7" cy="25"/>
            </a:xfrm>
            <a:custGeom>
              <a:avLst/>
              <a:gdLst>
                <a:gd name="T0" fmla="*/ 21 w 21"/>
                <a:gd name="T1" fmla="*/ 21 h 75"/>
                <a:gd name="T2" fmla="*/ 19 w 21"/>
                <a:gd name="T3" fmla="*/ 36 h 75"/>
                <a:gd name="T4" fmla="*/ 17 w 21"/>
                <a:gd name="T5" fmla="*/ 49 h 75"/>
                <a:gd name="T6" fmla="*/ 13 w 21"/>
                <a:gd name="T7" fmla="*/ 61 h 75"/>
                <a:gd name="T8" fmla="*/ 10 w 21"/>
                <a:gd name="T9" fmla="*/ 75 h 75"/>
                <a:gd name="T10" fmla="*/ 6 w 21"/>
                <a:gd name="T11" fmla="*/ 75 h 75"/>
                <a:gd name="T12" fmla="*/ 4 w 21"/>
                <a:gd name="T13" fmla="*/ 74 h 75"/>
                <a:gd name="T14" fmla="*/ 1 w 21"/>
                <a:gd name="T15" fmla="*/ 72 h 75"/>
                <a:gd name="T16" fmla="*/ 0 w 21"/>
                <a:gd name="T17" fmla="*/ 69 h 75"/>
                <a:gd name="T18" fmla="*/ 4 w 21"/>
                <a:gd name="T19" fmla="*/ 52 h 75"/>
                <a:gd name="T20" fmla="*/ 8 w 21"/>
                <a:gd name="T21" fmla="*/ 35 h 75"/>
                <a:gd name="T22" fmla="*/ 10 w 21"/>
                <a:gd name="T23" fmla="*/ 17 h 75"/>
                <a:gd name="T24" fmla="*/ 4 w 21"/>
                <a:gd name="T25" fmla="*/ 0 h 75"/>
                <a:gd name="T26" fmla="*/ 10 w 21"/>
                <a:gd name="T27" fmla="*/ 2 h 75"/>
                <a:gd name="T28" fmla="*/ 15 w 21"/>
                <a:gd name="T29" fmla="*/ 8 h 75"/>
                <a:gd name="T30" fmla="*/ 17 w 21"/>
                <a:gd name="T31" fmla="*/ 15 h 75"/>
                <a:gd name="T32" fmla="*/ 21 w 21"/>
                <a:gd name="T33" fmla="*/ 2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75">
                  <a:moveTo>
                    <a:pt x="21" y="21"/>
                  </a:moveTo>
                  <a:lnTo>
                    <a:pt x="19" y="36"/>
                  </a:lnTo>
                  <a:lnTo>
                    <a:pt x="17" y="49"/>
                  </a:lnTo>
                  <a:lnTo>
                    <a:pt x="13" y="61"/>
                  </a:lnTo>
                  <a:lnTo>
                    <a:pt x="10" y="75"/>
                  </a:lnTo>
                  <a:lnTo>
                    <a:pt x="6" y="75"/>
                  </a:lnTo>
                  <a:lnTo>
                    <a:pt x="4" y="74"/>
                  </a:lnTo>
                  <a:lnTo>
                    <a:pt x="1" y="72"/>
                  </a:lnTo>
                  <a:lnTo>
                    <a:pt x="0" y="69"/>
                  </a:lnTo>
                  <a:lnTo>
                    <a:pt x="4" y="52"/>
                  </a:lnTo>
                  <a:lnTo>
                    <a:pt x="8" y="35"/>
                  </a:lnTo>
                  <a:lnTo>
                    <a:pt x="10" y="17"/>
                  </a:lnTo>
                  <a:lnTo>
                    <a:pt x="4" y="0"/>
                  </a:lnTo>
                  <a:lnTo>
                    <a:pt x="10" y="2"/>
                  </a:lnTo>
                  <a:lnTo>
                    <a:pt x="15" y="8"/>
                  </a:lnTo>
                  <a:lnTo>
                    <a:pt x="17" y="15"/>
                  </a:lnTo>
                  <a:lnTo>
                    <a:pt x="21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92" name="Freeform 95"/>
            <p:cNvSpPr>
              <a:spLocks/>
            </p:cNvSpPr>
            <p:nvPr/>
          </p:nvSpPr>
          <p:spPr bwMode="auto">
            <a:xfrm>
              <a:off x="1033" y="3344"/>
              <a:ext cx="15" cy="22"/>
            </a:xfrm>
            <a:custGeom>
              <a:avLst/>
              <a:gdLst>
                <a:gd name="T0" fmla="*/ 34 w 45"/>
                <a:gd name="T1" fmla="*/ 0 h 66"/>
                <a:gd name="T2" fmla="*/ 34 w 45"/>
                <a:gd name="T3" fmla="*/ 4 h 66"/>
                <a:gd name="T4" fmla="*/ 33 w 45"/>
                <a:gd name="T5" fmla="*/ 9 h 66"/>
                <a:gd name="T6" fmla="*/ 33 w 45"/>
                <a:gd name="T7" fmla="*/ 13 h 66"/>
                <a:gd name="T8" fmla="*/ 33 w 45"/>
                <a:gd name="T9" fmla="*/ 17 h 66"/>
                <a:gd name="T10" fmla="*/ 28 w 45"/>
                <a:gd name="T11" fmla="*/ 17 h 66"/>
                <a:gd name="T12" fmla="*/ 28 w 45"/>
                <a:gd name="T13" fmla="*/ 15 h 66"/>
                <a:gd name="T14" fmla="*/ 27 w 45"/>
                <a:gd name="T15" fmla="*/ 13 h 66"/>
                <a:gd name="T16" fmla="*/ 26 w 45"/>
                <a:gd name="T17" fmla="*/ 11 h 66"/>
                <a:gd name="T18" fmla="*/ 23 w 45"/>
                <a:gd name="T19" fmla="*/ 10 h 66"/>
                <a:gd name="T20" fmla="*/ 17 w 45"/>
                <a:gd name="T21" fmla="*/ 16 h 66"/>
                <a:gd name="T22" fmla="*/ 13 w 45"/>
                <a:gd name="T23" fmla="*/ 24 h 66"/>
                <a:gd name="T24" fmla="*/ 13 w 45"/>
                <a:gd name="T25" fmla="*/ 31 h 66"/>
                <a:gd name="T26" fmla="*/ 16 w 45"/>
                <a:gd name="T27" fmla="*/ 39 h 66"/>
                <a:gd name="T28" fmla="*/ 21 w 45"/>
                <a:gd name="T29" fmla="*/ 44 h 66"/>
                <a:gd name="T30" fmla="*/ 27 w 45"/>
                <a:gd name="T31" fmla="*/ 49 h 66"/>
                <a:gd name="T32" fmla="*/ 33 w 45"/>
                <a:gd name="T33" fmla="*/ 51 h 66"/>
                <a:gd name="T34" fmla="*/ 39 w 45"/>
                <a:gd name="T35" fmla="*/ 51 h 66"/>
                <a:gd name="T36" fmla="*/ 42 w 45"/>
                <a:gd name="T37" fmla="*/ 51 h 66"/>
                <a:gd name="T38" fmla="*/ 43 w 45"/>
                <a:gd name="T39" fmla="*/ 53 h 66"/>
                <a:gd name="T40" fmla="*/ 44 w 45"/>
                <a:gd name="T41" fmla="*/ 54 h 66"/>
                <a:gd name="T42" fmla="*/ 45 w 45"/>
                <a:gd name="T43" fmla="*/ 55 h 66"/>
                <a:gd name="T44" fmla="*/ 42 w 45"/>
                <a:gd name="T45" fmla="*/ 62 h 66"/>
                <a:gd name="T46" fmla="*/ 38 w 45"/>
                <a:gd name="T47" fmla="*/ 65 h 66"/>
                <a:gd name="T48" fmla="*/ 33 w 45"/>
                <a:gd name="T49" fmla="*/ 66 h 66"/>
                <a:gd name="T50" fmla="*/ 28 w 45"/>
                <a:gd name="T51" fmla="*/ 64 h 66"/>
                <a:gd name="T52" fmla="*/ 23 w 45"/>
                <a:gd name="T53" fmla="*/ 61 h 66"/>
                <a:gd name="T54" fmla="*/ 19 w 45"/>
                <a:gd name="T55" fmla="*/ 58 h 66"/>
                <a:gd name="T56" fmla="*/ 14 w 45"/>
                <a:gd name="T57" fmla="*/ 54 h 66"/>
                <a:gd name="T58" fmla="*/ 9 w 45"/>
                <a:gd name="T59" fmla="*/ 51 h 66"/>
                <a:gd name="T60" fmla="*/ 5 w 45"/>
                <a:gd name="T61" fmla="*/ 44 h 66"/>
                <a:gd name="T62" fmla="*/ 2 w 45"/>
                <a:gd name="T63" fmla="*/ 37 h 66"/>
                <a:gd name="T64" fmla="*/ 0 w 45"/>
                <a:gd name="T65" fmla="*/ 28 h 66"/>
                <a:gd name="T66" fmla="*/ 2 w 45"/>
                <a:gd name="T67" fmla="*/ 19 h 66"/>
                <a:gd name="T68" fmla="*/ 9 w 45"/>
                <a:gd name="T69" fmla="*/ 11 h 66"/>
                <a:gd name="T70" fmla="*/ 16 w 45"/>
                <a:gd name="T71" fmla="*/ 5 h 66"/>
                <a:gd name="T72" fmla="*/ 25 w 45"/>
                <a:gd name="T73" fmla="*/ 2 h 66"/>
                <a:gd name="T74" fmla="*/ 34 w 45"/>
                <a:gd name="T7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66">
                  <a:moveTo>
                    <a:pt x="34" y="0"/>
                  </a:moveTo>
                  <a:lnTo>
                    <a:pt x="34" y="4"/>
                  </a:lnTo>
                  <a:lnTo>
                    <a:pt x="33" y="9"/>
                  </a:lnTo>
                  <a:lnTo>
                    <a:pt x="33" y="13"/>
                  </a:lnTo>
                  <a:lnTo>
                    <a:pt x="33" y="17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6" y="11"/>
                  </a:lnTo>
                  <a:lnTo>
                    <a:pt x="23" y="10"/>
                  </a:lnTo>
                  <a:lnTo>
                    <a:pt x="17" y="16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16" y="39"/>
                  </a:lnTo>
                  <a:lnTo>
                    <a:pt x="21" y="44"/>
                  </a:lnTo>
                  <a:lnTo>
                    <a:pt x="27" y="49"/>
                  </a:lnTo>
                  <a:lnTo>
                    <a:pt x="33" y="51"/>
                  </a:lnTo>
                  <a:lnTo>
                    <a:pt x="39" y="51"/>
                  </a:lnTo>
                  <a:lnTo>
                    <a:pt x="42" y="51"/>
                  </a:lnTo>
                  <a:lnTo>
                    <a:pt x="43" y="53"/>
                  </a:lnTo>
                  <a:lnTo>
                    <a:pt x="44" y="54"/>
                  </a:lnTo>
                  <a:lnTo>
                    <a:pt x="45" y="55"/>
                  </a:lnTo>
                  <a:lnTo>
                    <a:pt x="42" y="62"/>
                  </a:lnTo>
                  <a:lnTo>
                    <a:pt x="38" y="65"/>
                  </a:lnTo>
                  <a:lnTo>
                    <a:pt x="33" y="66"/>
                  </a:lnTo>
                  <a:lnTo>
                    <a:pt x="28" y="64"/>
                  </a:lnTo>
                  <a:lnTo>
                    <a:pt x="23" y="61"/>
                  </a:lnTo>
                  <a:lnTo>
                    <a:pt x="19" y="58"/>
                  </a:lnTo>
                  <a:lnTo>
                    <a:pt x="14" y="54"/>
                  </a:lnTo>
                  <a:lnTo>
                    <a:pt x="9" y="51"/>
                  </a:lnTo>
                  <a:lnTo>
                    <a:pt x="5" y="44"/>
                  </a:lnTo>
                  <a:lnTo>
                    <a:pt x="2" y="37"/>
                  </a:lnTo>
                  <a:lnTo>
                    <a:pt x="0" y="28"/>
                  </a:lnTo>
                  <a:lnTo>
                    <a:pt x="2" y="19"/>
                  </a:lnTo>
                  <a:lnTo>
                    <a:pt x="9" y="11"/>
                  </a:lnTo>
                  <a:lnTo>
                    <a:pt x="16" y="5"/>
                  </a:lnTo>
                  <a:lnTo>
                    <a:pt x="25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93" name="Freeform 96"/>
            <p:cNvSpPr>
              <a:spLocks/>
            </p:cNvSpPr>
            <p:nvPr/>
          </p:nvSpPr>
          <p:spPr bwMode="auto">
            <a:xfrm>
              <a:off x="1084" y="3351"/>
              <a:ext cx="19" cy="10"/>
            </a:xfrm>
            <a:custGeom>
              <a:avLst/>
              <a:gdLst>
                <a:gd name="T0" fmla="*/ 57 w 57"/>
                <a:gd name="T1" fmla="*/ 10 h 28"/>
                <a:gd name="T2" fmla="*/ 57 w 57"/>
                <a:gd name="T3" fmla="*/ 16 h 28"/>
                <a:gd name="T4" fmla="*/ 53 w 57"/>
                <a:gd name="T5" fmla="*/ 22 h 28"/>
                <a:gd name="T6" fmla="*/ 49 w 57"/>
                <a:gd name="T7" fmla="*/ 26 h 28"/>
                <a:gd name="T8" fmla="*/ 45 w 57"/>
                <a:gd name="T9" fmla="*/ 28 h 28"/>
                <a:gd name="T10" fmla="*/ 31 w 57"/>
                <a:gd name="T11" fmla="*/ 28 h 28"/>
                <a:gd name="T12" fmla="*/ 20 w 57"/>
                <a:gd name="T13" fmla="*/ 24 h 28"/>
                <a:gd name="T14" fmla="*/ 13 w 57"/>
                <a:gd name="T15" fmla="*/ 21 h 28"/>
                <a:gd name="T16" fmla="*/ 7 w 57"/>
                <a:gd name="T17" fmla="*/ 15 h 28"/>
                <a:gd name="T18" fmla="*/ 3 w 57"/>
                <a:gd name="T19" fmla="*/ 10 h 28"/>
                <a:gd name="T20" fmla="*/ 1 w 57"/>
                <a:gd name="T21" fmla="*/ 5 h 28"/>
                <a:gd name="T22" fmla="*/ 0 w 57"/>
                <a:gd name="T23" fmla="*/ 1 h 28"/>
                <a:gd name="T24" fmla="*/ 0 w 57"/>
                <a:gd name="T25" fmla="*/ 0 h 28"/>
                <a:gd name="T26" fmla="*/ 11 w 57"/>
                <a:gd name="T27" fmla="*/ 5 h 28"/>
                <a:gd name="T28" fmla="*/ 20 w 57"/>
                <a:gd name="T29" fmla="*/ 7 h 28"/>
                <a:gd name="T30" fmla="*/ 30 w 57"/>
                <a:gd name="T31" fmla="*/ 10 h 28"/>
                <a:gd name="T32" fmla="*/ 40 w 57"/>
                <a:gd name="T33" fmla="*/ 10 h 28"/>
                <a:gd name="T34" fmla="*/ 46 w 57"/>
                <a:gd name="T35" fmla="*/ 11 h 28"/>
                <a:gd name="T36" fmla="*/ 52 w 57"/>
                <a:gd name="T37" fmla="*/ 10 h 28"/>
                <a:gd name="T38" fmla="*/ 56 w 57"/>
                <a:gd name="T39" fmla="*/ 10 h 28"/>
                <a:gd name="T40" fmla="*/ 57 w 57"/>
                <a:gd name="T41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28">
                  <a:moveTo>
                    <a:pt x="57" y="10"/>
                  </a:moveTo>
                  <a:lnTo>
                    <a:pt x="57" y="16"/>
                  </a:lnTo>
                  <a:lnTo>
                    <a:pt x="53" y="22"/>
                  </a:lnTo>
                  <a:lnTo>
                    <a:pt x="49" y="26"/>
                  </a:lnTo>
                  <a:lnTo>
                    <a:pt x="45" y="28"/>
                  </a:lnTo>
                  <a:lnTo>
                    <a:pt x="31" y="28"/>
                  </a:lnTo>
                  <a:lnTo>
                    <a:pt x="20" y="24"/>
                  </a:lnTo>
                  <a:lnTo>
                    <a:pt x="13" y="21"/>
                  </a:lnTo>
                  <a:lnTo>
                    <a:pt x="7" y="15"/>
                  </a:lnTo>
                  <a:lnTo>
                    <a:pt x="3" y="10"/>
                  </a:lnTo>
                  <a:lnTo>
                    <a:pt x="1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11" y="5"/>
                  </a:lnTo>
                  <a:lnTo>
                    <a:pt x="20" y="7"/>
                  </a:lnTo>
                  <a:lnTo>
                    <a:pt x="30" y="10"/>
                  </a:lnTo>
                  <a:lnTo>
                    <a:pt x="40" y="10"/>
                  </a:lnTo>
                  <a:lnTo>
                    <a:pt x="46" y="11"/>
                  </a:lnTo>
                  <a:lnTo>
                    <a:pt x="52" y="10"/>
                  </a:lnTo>
                  <a:lnTo>
                    <a:pt x="56" y="10"/>
                  </a:lnTo>
                  <a:lnTo>
                    <a:pt x="57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94" name="Freeform 97"/>
            <p:cNvSpPr>
              <a:spLocks/>
            </p:cNvSpPr>
            <p:nvPr/>
          </p:nvSpPr>
          <p:spPr bwMode="auto">
            <a:xfrm>
              <a:off x="1124" y="3349"/>
              <a:ext cx="14" cy="9"/>
            </a:xfrm>
            <a:custGeom>
              <a:avLst/>
              <a:gdLst>
                <a:gd name="T0" fmla="*/ 0 w 43"/>
                <a:gd name="T1" fmla="*/ 14 h 28"/>
                <a:gd name="T2" fmla="*/ 1 w 43"/>
                <a:gd name="T3" fmla="*/ 20 h 28"/>
                <a:gd name="T4" fmla="*/ 3 w 43"/>
                <a:gd name="T5" fmla="*/ 24 h 28"/>
                <a:gd name="T6" fmla="*/ 8 w 43"/>
                <a:gd name="T7" fmla="*/ 26 h 28"/>
                <a:gd name="T8" fmla="*/ 12 w 43"/>
                <a:gd name="T9" fmla="*/ 28 h 28"/>
                <a:gd name="T10" fmla="*/ 30 w 43"/>
                <a:gd name="T11" fmla="*/ 21 h 28"/>
                <a:gd name="T12" fmla="*/ 40 w 43"/>
                <a:gd name="T13" fmla="*/ 12 h 28"/>
                <a:gd name="T14" fmla="*/ 43 w 43"/>
                <a:gd name="T15" fmla="*/ 3 h 28"/>
                <a:gd name="T16" fmla="*/ 43 w 43"/>
                <a:gd name="T17" fmla="*/ 0 h 28"/>
                <a:gd name="T18" fmla="*/ 35 w 43"/>
                <a:gd name="T19" fmla="*/ 4 h 28"/>
                <a:gd name="T20" fmla="*/ 28 w 43"/>
                <a:gd name="T21" fmla="*/ 8 h 28"/>
                <a:gd name="T22" fmla="*/ 20 w 43"/>
                <a:gd name="T23" fmla="*/ 12 h 28"/>
                <a:gd name="T24" fmla="*/ 13 w 43"/>
                <a:gd name="T25" fmla="*/ 13 h 28"/>
                <a:gd name="T26" fmla="*/ 8 w 43"/>
                <a:gd name="T27" fmla="*/ 14 h 28"/>
                <a:gd name="T28" fmla="*/ 3 w 43"/>
                <a:gd name="T29" fmla="*/ 14 h 28"/>
                <a:gd name="T30" fmla="*/ 1 w 43"/>
                <a:gd name="T31" fmla="*/ 14 h 28"/>
                <a:gd name="T32" fmla="*/ 0 w 43"/>
                <a:gd name="T33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28">
                  <a:moveTo>
                    <a:pt x="0" y="14"/>
                  </a:moveTo>
                  <a:lnTo>
                    <a:pt x="1" y="20"/>
                  </a:lnTo>
                  <a:lnTo>
                    <a:pt x="3" y="24"/>
                  </a:lnTo>
                  <a:lnTo>
                    <a:pt x="8" y="26"/>
                  </a:lnTo>
                  <a:lnTo>
                    <a:pt x="12" y="28"/>
                  </a:lnTo>
                  <a:lnTo>
                    <a:pt x="30" y="21"/>
                  </a:lnTo>
                  <a:lnTo>
                    <a:pt x="40" y="12"/>
                  </a:lnTo>
                  <a:lnTo>
                    <a:pt x="43" y="3"/>
                  </a:lnTo>
                  <a:lnTo>
                    <a:pt x="43" y="0"/>
                  </a:lnTo>
                  <a:lnTo>
                    <a:pt x="35" y="4"/>
                  </a:lnTo>
                  <a:lnTo>
                    <a:pt x="28" y="8"/>
                  </a:lnTo>
                  <a:lnTo>
                    <a:pt x="20" y="12"/>
                  </a:lnTo>
                  <a:lnTo>
                    <a:pt x="13" y="13"/>
                  </a:lnTo>
                  <a:lnTo>
                    <a:pt x="8" y="14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95" name="Freeform 98"/>
            <p:cNvSpPr>
              <a:spLocks/>
            </p:cNvSpPr>
            <p:nvPr/>
          </p:nvSpPr>
          <p:spPr bwMode="auto">
            <a:xfrm>
              <a:off x="1132" y="3351"/>
              <a:ext cx="18" cy="55"/>
            </a:xfrm>
            <a:custGeom>
              <a:avLst/>
              <a:gdLst>
                <a:gd name="T0" fmla="*/ 35 w 56"/>
                <a:gd name="T1" fmla="*/ 0 h 167"/>
                <a:gd name="T2" fmla="*/ 47 w 56"/>
                <a:gd name="T3" fmla="*/ 26 h 167"/>
                <a:gd name="T4" fmla="*/ 56 w 56"/>
                <a:gd name="T5" fmla="*/ 57 h 167"/>
                <a:gd name="T6" fmla="*/ 56 w 56"/>
                <a:gd name="T7" fmla="*/ 87 h 167"/>
                <a:gd name="T8" fmla="*/ 44 w 56"/>
                <a:gd name="T9" fmla="*/ 114 h 167"/>
                <a:gd name="T10" fmla="*/ 38 w 56"/>
                <a:gd name="T11" fmla="*/ 124 h 167"/>
                <a:gd name="T12" fmla="*/ 30 w 56"/>
                <a:gd name="T13" fmla="*/ 133 h 167"/>
                <a:gd name="T14" fmla="*/ 23 w 56"/>
                <a:gd name="T15" fmla="*/ 142 h 167"/>
                <a:gd name="T16" fmla="*/ 17 w 56"/>
                <a:gd name="T17" fmla="*/ 150 h 167"/>
                <a:gd name="T18" fmla="*/ 10 w 56"/>
                <a:gd name="T19" fmla="*/ 157 h 167"/>
                <a:gd name="T20" fmla="*/ 5 w 56"/>
                <a:gd name="T21" fmla="*/ 162 h 167"/>
                <a:gd name="T22" fmla="*/ 1 w 56"/>
                <a:gd name="T23" fmla="*/ 166 h 167"/>
                <a:gd name="T24" fmla="*/ 0 w 56"/>
                <a:gd name="T25" fmla="*/ 167 h 167"/>
                <a:gd name="T26" fmla="*/ 4 w 56"/>
                <a:gd name="T27" fmla="*/ 157 h 167"/>
                <a:gd name="T28" fmla="*/ 10 w 56"/>
                <a:gd name="T29" fmla="*/ 147 h 167"/>
                <a:gd name="T30" fmla="*/ 16 w 56"/>
                <a:gd name="T31" fmla="*/ 137 h 167"/>
                <a:gd name="T32" fmla="*/ 22 w 56"/>
                <a:gd name="T33" fmla="*/ 127 h 167"/>
                <a:gd name="T34" fmla="*/ 29 w 56"/>
                <a:gd name="T35" fmla="*/ 117 h 167"/>
                <a:gd name="T36" fmla="*/ 35 w 56"/>
                <a:gd name="T37" fmla="*/ 108 h 167"/>
                <a:gd name="T38" fmla="*/ 40 w 56"/>
                <a:gd name="T39" fmla="*/ 98 h 167"/>
                <a:gd name="T40" fmla="*/ 44 w 56"/>
                <a:gd name="T41" fmla="*/ 88 h 167"/>
                <a:gd name="T42" fmla="*/ 45 w 56"/>
                <a:gd name="T43" fmla="*/ 62 h 167"/>
                <a:gd name="T44" fmla="*/ 41 w 56"/>
                <a:gd name="T45" fmla="*/ 32 h 167"/>
                <a:gd name="T46" fmla="*/ 38 w 56"/>
                <a:gd name="T47" fmla="*/ 9 h 167"/>
                <a:gd name="T48" fmla="*/ 35 w 56"/>
                <a:gd name="T4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167">
                  <a:moveTo>
                    <a:pt x="35" y="0"/>
                  </a:moveTo>
                  <a:lnTo>
                    <a:pt x="47" y="26"/>
                  </a:lnTo>
                  <a:lnTo>
                    <a:pt x="56" y="57"/>
                  </a:lnTo>
                  <a:lnTo>
                    <a:pt x="56" y="87"/>
                  </a:lnTo>
                  <a:lnTo>
                    <a:pt x="44" y="114"/>
                  </a:lnTo>
                  <a:lnTo>
                    <a:pt x="38" y="124"/>
                  </a:lnTo>
                  <a:lnTo>
                    <a:pt x="30" y="133"/>
                  </a:lnTo>
                  <a:lnTo>
                    <a:pt x="23" y="142"/>
                  </a:lnTo>
                  <a:lnTo>
                    <a:pt x="17" y="150"/>
                  </a:lnTo>
                  <a:lnTo>
                    <a:pt x="10" y="157"/>
                  </a:lnTo>
                  <a:lnTo>
                    <a:pt x="5" y="162"/>
                  </a:lnTo>
                  <a:lnTo>
                    <a:pt x="1" y="166"/>
                  </a:lnTo>
                  <a:lnTo>
                    <a:pt x="0" y="167"/>
                  </a:lnTo>
                  <a:lnTo>
                    <a:pt x="4" y="157"/>
                  </a:lnTo>
                  <a:lnTo>
                    <a:pt x="10" y="147"/>
                  </a:lnTo>
                  <a:lnTo>
                    <a:pt x="16" y="137"/>
                  </a:lnTo>
                  <a:lnTo>
                    <a:pt x="22" y="127"/>
                  </a:lnTo>
                  <a:lnTo>
                    <a:pt x="29" y="117"/>
                  </a:lnTo>
                  <a:lnTo>
                    <a:pt x="35" y="108"/>
                  </a:lnTo>
                  <a:lnTo>
                    <a:pt x="40" y="98"/>
                  </a:lnTo>
                  <a:lnTo>
                    <a:pt x="44" y="88"/>
                  </a:lnTo>
                  <a:lnTo>
                    <a:pt x="45" y="62"/>
                  </a:lnTo>
                  <a:lnTo>
                    <a:pt x="41" y="32"/>
                  </a:lnTo>
                  <a:lnTo>
                    <a:pt x="38" y="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96" name="Freeform 99"/>
            <p:cNvSpPr>
              <a:spLocks/>
            </p:cNvSpPr>
            <p:nvPr/>
          </p:nvSpPr>
          <p:spPr bwMode="auto">
            <a:xfrm>
              <a:off x="1104" y="3374"/>
              <a:ext cx="22" cy="11"/>
            </a:xfrm>
            <a:custGeom>
              <a:avLst/>
              <a:gdLst>
                <a:gd name="T0" fmla="*/ 63 w 66"/>
                <a:gd name="T1" fmla="*/ 0 h 33"/>
                <a:gd name="T2" fmla="*/ 66 w 66"/>
                <a:gd name="T3" fmla="*/ 9 h 33"/>
                <a:gd name="T4" fmla="*/ 63 w 66"/>
                <a:gd name="T5" fmla="*/ 16 h 33"/>
                <a:gd name="T6" fmla="*/ 58 w 66"/>
                <a:gd name="T7" fmla="*/ 22 h 33"/>
                <a:gd name="T8" fmla="*/ 50 w 66"/>
                <a:gd name="T9" fmla="*/ 27 h 33"/>
                <a:gd name="T10" fmla="*/ 44 w 66"/>
                <a:gd name="T11" fmla="*/ 30 h 33"/>
                <a:gd name="T12" fmla="*/ 36 w 66"/>
                <a:gd name="T13" fmla="*/ 33 h 33"/>
                <a:gd name="T14" fmla="*/ 29 w 66"/>
                <a:gd name="T15" fmla="*/ 33 h 33"/>
                <a:gd name="T16" fmla="*/ 22 w 66"/>
                <a:gd name="T17" fmla="*/ 33 h 33"/>
                <a:gd name="T18" fmla="*/ 15 w 66"/>
                <a:gd name="T19" fmla="*/ 32 h 33"/>
                <a:gd name="T20" fmla="*/ 8 w 66"/>
                <a:gd name="T21" fmla="*/ 28 h 33"/>
                <a:gd name="T22" fmla="*/ 4 w 66"/>
                <a:gd name="T23" fmla="*/ 24 h 33"/>
                <a:gd name="T24" fmla="*/ 0 w 66"/>
                <a:gd name="T25" fmla="*/ 20 h 33"/>
                <a:gd name="T26" fmla="*/ 18 w 66"/>
                <a:gd name="T27" fmla="*/ 22 h 33"/>
                <a:gd name="T28" fmla="*/ 32 w 66"/>
                <a:gd name="T29" fmla="*/ 21 h 33"/>
                <a:gd name="T30" fmla="*/ 43 w 66"/>
                <a:gd name="T31" fmla="*/ 17 h 33"/>
                <a:gd name="T32" fmla="*/ 50 w 66"/>
                <a:gd name="T33" fmla="*/ 12 h 33"/>
                <a:gd name="T34" fmla="*/ 55 w 66"/>
                <a:gd name="T35" fmla="*/ 7 h 33"/>
                <a:gd name="T36" fmla="*/ 58 w 66"/>
                <a:gd name="T37" fmla="*/ 4 h 33"/>
                <a:gd name="T38" fmla="*/ 61 w 66"/>
                <a:gd name="T39" fmla="*/ 0 h 33"/>
                <a:gd name="T40" fmla="*/ 63 w 66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33">
                  <a:moveTo>
                    <a:pt x="63" y="0"/>
                  </a:moveTo>
                  <a:lnTo>
                    <a:pt x="66" y="9"/>
                  </a:lnTo>
                  <a:lnTo>
                    <a:pt x="63" y="16"/>
                  </a:lnTo>
                  <a:lnTo>
                    <a:pt x="58" y="22"/>
                  </a:lnTo>
                  <a:lnTo>
                    <a:pt x="50" y="27"/>
                  </a:lnTo>
                  <a:lnTo>
                    <a:pt x="44" y="30"/>
                  </a:lnTo>
                  <a:lnTo>
                    <a:pt x="36" y="33"/>
                  </a:lnTo>
                  <a:lnTo>
                    <a:pt x="29" y="33"/>
                  </a:lnTo>
                  <a:lnTo>
                    <a:pt x="22" y="33"/>
                  </a:lnTo>
                  <a:lnTo>
                    <a:pt x="15" y="32"/>
                  </a:lnTo>
                  <a:lnTo>
                    <a:pt x="8" y="28"/>
                  </a:lnTo>
                  <a:lnTo>
                    <a:pt x="4" y="24"/>
                  </a:lnTo>
                  <a:lnTo>
                    <a:pt x="0" y="20"/>
                  </a:lnTo>
                  <a:lnTo>
                    <a:pt x="18" y="22"/>
                  </a:lnTo>
                  <a:lnTo>
                    <a:pt x="32" y="21"/>
                  </a:lnTo>
                  <a:lnTo>
                    <a:pt x="43" y="17"/>
                  </a:lnTo>
                  <a:lnTo>
                    <a:pt x="50" y="12"/>
                  </a:lnTo>
                  <a:lnTo>
                    <a:pt x="55" y="7"/>
                  </a:lnTo>
                  <a:lnTo>
                    <a:pt x="58" y="4"/>
                  </a:lnTo>
                  <a:lnTo>
                    <a:pt x="61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97" name="Freeform 100"/>
            <p:cNvSpPr>
              <a:spLocks/>
            </p:cNvSpPr>
            <p:nvPr/>
          </p:nvSpPr>
          <p:spPr bwMode="auto">
            <a:xfrm>
              <a:off x="1040" y="3387"/>
              <a:ext cx="12" cy="38"/>
            </a:xfrm>
            <a:custGeom>
              <a:avLst/>
              <a:gdLst>
                <a:gd name="T0" fmla="*/ 33 w 34"/>
                <a:gd name="T1" fmla="*/ 0 h 114"/>
                <a:gd name="T2" fmla="*/ 34 w 34"/>
                <a:gd name="T3" fmla="*/ 29 h 114"/>
                <a:gd name="T4" fmla="*/ 32 w 34"/>
                <a:gd name="T5" fmla="*/ 59 h 114"/>
                <a:gd name="T6" fmla="*/ 27 w 34"/>
                <a:gd name="T7" fmla="*/ 88 h 114"/>
                <a:gd name="T8" fmla="*/ 19 w 34"/>
                <a:gd name="T9" fmla="*/ 114 h 114"/>
                <a:gd name="T10" fmla="*/ 15 w 34"/>
                <a:gd name="T11" fmla="*/ 114 h 114"/>
                <a:gd name="T12" fmla="*/ 10 w 34"/>
                <a:gd name="T13" fmla="*/ 108 h 114"/>
                <a:gd name="T14" fmla="*/ 5 w 34"/>
                <a:gd name="T15" fmla="*/ 100 h 114"/>
                <a:gd name="T16" fmla="*/ 0 w 34"/>
                <a:gd name="T17" fmla="*/ 97 h 114"/>
                <a:gd name="T18" fmla="*/ 10 w 34"/>
                <a:gd name="T19" fmla="*/ 74 h 114"/>
                <a:gd name="T20" fmla="*/ 19 w 34"/>
                <a:gd name="T21" fmla="*/ 49 h 114"/>
                <a:gd name="T22" fmla="*/ 23 w 34"/>
                <a:gd name="T23" fmla="*/ 25 h 114"/>
                <a:gd name="T24" fmla="*/ 26 w 34"/>
                <a:gd name="T25" fmla="*/ 0 h 114"/>
                <a:gd name="T26" fmla="*/ 33 w 34"/>
                <a:gd name="T2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114">
                  <a:moveTo>
                    <a:pt x="33" y="0"/>
                  </a:moveTo>
                  <a:lnTo>
                    <a:pt x="34" y="29"/>
                  </a:lnTo>
                  <a:lnTo>
                    <a:pt x="32" y="59"/>
                  </a:lnTo>
                  <a:lnTo>
                    <a:pt x="27" y="88"/>
                  </a:lnTo>
                  <a:lnTo>
                    <a:pt x="19" y="114"/>
                  </a:lnTo>
                  <a:lnTo>
                    <a:pt x="15" y="114"/>
                  </a:lnTo>
                  <a:lnTo>
                    <a:pt x="10" y="108"/>
                  </a:lnTo>
                  <a:lnTo>
                    <a:pt x="5" y="100"/>
                  </a:lnTo>
                  <a:lnTo>
                    <a:pt x="0" y="97"/>
                  </a:lnTo>
                  <a:lnTo>
                    <a:pt x="10" y="74"/>
                  </a:lnTo>
                  <a:lnTo>
                    <a:pt x="19" y="49"/>
                  </a:lnTo>
                  <a:lnTo>
                    <a:pt x="23" y="25"/>
                  </a:lnTo>
                  <a:lnTo>
                    <a:pt x="26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98" name="Freeform 101"/>
            <p:cNvSpPr>
              <a:spLocks/>
            </p:cNvSpPr>
            <p:nvPr/>
          </p:nvSpPr>
          <p:spPr bwMode="auto">
            <a:xfrm>
              <a:off x="1064" y="3394"/>
              <a:ext cx="33" cy="26"/>
            </a:xfrm>
            <a:custGeom>
              <a:avLst/>
              <a:gdLst>
                <a:gd name="T0" fmla="*/ 19 w 101"/>
                <a:gd name="T1" fmla="*/ 30 h 77"/>
                <a:gd name="T2" fmla="*/ 26 w 101"/>
                <a:gd name="T3" fmla="*/ 41 h 77"/>
                <a:gd name="T4" fmla="*/ 36 w 101"/>
                <a:gd name="T5" fmla="*/ 48 h 77"/>
                <a:gd name="T6" fmla="*/ 46 w 101"/>
                <a:gd name="T7" fmla="*/ 54 h 77"/>
                <a:gd name="T8" fmla="*/ 57 w 101"/>
                <a:gd name="T9" fmla="*/ 59 h 77"/>
                <a:gd name="T10" fmla="*/ 68 w 101"/>
                <a:gd name="T11" fmla="*/ 63 h 77"/>
                <a:gd name="T12" fmla="*/ 79 w 101"/>
                <a:gd name="T13" fmla="*/ 66 h 77"/>
                <a:gd name="T14" fmla="*/ 90 w 101"/>
                <a:gd name="T15" fmla="*/ 70 h 77"/>
                <a:gd name="T16" fmla="*/ 101 w 101"/>
                <a:gd name="T17" fmla="*/ 75 h 77"/>
                <a:gd name="T18" fmla="*/ 82 w 101"/>
                <a:gd name="T19" fmla="*/ 77 h 77"/>
                <a:gd name="T20" fmla="*/ 66 w 101"/>
                <a:gd name="T21" fmla="*/ 77 h 77"/>
                <a:gd name="T22" fmla="*/ 53 w 101"/>
                <a:gd name="T23" fmla="*/ 75 h 77"/>
                <a:gd name="T24" fmla="*/ 42 w 101"/>
                <a:gd name="T25" fmla="*/ 70 h 77"/>
                <a:gd name="T26" fmla="*/ 32 w 101"/>
                <a:gd name="T27" fmla="*/ 64 h 77"/>
                <a:gd name="T28" fmla="*/ 25 w 101"/>
                <a:gd name="T29" fmla="*/ 57 h 77"/>
                <a:gd name="T30" fmla="*/ 18 w 101"/>
                <a:gd name="T31" fmla="*/ 47 h 77"/>
                <a:gd name="T32" fmla="*/ 11 w 101"/>
                <a:gd name="T33" fmla="*/ 36 h 77"/>
                <a:gd name="T34" fmla="*/ 8 w 101"/>
                <a:gd name="T35" fmla="*/ 26 h 77"/>
                <a:gd name="T36" fmla="*/ 2 w 101"/>
                <a:gd name="T37" fmla="*/ 17 h 77"/>
                <a:gd name="T38" fmla="*/ 0 w 101"/>
                <a:gd name="T39" fmla="*/ 8 h 77"/>
                <a:gd name="T40" fmla="*/ 3 w 101"/>
                <a:gd name="T41" fmla="*/ 0 h 77"/>
                <a:gd name="T42" fmla="*/ 8 w 101"/>
                <a:gd name="T43" fmla="*/ 6 h 77"/>
                <a:gd name="T44" fmla="*/ 12 w 101"/>
                <a:gd name="T45" fmla="*/ 14 h 77"/>
                <a:gd name="T46" fmla="*/ 14 w 101"/>
                <a:gd name="T47" fmla="*/ 23 h 77"/>
                <a:gd name="T48" fmla="*/ 19 w 101"/>
                <a:gd name="T49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1" h="77">
                  <a:moveTo>
                    <a:pt x="19" y="30"/>
                  </a:moveTo>
                  <a:lnTo>
                    <a:pt x="26" y="41"/>
                  </a:lnTo>
                  <a:lnTo>
                    <a:pt x="36" y="48"/>
                  </a:lnTo>
                  <a:lnTo>
                    <a:pt x="46" y="54"/>
                  </a:lnTo>
                  <a:lnTo>
                    <a:pt x="57" y="59"/>
                  </a:lnTo>
                  <a:lnTo>
                    <a:pt x="68" y="63"/>
                  </a:lnTo>
                  <a:lnTo>
                    <a:pt x="79" y="66"/>
                  </a:lnTo>
                  <a:lnTo>
                    <a:pt x="90" y="70"/>
                  </a:lnTo>
                  <a:lnTo>
                    <a:pt x="101" y="75"/>
                  </a:lnTo>
                  <a:lnTo>
                    <a:pt x="82" y="77"/>
                  </a:lnTo>
                  <a:lnTo>
                    <a:pt x="66" y="77"/>
                  </a:lnTo>
                  <a:lnTo>
                    <a:pt x="53" y="75"/>
                  </a:lnTo>
                  <a:lnTo>
                    <a:pt x="42" y="70"/>
                  </a:lnTo>
                  <a:lnTo>
                    <a:pt x="32" y="64"/>
                  </a:lnTo>
                  <a:lnTo>
                    <a:pt x="25" y="57"/>
                  </a:lnTo>
                  <a:lnTo>
                    <a:pt x="18" y="47"/>
                  </a:lnTo>
                  <a:lnTo>
                    <a:pt x="11" y="36"/>
                  </a:lnTo>
                  <a:lnTo>
                    <a:pt x="8" y="26"/>
                  </a:lnTo>
                  <a:lnTo>
                    <a:pt x="2" y="17"/>
                  </a:lnTo>
                  <a:lnTo>
                    <a:pt x="0" y="8"/>
                  </a:lnTo>
                  <a:lnTo>
                    <a:pt x="3" y="0"/>
                  </a:lnTo>
                  <a:lnTo>
                    <a:pt x="8" y="6"/>
                  </a:lnTo>
                  <a:lnTo>
                    <a:pt x="12" y="14"/>
                  </a:lnTo>
                  <a:lnTo>
                    <a:pt x="14" y="23"/>
                  </a:lnTo>
                  <a:lnTo>
                    <a:pt x="19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99" name="Freeform 102"/>
            <p:cNvSpPr>
              <a:spLocks/>
            </p:cNvSpPr>
            <p:nvPr/>
          </p:nvSpPr>
          <p:spPr bwMode="auto">
            <a:xfrm>
              <a:off x="1098" y="3396"/>
              <a:ext cx="19" cy="12"/>
            </a:xfrm>
            <a:custGeom>
              <a:avLst/>
              <a:gdLst>
                <a:gd name="T0" fmla="*/ 56 w 59"/>
                <a:gd name="T1" fmla="*/ 2 h 36"/>
                <a:gd name="T2" fmla="*/ 58 w 59"/>
                <a:gd name="T3" fmla="*/ 6 h 36"/>
                <a:gd name="T4" fmla="*/ 59 w 59"/>
                <a:gd name="T5" fmla="*/ 8 h 36"/>
                <a:gd name="T6" fmla="*/ 59 w 59"/>
                <a:gd name="T7" fmla="*/ 11 h 36"/>
                <a:gd name="T8" fmla="*/ 57 w 59"/>
                <a:gd name="T9" fmla="*/ 14 h 36"/>
                <a:gd name="T10" fmla="*/ 18 w 59"/>
                <a:gd name="T11" fmla="*/ 13 h 36"/>
                <a:gd name="T12" fmla="*/ 17 w 59"/>
                <a:gd name="T13" fmla="*/ 19 h 36"/>
                <a:gd name="T14" fmla="*/ 22 w 59"/>
                <a:gd name="T15" fmla="*/ 23 h 36"/>
                <a:gd name="T16" fmla="*/ 28 w 59"/>
                <a:gd name="T17" fmla="*/ 26 h 36"/>
                <a:gd name="T18" fmla="*/ 31 w 59"/>
                <a:gd name="T19" fmla="*/ 32 h 36"/>
                <a:gd name="T20" fmla="*/ 30 w 59"/>
                <a:gd name="T21" fmla="*/ 36 h 36"/>
                <a:gd name="T22" fmla="*/ 26 w 59"/>
                <a:gd name="T23" fmla="*/ 36 h 36"/>
                <a:gd name="T24" fmla="*/ 23 w 59"/>
                <a:gd name="T25" fmla="*/ 36 h 36"/>
                <a:gd name="T26" fmla="*/ 20 w 59"/>
                <a:gd name="T27" fmla="*/ 35 h 36"/>
                <a:gd name="T28" fmla="*/ 14 w 59"/>
                <a:gd name="T29" fmla="*/ 28 h 36"/>
                <a:gd name="T30" fmla="*/ 6 w 59"/>
                <a:gd name="T31" fmla="*/ 19 h 36"/>
                <a:gd name="T32" fmla="*/ 0 w 59"/>
                <a:gd name="T33" fmla="*/ 9 h 36"/>
                <a:gd name="T34" fmla="*/ 2 w 59"/>
                <a:gd name="T35" fmla="*/ 0 h 36"/>
                <a:gd name="T36" fmla="*/ 8 w 59"/>
                <a:gd name="T37" fmla="*/ 1 h 36"/>
                <a:gd name="T38" fmla="*/ 16 w 59"/>
                <a:gd name="T39" fmla="*/ 2 h 36"/>
                <a:gd name="T40" fmla="*/ 22 w 59"/>
                <a:gd name="T41" fmla="*/ 3 h 36"/>
                <a:gd name="T42" fmla="*/ 29 w 59"/>
                <a:gd name="T43" fmla="*/ 4 h 36"/>
                <a:gd name="T44" fmla="*/ 36 w 59"/>
                <a:gd name="T45" fmla="*/ 4 h 36"/>
                <a:gd name="T46" fmla="*/ 42 w 59"/>
                <a:gd name="T47" fmla="*/ 4 h 36"/>
                <a:gd name="T48" fmla="*/ 50 w 59"/>
                <a:gd name="T49" fmla="*/ 3 h 36"/>
                <a:gd name="T50" fmla="*/ 56 w 59"/>
                <a:gd name="T51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36">
                  <a:moveTo>
                    <a:pt x="56" y="2"/>
                  </a:moveTo>
                  <a:lnTo>
                    <a:pt x="58" y="6"/>
                  </a:lnTo>
                  <a:lnTo>
                    <a:pt x="59" y="8"/>
                  </a:lnTo>
                  <a:lnTo>
                    <a:pt x="59" y="11"/>
                  </a:lnTo>
                  <a:lnTo>
                    <a:pt x="57" y="14"/>
                  </a:lnTo>
                  <a:lnTo>
                    <a:pt x="18" y="13"/>
                  </a:lnTo>
                  <a:lnTo>
                    <a:pt x="17" y="19"/>
                  </a:lnTo>
                  <a:lnTo>
                    <a:pt x="22" y="23"/>
                  </a:lnTo>
                  <a:lnTo>
                    <a:pt x="28" y="26"/>
                  </a:lnTo>
                  <a:lnTo>
                    <a:pt x="31" y="32"/>
                  </a:lnTo>
                  <a:lnTo>
                    <a:pt x="30" y="36"/>
                  </a:lnTo>
                  <a:lnTo>
                    <a:pt x="26" y="36"/>
                  </a:lnTo>
                  <a:lnTo>
                    <a:pt x="23" y="36"/>
                  </a:lnTo>
                  <a:lnTo>
                    <a:pt x="20" y="35"/>
                  </a:lnTo>
                  <a:lnTo>
                    <a:pt x="14" y="28"/>
                  </a:lnTo>
                  <a:lnTo>
                    <a:pt x="6" y="19"/>
                  </a:lnTo>
                  <a:lnTo>
                    <a:pt x="0" y="9"/>
                  </a:lnTo>
                  <a:lnTo>
                    <a:pt x="2" y="0"/>
                  </a:lnTo>
                  <a:lnTo>
                    <a:pt x="8" y="1"/>
                  </a:lnTo>
                  <a:lnTo>
                    <a:pt x="16" y="2"/>
                  </a:lnTo>
                  <a:lnTo>
                    <a:pt x="22" y="3"/>
                  </a:lnTo>
                  <a:lnTo>
                    <a:pt x="29" y="4"/>
                  </a:lnTo>
                  <a:lnTo>
                    <a:pt x="36" y="4"/>
                  </a:lnTo>
                  <a:lnTo>
                    <a:pt x="42" y="4"/>
                  </a:lnTo>
                  <a:lnTo>
                    <a:pt x="50" y="3"/>
                  </a:lnTo>
                  <a:lnTo>
                    <a:pt x="56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00" name="Freeform 103"/>
            <p:cNvSpPr>
              <a:spLocks/>
            </p:cNvSpPr>
            <p:nvPr/>
          </p:nvSpPr>
          <p:spPr bwMode="auto">
            <a:xfrm>
              <a:off x="1102" y="3412"/>
              <a:ext cx="27" cy="13"/>
            </a:xfrm>
            <a:custGeom>
              <a:avLst/>
              <a:gdLst>
                <a:gd name="T0" fmla="*/ 73 w 81"/>
                <a:gd name="T1" fmla="*/ 22 h 40"/>
                <a:gd name="T2" fmla="*/ 64 w 81"/>
                <a:gd name="T3" fmla="*/ 29 h 40"/>
                <a:gd name="T4" fmla="*/ 56 w 81"/>
                <a:gd name="T5" fmla="*/ 35 h 40"/>
                <a:gd name="T6" fmla="*/ 47 w 81"/>
                <a:gd name="T7" fmla="*/ 38 h 40"/>
                <a:gd name="T8" fmla="*/ 38 w 81"/>
                <a:gd name="T9" fmla="*/ 40 h 40"/>
                <a:gd name="T10" fmla="*/ 28 w 81"/>
                <a:gd name="T11" fmla="*/ 40 h 40"/>
                <a:gd name="T12" fmla="*/ 18 w 81"/>
                <a:gd name="T13" fmla="*/ 38 h 40"/>
                <a:gd name="T14" fmla="*/ 10 w 81"/>
                <a:gd name="T15" fmla="*/ 35 h 40"/>
                <a:gd name="T16" fmla="*/ 0 w 81"/>
                <a:gd name="T17" fmla="*/ 33 h 40"/>
                <a:gd name="T18" fmla="*/ 0 w 81"/>
                <a:gd name="T19" fmla="*/ 29 h 40"/>
                <a:gd name="T20" fmla="*/ 1 w 81"/>
                <a:gd name="T21" fmla="*/ 28 h 40"/>
                <a:gd name="T22" fmla="*/ 2 w 81"/>
                <a:gd name="T23" fmla="*/ 25 h 40"/>
                <a:gd name="T24" fmla="*/ 5 w 81"/>
                <a:gd name="T25" fmla="*/ 24 h 40"/>
                <a:gd name="T26" fmla="*/ 16 w 81"/>
                <a:gd name="T27" fmla="*/ 27 h 40"/>
                <a:gd name="T28" fmla="*/ 25 w 81"/>
                <a:gd name="T29" fmla="*/ 27 h 40"/>
                <a:gd name="T30" fmla="*/ 35 w 81"/>
                <a:gd name="T31" fmla="*/ 25 h 40"/>
                <a:gd name="T32" fmla="*/ 45 w 81"/>
                <a:gd name="T33" fmla="*/ 23 h 40"/>
                <a:gd name="T34" fmla="*/ 53 w 81"/>
                <a:gd name="T35" fmla="*/ 18 h 40"/>
                <a:gd name="T36" fmla="*/ 63 w 81"/>
                <a:gd name="T37" fmla="*/ 13 h 40"/>
                <a:gd name="T38" fmla="*/ 70 w 81"/>
                <a:gd name="T39" fmla="*/ 7 h 40"/>
                <a:gd name="T40" fmla="*/ 78 w 81"/>
                <a:gd name="T41" fmla="*/ 0 h 40"/>
                <a:gd name="T42" fmla="*/ 81 w 81"/>
                <a:gd name="T43" fmla="*/ 6 h 40"/>
                <a:gd name="T44" fmla="*/ 79 w 81"/>
                <a:gd name="T45" fmla="*/ 11 h 40"/>
                <a:gd name="T46" fmla="*/ 75 w 81"/>
                <a:gd name="T47" fmla="*/ 16 h 40"/>
                <a:gd name="T48" fmla="*/ 73 w 81"/>
                <a:gd name="T4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40">
                  <a:moveTo>
                    <a:pt x="73" y="22"/>
                  </a:moveTo>
                  <a:lnTo>
                    <a:pt x="64" y="29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38" y="40"/>
                  </a:lnTo>
                  <a:lnTo>
                    <a:pt x="28" y="40"/>
                  </a:lnTo>
                  <a:lnTo>
                    <a:pt x="18" y="38"/>
                  </a:lnTo>
                  <a:lnTo>
                    <a:pt x="1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5"/>
                  </a:lnTo>
                  <a:lnTo>
                    <a:pt x="5" y="24"/>
                  </a:lnTo>
                  <a:lnTo>
                    <a:pt x="16" y="27"/>
                  </a:lnTo>
                  <a:lnTo>
                    <a:pt x="25" y="27"/>
                  </a:lnTo>
                  <a:lnTo>
                    <a:pt x="35" y="25"/>
                  </a:lnTo>
                  <a:lnTo>
                    <a:pt x="45" y="23"/>
                  </a:lnTo>
                  <a:lnTo>
                    <a:pt x="53" y="18"/>
                  </a:lnTo>
                  <a:lnTo>
                    <a:pt x="63" y="13"/>
                  </a:lnTo>
                  <a:lnTo>
                    <a:pt x="70" y="7"/>
                  </a:lnTo>
                  <a:lnTo>
                    <a:pt x="78" y="0"/>
                  </a:lnTo>
                  <a:lnTo>
                    <a:pt x="81" y="6"/>
                  </a:lnTo>
                  <a:lnTo>
                    <a:pt x="79" y="11"/>
                  </a:lnTo>
                  <a:lnTo>
                    <a:pt x="75" y="16"/>
                  </a:lnTo>
                  <a:lnTo>
                    <a:pt x="73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01" name="Freeform 104"/>
            <p:cNvSpPr>
              <a:spLocks/>
            </p:cNvSpPr>
            <p:nvPr/>
          </p:nvSpPr>
          <p:spPr bwMode="auto">
            <a:xfrm>
              <a:off x="969" y="3433"/>
              <a:ext cx="41" cy="89"/>
            </a:xfrm>
            <a:custGeom>
              <a:avLst/>
              <a:gdLst>
                <a:gd name="T0" fmla="*/ 123 w 123"/>
                <a:gd name="T1" fmla="*/ 10 h 268"/>
                <a:gd name="T2" fmla="*/ 113 w 123"/>
                <a:gd name="T3" fmla="*/ 16 h 268"/>
                <a:gd name="T4" fmla="*/ 102 w 123"/>
                <a:gd name="T5" fmla="*/ 22 h 268"/>
                <a:gd name="T6" fmla="*/ 93 w 123"/>
                <a:gd name="T7" fmla="*/ 28 h 268"/>
                <a:gd name="T8" fmla="*/ 84 w 123"/>
                <a:gd name="T9" fmla="*/ 35 h 268"/>
                <a:gd name="T10" fmla="*/ 74 w 123"/>
                <a:gd name="T11" fmla="*/ 43 h 268"/>
                <a:gd name="T12" fmla="*/ 66 w 123"/>
                <a:gd name="T13" fmla="*/ 51 h 268"/>
                <a:gd name="T14" fmla="*/ 59 w 123"/>
                <a:gd name="T15" fmla="*/ 60 h 268"/>
                <a:gd name="T16" fmla="*/ 53 w 123"/>
                <a:gd name="T17" fmla="*/ 69 h 268"/>
                <a:gd name="T18" fmla="*/ 42 w 123"/>
                <a:gd name="T19" fmla="*/ 88 h 268"/>
                <a:gd name="T20" fmla="*/ 32 w 123"/>
                <a:gd name="T21" fmla="*/ 107 h 268"/>
                <a:gd name="T22" fmla="*/ 23 w 123"/>
                <a:gd name="T23" fmla="*/ 128 h 268"/>
                <a:gd name="T24" fmla="*/ 17 w 123"/>
                <a:gd name="T25" fmla="*/ 148 h 268"/>
                <a:gd name="T26" fmla="*/ 14 w 123"/>
                <a:gd name="T27" fmla="*/ 169 h 268"/>
                <a:gd name="T28" fmla="*/ 12 w 123"/>
                <a:gd name="T29" fmla="*/ 191 h 268"/>
                <a:gd name="T30" fmla="*/ 15 w 123"/>
                <a:gd name="T31" fmla="*/ 213 h 268"/>
                <a:gd name="T32" fmla="*/ 22 w 123"/>
                <a:gd name="T33" fmla="*/ 234 h 268"/>
                <a:gd name="T34" fmla="*/ 22 w 123"/>
                <a:gd name="T35" fmla="*/ 268 h 268"/>
                <a:gd name="T36" fmla="*/ 10 w 123"/>
                <a:gd name="T37" fmla="*/ 245 h 268"/>
                <a:gd name="T38" fmla="*/ 5 w 123"/>
                <a:gd name="T39" fmla="*/ 220 h 268"/>
                <a:gd name="T40" fmla="*/ 3 w 123"/>
                <a:gd name="T41" fmla="*/ 192 h 268"/>
                <a:gd name="T42" fmla="*/ 0 w 123"/>
                <a:gd name="T43" fmla="*/ 164 h 268"/>
                <a:gd name="T44" fmla="*/ 4 w 123"/>
                <a:gd name="T45" fmla="*/ 134 h 268"/>
                <a:gd name="T46" fmla="*/ 11 w 123"/>
                <a:gd name="T47" fmla="*/ 106 h 268"/>
                <a:gd name="T48" fmla="*/ 22 w 123"/>
                <a:gd name="T49" fmla="*/ 81 h 268"/>
                <a:gd name="T50" fmla="*/ 35 w 123"/>
                <a:gd name="T51" fmla="*/ 61 h 268"/>
                <a:gd name="T52" fmla="*/ 53 w 123"/>
                <a:gd name="T53" fmla="*/ 43 h 268"/>
                <a:gd name="T54" fmla="*/ 72 w 123"/>
                <a:gd name="T55" fmla="*/ 27 h 268"/>
                <a:gd name="T56" fmla="*/ 93 w 123"/>
                <a:gd name="T57" fmla="*/ 12 h 268"/>
                <a:gd name="T58" fmla="*/ 115 w 123"/>
                <a:gd name="T59" fmla="*/ 0 h 268"/>
                <a:gd name="T60" fmla="*/ 118 w 123"/>
                <a:gd name="T61" fmla="*/ 0 h 268"/>
                <a:gd name="T62" fmla="*/ 122 w 123"/>
                <a:gd name="T63" fmla="*/ 1 h 268"/>
                <a:gd name="T64" fmla="*/ 123 w 123"/>
                <a:gd name="T65" fmla="*/ 5 h 268"/>
                <a:gd name="T66" fmla="*/ 123 w 123"/>
                <a:gd name="T67" fmla="*/ 1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268">
                  <a:moveTo>
                    <a:pt x="123" y="10"/>
                  </a:moveTo>
                  <a:lnTo>
                    <a:pt x="113" y="16"/>
                  </a:lnTo>
                  <a:lnTo>
                    <a:pt x="102" y="22"/>
                  </a:lnTo>
                  <a:lnTo>
                    <a:pt x="93" y="28"/>
                  </a:lnTo>
                  <a:lnTo>
                    <a:pt x="84" y="35"/>
                  </a:lnTo>
                  <a:lnTo>
                    <a:pt x="74" y="43"/>
                  </a:lnTo>
                  <a:lnTo>
                    <a:pt x="66" y="51"/>
                  </a:lnTo>
                  <a:lnTo>
                    <a:pt x="59" y="60"/>
                  </a:lnTo>
                  <a:lnTo>
                    <a:pt x="53" y="69"/>
                  </a:lnTo>
                  <a:lnTo>
                    <a:pt x="42" y="88"/>
                  </a:lnTo>
                  <a:lnTo>
                    <a:pt x="32" y="107"/>
                  </a:lnTo>
                  <a:lnTo>
                    <a:pt x="23" y="128"/>
                  </a:lnTo>
                  <a:lnTo>
                    <a:pt x="17" y="148"/>
                  </a:lnTo>
                  <a:lnTo>
                    <a:pt x="14" y="169"/>
                  </a:lnTo>
                  <a:lnTo>
                    <a:pt x="12" y="191"/>
                  </a:lnTo>
                  <a:lnTo>
                    <a:pt x="15" y="213"/>
                  </a:lnTo>
                  <a:lnTo>
                    <a:pt x="22" y="234"/>
                  </a:lnTo>
                  <a:lnTo>
                    <a:pt x="22" y="268"/>
                  </a:lnTo>
                  <a:lnTo>
                    <a:pt x="10" y="245"/>
                  </a:lnTo>
                  <a:lnTo>
                    <a:pt x="5" y="220"/>
                  </a:lnTo>
                  <a:lnTo>
                    <a:pt x="3" y="192"/>
                  </a:lnTo>
                  <a:lnTo>
                    <a:pt x="0" y="164"/>
                  </a:lnTo>
                  <a:lnTo>
                    <a:pt x="4" y="134"/>
                  </a:lnTo>
                  <a:lnTo>
                    <a:pt x="11" y="106"/>
                  </a:lnTo>
                  <a:lnTo>
                    <a:pt x="22" y="81"/>
                  </a:lnTo>
                  <a:lnTo>
                    <a:pt x="35" y="61"/>
                  </a:lnTo>
                  <a:lnTo>
                    <a:pt x="53" y="43"/>
                  </a:lnTo>
                  <a:lnTo>
                    <a:pt x="72" y="27"/>
                  </a:lnTo>
                  <a:lnTo>
                    <a:pt x="93" y="12"/>
                  </a:lnTo>
                  <a:lnTo>
                    <a:pt x="115" y="0"/>
                  </a:lnTo>
                  <a:lnTo>
                    <a:pt x="118" y="0"/>
                  </a:lnTo>
                  <a:lnTo>
                    <a:pt x="122" y="1"/>
                  </a:lnTo>
                  <a:lnTo>
                    <a:pt x="123" y="5"/>
                  </a:lnTo>
                  <a:lnTo>
                    <a:pt x="12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02" name="Freeform 105"/>
            <p:cNvSpPr>
              <a:spLocks/>
            </p:cNvSpPr>
            <p:nvPr/>
          </p:nvSpPr>
          <p:spPr bwMode="auto">
            <a:xfrm>
              <a:off x="1030" y="3422"/>
              <a:ext cx="65" cy="77"/>
            </a:xfrm>
            <a:custGeom>
              <a:avLst/>
              <a:gdLst>
                <a:gd name="T0" fmla="*/ 85 w 195"/>
                <a:gd name="T1" fmla="*/ 85 h 230"/>
                <a:gd name="T2" fmla="*/ 101 w 195"/>
                <a:gd name="T3" fmla="*/ 102 h 230"/>
                <a:gd name="T4" fmla="*/ 115 w 195"/>
                <a:gd name="T5" fmla="*/ 120 h 230"/>
                <a:gd name="T6" fmla="*/ 130 w 195"/>
                <a:gd name="T7" fmla="*/ 137 h 230"/>
                <a:gd name="T8" fmla="*/ 142 w 195"/>
                <a:gd name="T9" fmla="*/ 155 h 230"/>
                <a:gd name="T10" fmla="*/ 155 w 195"/>
                <a:gd name="T11" fmla="*/ 173 h 230"/>
                <a:gd name="T12" fmla="*/ 167 w 195"/>
                <a:gd name="T13" fmla="*/ 191 h 230"/>
                <a:gd name="T14" fmla="*/ 181 w 195"/>
                <a:gd name="T15" fmla="*/ 210 h 230"/>
                <a:gd name="T16" fmla="*/ 195 w 195"/>
                <a:gd name="T17" fmla="*/ 228 h 230"/>
                <a:gd name="T18" fmla="*/ 193 w 195"/>
                <a:gd name="T19" fmla="*/ 230 h 230"/>
                <a:gd name="T20" fmla="*/ 191 w 195"/>
                <a:gd name="T21" fmla="*/ 230 h 230"/>
                <a:gd name="T22" fmla="*/ 187 w 195"/>
                <a:gd name="T23" fmla="*/ 230 h 230"/>
                <a:gd name="T24" fmla="*/ 184 w 195"/>
                <a:gd name="T25" fmla="*/ 230 h 230"/>
                <a:gd name="T26" fmla="*/ 167 w 195"/>
                <a:gd name="T27" fmla="*/ 205 h 230"/>
                <a:gd name="T28" fmla="*/ 146 w 195"/>
                <a:gd name="T29" fmla="*/ 177 h 230"/>
                <a:gd name="T30" fmla="*/ 120 w 195"/>
                <a:gd name="T31" fmla="*/ 146 h 230"/>
                <a:gd name="T32" fmla="*/ 93 w 195"/>
                <a:gd name="T33" fmla="*/ 116 h 230"/>
                <a:gd name="T34" fmla="*/ 65 w 195"/>
                <a:gd name="T35" fmla="*/ 85 h 230"/>
                <a:gd name="T36" fmla="*/ 40 w 195"/>
                <a:gd name="T37" fmla="*/ 54 h 230"/>
                <a:gd name="T38" fmla="*/ 18 w 195"/>
                <a:gd name="T39" fmla="*/ 26 h 230"/>
                <a:gd name="T40" fmla="*/ 0 w 195"/>
                <a:gd name="T41" fmla="*/ 0 h 230"/>
                <a:gd name="T42" fmla="*/ 9 w 195"/>
                <a:gd name="T43" fmla="*/ 4 h 230"/>
                <a:gd name="T44" fmla="*/ 17 w 195"/>
                <a:gd name="T45" fmla="*/ 10 h 230"/>
                <a:gd name="T46" fmla="*/ 25 w 195"/>
                <a:gd name="T47" fmla="*/ 17 h 230"/>
                <a:gd name="T48" fmla="*/ 31 w 195"/>
                <a:gd name="T49" fmla="*/ 23 h 230"/>
                <a:gd name="T50" fmla="*/ 37 w 195"/>
                <a:gd name="T51" fmla="*/ 27 h 230"/>
                <a:gd name="T52" fmla="*/ 42 w 195"/>
                <a:gd name="T53" fmla="*/ 32 h 230"/>
                <a:gd name="T54" fmla="*/ 47 w 195"/>
                <a:gd name="T55" fmla="*/ 36 h 230"/>
                <a:gd name="T56" fmla="*/ 51 w 195"/>
                <a:gd name="T57" fmla="*/ 37 h 230"/>
                <a:gd name="T58" fmla="*/ 57 w 195"/>
                <a:gd name="T59" fmla="*/ 47 h 230"/>
                <a:gd name="T60" fmla="*/ 68 w 195"/>
                <a:gd name="T61" fmla="*/ 63 h 230"/>
                <a:gd name="T62" fmla="*/ 80 w 195"/>
                <a:gd name="T63" fmla="*/ 78 h 230"/>
                <a:gd name="T64" fmla="*/ 85 w 195"/>
                <a:gd name="T65" fmla="*/ 85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5" h="230">
                  <a:moveTo>
                    <a:pt x="85" y="85"/>
                  </a:moveTo>
                  <a:lnTo>
                    <a:pt x="101" y="102"/>
                  </a:lnTo>
                  <a:lnTo>
                    <a:pt x="115" y="120"/>
                  </a:lnTo>
                  <a:lnTo>
                    <a:pt x="130" y="137"/>
                  </a:lnTo>
                  <a:lnTo>
                    <a:pt x="142" y="155"/>
                  </a:lnTo>
                  <a:lnTo>
                    <a:pt x="155" y="173"/>
                  </a:lnTo>
                  <a:lnTo>
                    <a:pt x="167" y="191"/>
                  </a:lnTo>
                  <a:lnTo>
                    <a:pt x="181" y="210"/>
                  </a:lnTo>
                  <a:lnTo>
                    <a:pt x="195" y="228"/>
                  </a:lnTo>
                  <a:lnTo>
                    <a:pt x="193" y="230"/>
                  </a:lnTo>
                  <a:lnTo>
                    <a:pt x="191" y="230"/>
                  </a:lnTo>
                  <a:lnTo>
                    <a:pt x="187" y="230"/>
                  </a:lnTo>
                  <a:lnTo>
                    <a:pt x="184" y="230"/>
                  </a:lnTo>
                  <a:lnTo>
                    <a:pt x="167" y="205"/>
                  </a:lnTo>
                  <a:lnTo>
                    <a:pt x="146" y="177"/>
                  </a:lnTo>
                  <a:lnTo>
                    <a:pt x="120" y="146"/>
                  </a:lnTo>
                  <a:lnTo>
                    <a:pt x="93" y="116"/>
                  </a:lnTo>
                  <a:lnTo>
                    <a:pt x="65" y="85"/>
                  </a:lnTo>
                  <a:lnTo>
                    <a:pt x="40" y="54"/>
                  </a:lnTo>
                  <a:lnTo>
                    <a:pt x="18" y="26"/>
                  </a:lnTo>
                  <a:lnTo>
                    <a:pt x="0" y="0"/>
                  </a:lnTo>
                  <a:lnTo>
                    <a:pt x="9" y="4"/>
                  </a:lnTo>
                  <a:lnTo>
                    <a:pt x="17" y="10"/>
                  </a:lnTo>
                  <a:lnTo>
                    <a:pt x="25" y="17"/>
                  </a:lnTo>
                  <a:lnTo>
                    <a:pt x="31" y="23"/>
                  </a:lnTo>
                  <a:lnTo>
                    <a:pt x="37" y="27"/>
                  </a:lnTo>
                  <a:lnTo>
                    <a:pt x="42" y="32"/>
                  </a:lnTo>
                  <a:lnTo>
                    <a:pt x="47" y="36"/>
                  </a:lnTo>
                  <a:lnTo>
                    <a:pt x="51" y="37"/>
                  </a:lnTo>
                  <a:lnTo>
                    <a:pt x="57" y="47"/>
                  </a:lnTo>
                  <a:lnTo>
                    <a:pt x="68" y="63"/>
                  </a:lnTo>
                  <a:lnTo>
                    <a:pt x="80" y="78"/>
                  </a:lnTo>
                  <a:lnTo>
                    <a:pt x="85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03" name="Freeform 106"/>
            <p:cNvSpPr>
              <a:spLocks/>
            </p:cNvSpPr>
            <p:nvPr/>
          </p:nvSpPr>
          <p:spPr bwMode="auto">
            <a:xfrm>
              <a:off x="1126" y="3440"/>
              <a:ext cx="55" cy="142"/>
            </a:xfrm>
            <a:custGeom>
              <a:avLst/>
              <a:gdLst>
                <a:gd name="T0" fmla="*/ 20 w 163"/>
                <a:gd name="T1" fmla="*/ 11 h 427"/>
                <a:gd name="T2" fmla="*/ 18 w 163"/>
                <a:gd name="T3" fmla="*/ 13 h 427"/>
                <a:gd name="T4" fmla="*/ 28 w 163"/>
                <a:gd name="T5" fmla="*/ 17 h 427"/>
                <a:gd name="T6" fmla="*/ 37 w 163"/>
                <a:gd name="T7" fmla="*/ 24 h 427"/>
                <a:gd name="T8" fmla="*/ 45 w 163"/>
                <a:gd name="T9" fmla="*/ 34 h 427"/>
                <a:gd name="T10" fmla="*/ 51 w 163"/>
                <a:gd name="T11" fmla="*/ 43 h 427"/>
                <a:gd name="T12" fmla="*/ 57 w 163"/>
                <a:gd name="T13" fmla="*/ 56 h 427"/>
                <a:gd name="T14" fmla="*/ 62 w 163"/>
                <a:gd name="T15" fmla="*/ 69 h 427"/>
                <a:gd name="T16" fmla="*/ 65 w 163"/>
                <a:gd name="T17" fmla="*/ 82 h 427"/>
                <a:gd name="T18" fmla="*/ 67 w 163"/>
                <a:gd name="T19" fmla="*/ 96 h 427"/>
                <a:gd name="T20" fmla="*/ 75 w 163"/>
                <a:gd name="T21" fmla="*/ 117 h 427"/>
                <a:gd name="T22" fmla="*/ 85 w 163"/>
                <a:gd name="T23" fmla="*/ 139 h 427"/>
                <a:gd name="T24" fmla="*/ 94 w 163"/>
                <a:gd name="T25" fmla="*/ 161 h 427"/>
                <a:gd name="T26" fmla="*/ 101 w 163"/>
                <a:gd name="T27" fmla="*/ 183 h 427"/>
                <a:gd name="T28" fmla="*/ 108 w 163"/>
                <a:gd name="T29" fmla="*/ 206 h 427"/>
                <a:gd name="T30" fmla="*/ 114 w 163"/>
                <a:gd name="T31" fmla="*/ 229 h 427"/>
                <a:gd name="T32" fmla="*/ 118 w 163"/>
                <a:gd name="T33" fmla="*/ 252 h 427"/>
                <a:gd name="T34" fmla="*/ 119 w 163"/>
                <a:gd name="T35" fmla="*/ 278 h 427"/>
                <a:gd name="T36" fmla="*/ 124 w 163"/>
                <a:gd name="T37" fmla="*/ 295 h 427"/>
                <a:gd name="T38" fmla="*/ 129 w 163"/>
                <a:gd name="T39" fmla="*/ 312 h 427"/>
                <a:gd name="T40" fmla="*/ 134 w 163"/>
                <a:gd name="T41" fmla="*/ 327 h 427"/>
                <a:gd name="T42" fmla="*/ 140 w 163"/>
                <a:gd name="T43" fmla="*/ 344 h 427"/>
                <a:gd name="T44" fmla="*/ 145 w 163"/>
                <a:gd name="T45" fmla="*/ 360 h 427"/>
                <a:gd name="T46" fmla="*/ 151 w 163"/>
                <a:gd name="T47" fmla="*/ 376 h 427"/>
                <a:gd name="T48" fmla="*/ 157 w 163"/>
                <a:gd name="T49" fmla="*/ 392 h 427"/>
                <a:gd name="T50" fmla="*/ 163 w 163"/>
                <a:gd name="T51" fmla="*/ 408 h 427"/>
                <a:gd name="T52" fmla="*/ 161 w 163"/>
                <a:gd name="T53" fmla="*/ 412 h 427"/>
                <a:gd name="T54" fmla="*/ 159 w 163"/>
                <a:gd name="T55" fmla="*/ 419 h 427"/>
                <a:gd name="T56" fmla="*/ 157 w 163"/>
                <a:gd name="T57" fmla="*/ 423 h 427"/>
                <a:gd name="T58" fmla="*/ 156 w 163"/>
                <a:gd name="T59" fmla="*/ 427 h 427"/>
                <a:gd name="T60" fmla="*/ 147 w 163"/>
                <a:gd name="T61" fmla="*/ 414 h 427"/>
                <a:gd name="T62" fmla="*/ 140 w 163"/>
                <a:gd name="T63" fmla="*/ 398 h 427"/>
                <a:gd name="T64" fmla="*/ 135 w 163"/>
                <a:gd name="T65" fmla="*/ 380 h 427"/>
                <a:gd name="T66" fmla="*/ 130 w 163"/>
                <a:gd name="T67" fmla="*/ 363 h 427"/>
                <a:gd name="T68" fmla="*/ 127 w 163"/>
                <a:gd name="T69" fmla="*/ 344 h 427"/>
                <a:gd name="T70" fmla="*/ 122 w 163"/>
                <a:gd name="T71" fmla="*/ 327 h 427"/>
                <a:gd name="T72" fmla="*/ 117 w 163"/>
                <a:gd name="T73" fmla="*/ 310 h 427"/>
                <a:gd name="T74" fmla="*/ 111 w 163"/>
                <a:gd name="T75" fmla="*/ 296 h 427"/>
                <a:gd name="T76" fmla="*/ 108 w 163"/>
                <a:gd name="T77" fmla="*/ 266 h 427"/>
                <a:gd name="T78" fmla="*/ 103 w 163"/>
                <a:gd name="T79" fmla="*/ 236 h 427"/>
                <a:gd name="T80" fmla="*/ 97 w 163"/>
                <a:gd name="T81" fmla="*/ 209 h 427"/>
                <a:gd name="T82" fmla="*/ 89 w 163"/>
                <a:gd name="T83" fmla="*/ 181 h 427"/>
                <a:gd name="T84" fmla="*/ 79 w 163"/>
                <a:gd name="T85" fmla="*/ 154 h 427"/>
                <a:gd name="T86" fmla="*/ 69 w 163"/>
                <a:gd name="T87" fmla="*/ 127 h 427"/>
                <a:gd name="T88" fmla="*/ 60 w 163"/>
                <a:gd name="T89" fmla="*/ 100 h 427"/>
                <a:gd name="T90" fmla="*/ 51 w 163"/>
                <a:gd name="T91" fmla="*/ 74 h 427"/>
                <a:gd name="T92" fmla="*/ 45 w 163"/>
                <a:gd name="T93" fmla="*/ 64 h 427"/>
                <a:gd name="T94" fmla="*/ 39 w 163"/>
                <a:gd name="T95" fmla="*/ 54 h 427"/>
                <a:gd name="T96" fmla="*/ 33 w 163"/>
                <a:gd name="T97" fmla="*/ 46 h 427"/>
                <a:gd name="T98" fmla="*/ 26 w 163"/>
                <a:gd name="T99" fmla="*/ 36 h 427"/>
                <a:gd name="T100" fmla="*/ 18 w 163"/>
                <a:gd name="T101" fmla="*/ 28 h 427"/>
                <a:gd name="T102" fmla="*/ 12 w 163"/>
                <a:gd name="T103" fmla="*/ 19 h 427"/>
                <a:gd name="T104" fmla="*/ 6 w 163"/>
                <a:gd name="T105" fmla="*/ 9 h 427"/>
                <a:gd name="T106" fmla="*/ 0 w 163"/>
                <a:gd name="T107" fmla="*/ 0 h 427"/>
                <a:gd name="T108" fmla="*/ 5 w 163"/>
                <a:gd name="T109" fmla="*/ 2 h 427"/>
                <a:gd name="T110" fmla="*/ 10 w 163"/>
                <a:gd name="T111" fmla="*/ 5 h 427"/>
                <a:gd name="T112" fmla="*/ 15 w 163"/>
                <a:gd name="T113" fmla="*/ 8 h 427"/>
                <a:gd name="T114" fmla="*/ 20 w 163"/>
                <a:gd name="T115" fmla="*/ 11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" h="427">
                  <a:moveTo>
                    <a:pt x="20" y="11"/>
                  </a:moveTo>
                  <a:lnTo>
                    <a:pt x="18" y="13"/>
                  </a:lnTo>
                  <a:lnTo>
                    <a:pt x="28" y="17"/>
                  </a:lnTo>
                  <a:lnTo>
                    <a:pt x="37" y="24"/>
                  </a:lnTo>
                  <a:lnTo>
                    <a:pt x="45" y="34"/>
                  </a:lnTo>
                  <a:lnTo>
                    <a:pt x="51" y="43"/>
                  </a:lnTo>
                  <a:lnTo>
                    <a:pt x="57" y="56"/>
                  </a:lnTo>
                  <a:lnTo>
                    <a:pt x="62" y="69"/>
                  </a:lnTo>
                  <a:lnTo>
                    <a:pt x="65" y="82"/>
                  </a:lnTo>
                  <a:lnTo>
                    <a:pt x="67" y="96"/>
                  </a:lnTo>
                  <a:lnTo>
                    <a:pt x="75" y="117"/>
                  </a:lnTo>
                  <a:lnTo>
                    <a:pt x="85" y="139"/>
                  </a:lnTo>
                  <a:lnTo>
                    <a:pt x="94" y="161"/>
                  </a:lnTo>
                  <a:lnTo>
                    <a:pt x="101" y="183"/>
                  </a:lnTo>
                  <a:lnTo>
                    <a:pt x="108" y="206"/>
                  </a:lnTo>
                  <a:lnTo>
                    <a:pt x="114" y="229"/>
                  </a:lnTo>
                  <a:lnTo>
                    <a:pt x="118" y="252"/>
                  </a:lnTo>
                  <a:lnTo>
                    <a:pt x="119" y="278"/>
                  </a:lnTo>
                  <a:lnTo>
                    <a:pt x="124" y="295"/>
                  </a:lnTo>
                  <a:lnTo>
                    <a:pt x="129" y="312"/>
                  </a:lnTo>
                  <a:lnTo>
                    <a:pt x="134" y="327"/>
                  </a:lnTo>
                  <a:lnTo>
                    <a:pt x="140" y="344"/>
                  </a:lnTo>
                  <a:lnTo>
                    <a:pt x="145" y="360"/>
                  </a:lnTo>
                  <a:lnTo>
                    <a:pt x="151" y="376"/>
                  </a:lnTo>
                  <a:lnTo>
                    <a:pt x="157" y="392"/>
                  </a:lnTo>
                  <a:lnTo>
                    <a:pt x="163" y="408"/>
                  </a:lnTo>
                  <a:lnTo>
                    <a:pt x="161" y="412"/>
                  </a:lnTo>
                  <a:lnTo>
                    <a:pt x="159" y="419"/>
                  </a:lnTo>
                  <a:lnTo>
                    <a:pt x="157" y="423"/>
                  </a:lnTo>
                  <a:lnTo>
                    <a:pt x="156" y="427"/>
                  </a:lnTo>
                  <a:lnTo>
                    <a:pt x="147" y="414"/>
                  </a:lnTo>
                  <a:lnTo>
                    <a:pt x="140" y="398"/>
                  </a:lnTo>
                  <a:lnTo>
                    <a:pt x="135" y="380"/>
                  </a:lnTo>
                  <a:lnTo>
                    <a:pt x="130" y="363"/>
                  </a:lnTo>
                  <a:lnTo>
                    <a:pt x="127" y="344"/>
                  </a:lnTo>
                  <a:lnTo>
                    <a:pt x="122" y="327"/>
                  </a:lnTo>
                  <a:lnTo>
                    <a:pt x="117" y="310"/>
                  </a:lnTo>
                  <a:lnTo>
                    <a:pt x="111" y="296"/>
                  </a:lnTo>
                  <a:lnTo>
                    <a:pt x="108" y="266"/>
                  </a:lnTo>
                  <a:lnTo>
                    <a:pt x="103" y="236"/>
                  </a:lnTo>
                  <a:lnTo>
                    <a:pt x="97" y="209"/>
                  </a:lnTo>
                  <a:lnTo>
                    <a:pt x="89" y="181"/>
                  </a:lnTo>
                  <a:lnTo>
                    <a:pt x="79" y="154"/>
                  </a:lnTo>
                  <a:lnTo>
                    <a:pt x="69" y="127"/>
                  </a:lnTo>
                  <a:lnTo>
                    <a:pt x="60" y="100"/>
                  </a:lnTo>
                  <a:lnTo>
                    <a:pt x="51" y="74"/>
                  </a:lnTo>
                  <a:lnTo>
                    <a:pt x="45" y="64"/>
                  </a:lnTo>
                  <a:lnTo>
                    <a:pt x="39" y="54"/>
                  </a:lnTo>
                  <a:lnTo>
                    <a:pt x="33" y="46"/>
                  </a:lnTo>
                  <a:lnTo>
                    <a:pt x="26" y="36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9"/>
                  </a:lnTo>
                  <a:lnTo>
                    <a:pt x="0" y="0"/>
                  </a:lnTo>
                  <a:lnTo>
                    <a:pt x="5" y="2"/>
                  </a:lnTo>
                  <a:lnTo>
                    <a:pt x="10" y="5"/>
                  </a:lnTo>
                  <a:lnTo>
                    <a:pt x="15" y="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04" name="Freeform 107"/>
            <p:cNvSpPr>
              <a:spLocks/>
            </p:cNvSpPr>
            <p:nvPr/>
          </p:nvSpPr>
          <p:spPr bwMode="auto">
            <a:xfrm>
              <a:off x="1104" y="3448"/>
              <a:ext cx="7" cy="45"/>
            </a:xfrm>
            <a:custGeom>
              <a:avLst/>
              <a:gdLst>
                <a:gd name="T0" fmla="*/ 17 w 21"/>
                <a:gd name="T1" fmla="*/ 0 h 134"/>
                <a:gd name="T2" fmla="*/ 21 w 21"/>
                <a:gd name="T3" fmla="*/ 33 h 134"/>
                <a:gd name="T4" fmla="*/ 19 w 21"/>
                <a:gd name="T5" fmla="*/ 66 h 134"/>
                <a:gd name="T6" fmla="*/ 13 w 21"/>
                <a:gd name="T7" fmla="*/ 100 h 134"/>
                <a:gd name="T8" fmla="*/ 11 w 21"/>
                <a:gd name="T9" fmla="*/ 133 h 134"/>
                <a:gd name="T10" fmla="*/ 9 w 21"/>
                <a:gd name="T11" fmla="*/ 134 h 134"/>
                <a:gd name="T12" fmla="*/ 5 w 21"/>
                <a:gd name="T13" fmla="*/ 134 h 134"/>
                <a:gd name="T14" fmla="*/ 2 w 21"/>
                <a:gd name="T15" fmla="*/ 133 h 134"/>
                <a:gd name="T16" fmla="*/ 0 w 21"/>
                <a:gd name="T17" fmla="*/ 129 h 134"/>
                <a:gd name="T18" fmla="*/ 3 w 21"/>
                <a:gd name="T19" fmla="*/ 98 h 134"/>
                <a:gd name="T20" fmla="*/ 5 w 21"/>
                <a:gd name="T21" fmla="*/ 65 h 134"/>
                <a:gd name="T22" fmla="*/ 9 w 21"/>
                <a:gd name="T23" fmla="*/ 33 h 134"/>
                <a:gd name="T24" fmla="*/ 11 w 21"/>
                <a:gd name="T25" fmla="*/ 0 h 134"/>
                <a:gd name="T26" fmla="*/ 17 w 21"/>
                <a:gd name="T27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134">
                  <a:moveTo>
                    <a:pt x="17" y="0"/>
                  </a:moveTo>
                  <a:lnTo>
                    <a:pt x="21" y="33"/>
                  </a:lnTo>
                  <a:lnTo>
                    <a:pt x="19" y="66"/>
                  </a:lnTo>
                  <a:lnTo>
                    <a:pt x="13" y="100"/>
                  </a:lnTo>
                  <a:lnTo>
                    <a:pt x="11" y="133"/>
                  </a:lnTo>
                  <a:lnTo>
                    <a:pt x="9" y="134"/>
                  </a:lnTo>
                  <a:lnTo>
                    <a:pt x="5" y="134"/>
                  </a:lnTo>
                  <a:lnTo>
                    <a:pt x="2" y="133"/>
                  </a:lnTo>
                  <a:lnTo>
                    <a:pt x="0" y="129"/>
                  </a:lnTo>
                  <a:lnTo>
                    <a:pt x="3" y="98"/>
                  </a:lnTo>
                  <a:lnTo>
                    <a:pt x="5" y="65"/>
                  </a:lnTo>
                  <a:lnTo>
                    <a:pt x="9" y="33"/>
                  </a:lnTo>
                  <a:lnTo>
                    <a:pt x="11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05" name="Freeform 108"/>
            <p:cNvSpPr>
              <a:spLocks/>
            </p:cNvSpPr>
            <p:nvPr/>
          </p:nvSpPr>
          <p:spPr bwMode="auto">
            <a:xfrm>
              <a:off x="1065" y="3450"/>
              <a:ext cx="38" cy="7"/>
            </a:xfrm>
            <a:custGeom>
              <a:avLst/>
              <a:gdLst>
                <a:gd name="T0" fmla="*/ 116 w 116"/>
                <a:gd name="T1" fmla="*/ 4 h 22"/>
                <a:gd name="T2" fmla="*/ 115 w 116"/>
                <a:gd name="T3" fmla="*/ 6 h 22"/>
                <a:gd name="T4" fmla="*/ 111 w 116"/>
                <a:gd name="T5" fmla="*/ 10 h 22"/>
                <a:gd name="T6" fmla="*/ 105 w 116"/>
                <a:gd name="T7" fmla="*/ 12 h 22"/>
                <a:gd name="T8" fmla="*/ 98 w 116"/>
                <a:gd name="T9" fmla="*/ 15 h 22"/>
                <a:gd name="T10" fmla="*/ 89 w 116"/>
                <a:gd name="T11" fmla="*/ 17 h 22"/>
                <a:gd name="T12" fmla="*/ 82 w 116"/>
                <a:gd name="T13" fmla="*/ 18 h 22"/>
                <a:gd name="T14" fmla="*/ 76 w 116"/>
                <a:gd name="T15" fmla="*/ 20 h 22"/>
                <a:gd name="T16" fmla="*/ 71 w 116"/>
                <a:gd name="T17" fmla="*/ 21 h 22"/>
                <a:gd name="T18" fmla="*/ 63 w 116"/>
                <a:gd name="T19" fmla="*/ 22 h 22"/>
                <a:gd name="T20" fmla="*/ 54 w 116"/>
                <a:gd name="T21" fmla="*/ 21 h 22"/>
                <a:gd name="T22" fmla="*/ 44 w 116"/>
                <a:gd name="T23" fmla="*/ 18 h 22"/>
                <a:gd name="T24" fmla="*/ 33 w 116"/>
                <a:gd name="T25" fmla="*/ 16 h 22"/>
                <a:gd name="T26" fmla="*/ 22 w 116"/>
                <a:gd name="T27" fmla="*/ 12 h 22"/>
                <a:gd name="T28" fmla="*/ 12 w 116"/>
                <a:gd name="T29" fmla="*/ 7 h 22"/>
                <a:gd name="T30" fmla="*/ 5 w 116"/>
                <a:gd name="T31" fmla="*/ 4 h 22"/>
                <a:gd name="T32" fmla="*/ 0 w 116"/>
                <a:gd name="T33" fmla="*/ 0 h 22"/>
                <a:gd name="T34" fmla="*/ 9 w 116"/>
                <a:gd name="T35" fmla="*/ 4 h 22"/>
                <a:gd name="T36" fmla="*/ 22 w 116"/>
                <a:gd name="T37" fmla="*/ 6 h 22"/>
                <a:gd name="T38" fmla="*/ 37 w 116"/>
                <a:gd name="T39" fmla="*/ 7 h 22"/>
                <a:gd name="T40" fmla="*/ 54 w 116"/>
                <a:gd name="T41" fmla="*/ 7 h 22"/>
                <a:gd name="T42" fmla="*/ 71 w 116"/>
                <a:gd name="T43" fmla="*/ 7 h 22"/>
                <a:gd name="T44" fmla="*/ 88 w 116"/>
                <a:gd name="T45" fmla="*/ 6 h 22"/>
                <a:gd name="T46" fmla="*/ 102 w 116"/>
                <a:gd name="T47" fmla="*/ 5 h 22"/>
                <a:gd name="T48" fmla="*/ 116 w 116"/>
                <a:gd name="T4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6" h="22">
                  <a:moveTo>
                    <a:pt x="116" y="4"/>
                  </a:moveTo>
                  <a:lnTo>
                    <a:pt x="115" y="6"/>
                  </a:lnTo>
                  <a:lnTo>
                    <a:pt x="111" y="10"/>
                  </a:lnTo>
                  <a:lnTo>
                    <a:pt x="105" y="12"/>
                  </a:lnTo>
                  <a:lnTo>
                    <a:pt x="98" y="15"/>
                  </a:lnTo>
                  <a:lnTo>
                    <a:pt x="89" y="17"/>
                  </a:lnTo>
                  <a:lnTo>
                    <a:pt x="82" y="18"/>
                  </a:lnTo>
                  <a:lnTo>
                    <a:pt x="76" y="20"/>
                  </a:lnTo>
                  <a:lnTo>
                    <a:pt x="71" y="21"/>
                  </a:lnTo>
                  <a:lnTo>
                    <a:pt x="63" y="22"/>
                  </a:lnTo>
                  <a:lnTo>
                    <a:pt x="54" y="21"/>
                  </a:lnTo>
                  <a:lnTo>
                    <a:pt x="44" y="18"/>
                  </a:lnTo>
                  <a:lnTo>
                    <a:pt x="33" y="16"/>
                  </a:lnTo>
                  <a:lnTo>
                    <a:pt x="22" y="12"/>
                  </a:lnTo>
                  <a:lnTo>
                    <a:pt x="12" y="7"/>
                  </a:lnTo>
                  <a:lnTo>
                    <a:pt x="5" y="4"/>
                  </a:lnTo>
                  <a:lnTo>
                    <a:pt x="0" y="0"/>
                  </a:lnTo>
                  <a:lnTo>
                    <a:pt x="9" y="4"/>
                  </a:lnTo>
                  <a:lnTo>
                    <a:pt x="22" y="6"/>
                  </a:lnTo>
                  <a:lnTo>
                    <a:pt x="37" y="7"/>
                  </a:lnTo>
                  <a:lnTo>
                    <a:pt x="54" y="7"/>
                  </a:lnTo>
                  <a:lnTo>
                    <a:pt x="71" y="7"/>
                  </a:lnTo>
                  <a:lnTo>
                    <a:pt x="88" y="6"/>
                  </a:lnTo>
                  <a:lnTo>
                    <a:pt x="102" y="5"/>
                  </a:lnTo>
                  <a:lnTo>
                    <a:pt x="116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06" name="Freeform 109"/>
            <p:cNvSpPr>
              <a:spLocks/>
            </p:cNvSpPr>
            <p:nvPr/>
          </p:nvSpPr>
          <p:spPr bwMode="auto">
            <a:xfrm>
              <a:off x="1128" y="3469"/>
              <a:ext cx="23" cy="76"/>
            </a:xfrm>
            <a:custGeom>
              <a:avLst/>
              <a:gdLst>
                <a:gd name="T0" fmla="*/ 68 w 68"/>
                <a:gd name="T1" fmla="*/ 228 h 228"/>
                <a:gd name="T2" fmla="*/ 60 w 68"/>
                <a:gd name="T3" fmla="*/ 222 h 228"/>
                <a:gd name="T4" fmla="*/ 51 w 68"/>
                <a:gd name="T5" fmla="*/ 209 h 228"/>
                <a:gd name="T6" fmla="*/ 44 w 68"/>
                <a:gd name="T7" fmla="*/ 191 h 228"/>
                <a:gd name="T8" fmla="*/ 35 w 68"/>
                <a:gd name="T9" fmla="*/ 168 h 228"/>
                <a:gd name="T10" fmla="*/ 27 w 68"/>
                <a:gd name="T11" fmla="*/ 145 h 228"/>
                <a:gd name="T12" fmla="*/ 20 w 68"/>
                <a:gd name="T13" fmla="*/ 120 h 228"/>
                <a:gd name="T14" fmla="*/ 12 w 68"/>
                <a:gd name="T15" fmla="*/ 98 h 228"/>
                <a:gd name="T16" fmla="*/ 5 w 68"/>
                <a:gd name="T17" fmla="*/ 79 h 228"/>
                <a:gd name="T18" fmla="*/ 5 w 68"/>
                <a:gd name="T19" fmla="*/ 58 h 228"/>
                <a:gd name="T20" fmla="*/ 4 w 68"/>
                <a:gd name="T21" fmla="*/ 38 h 228"/>
                <a:gd name="T22" fmla="*/ 1 w 68"/>
                <a:gd name="T23" fmla="*/ 18 h 228"/>
                <a:gd name="T24" fmla="*/ 0 w 68"/>
                <a:gd name="T25" fmla="*/ 0 h 228"/>
                <a:gd name="T26" fmla="*/ 7 w 68"/>
                <a:gd name="T27" fmla="*/ 30 h 228"/>
                <a:gd name="T28" fmla="*/ 17 w 68"/>
                <a:gd name="T29" fmla="*/ 66 h 228"/>
                <a:gd name="T30" fmla="*/ 29 w 68"/>
                <a:gd name="T31" fmla="*/ 103 h 228"/>
                <a:gd name="T32" fmla="*/ 42 w 68"/>
                <a:gd name="T33" fmla="*/ 140 h 228"/>
                <a:gd name="T34" fmla="*/ 52 w 68"/>
                <a:gd name="T35" fmla="*/ 174 h 228"/>
                <a:gd name="T36" fmla="*/ 62 w 68"/>
                <a:gd name="T37" fmla="*/ 202 h 228"/>
                <a:gd name="T38" fmla="*/ 67 w 68"/>
                <a:gd name="T39" fmla="*/ 221 h 228"/>
                <a:gd name="T40" fmla="*/ 68 w 68"/>
                <a:gd name="T4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228">
                  <a:moveTo>
                    <a:pt x="68" y="228"/>
                  </a:moveTo>
                  <a:lnTo>
                    <a:pt x="60" y="222"/>
                  </a:lnTo>
                  <a:lnTo>
                    <a:pt x="51" y="209"/>
                  </a:lnTo>
                  <a:lnTo>
                    <a:pt x="44" y="191"/>
                  </a:lnTo>
                  <a:lnTo>
                    <a:pt x="35" y="168"/>
                  </a:lnTo>
                  <a:lnTo>
                    <a:pt x="27" y="145"/>
                  </a:lnTo>
                  <a:lnTo>
                    <a:pt x="20" y="120"/>
                  </a:lnTo>
                  <a:lnTo>
                    <a:pt x="12" y="98"/>
                  </a:lnTo>
                  <a:lnTo>
                    <a:pt x="5" y="79"/>
                  </a:lnTo>
                  <a:lnTo>
                    <a:pt x="5" y="58"/>
                  </a:lnTo>
                  <a:lnTo>
                    <a:pt x="4" y="38"/>
                  </a:lnTo>
                  <a:lnTo>
                    <a:pt x="1" y="18"/>
                  </a:lnTo>
                  <a:lnTo>
                    <a:pt x="0" y="0"/>
                  </a:lnTo>
                  <a:lnTo>
                    <a:pt x="7" y="30"/>
                  </a:lnTo>
                  <a:lnTo>
                    <a:pt x="17" y="66"/>
                  </a:lnTo>
                  <a:lnTo>
                    <a:pt x="29" y="103"/>
                  </a:lnTo>
                  <a:lnTo>
                    <a:pt x="42" y="140"/>
                  </a:lnTo>
                  <a:lnTo>
                    <a:pt x="52" y="174"/>
                  </a:lnTo>
                  <a:lnTo>
                    <a:pt x="62" y="202"/>
                  </a:lnTo>
                  <a:lnTo>
                    <a:pt x="67" y="221"/>
                  </a:lnTo>
                  <a:lnTo>
                    <a:pt x="68" y="2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07" name="Freeform 110"/>
            <p:cNvSpPr>
              <a:spLocks/>
            </p:cNvSpPr>
            <p:nvPr/>
          </p:nvSpPr>
          <p:spPr bwMode="auto">
            <a:xfrm>
              <a:off x="1040" y="3489"/>
              <a:ext cx="27" cy="55"/>
            </a:xfrm>
            <a:custGeom>
              <a:avLst/>
              <a:gdLst>
                <a:gd name="T0" fmla="*/ 82 w 82"/>
                <a:gd name="T1" fmla="*/ 108 h 166"/>
                <a:gd name="T2" fmla="*/ 82 w 82"/>
                <a:gd name="T3" fmla="*/ 166 h 166"/>
                <a:gd name="T4" fmla="*/ 72 w 82"/>
                <a:gd name="T5" fmla="*/ 153 h 166"/>
                <a:gd name="T6" fmla="*/ 71 w 82"/>
                <a:gd name="T7" fmla="*/ 136 h 166"/>
                <a:gd name="T8" fmla="*/ 72 w 82"/>
                <a:gd name="T9" fmla="*/ 119 h 166"/>
                <a:gd name="T10" fmla="*/ 69 w 82"/>
                <a:gd name="T11" fmla="*/ 101 h 166"/>
                <a:gd name="T12" fmla="*/ 63 w 82"/>
                <a:gd name="T13" fmla="*/ 87 h 166"/>
                <a:gd name="T14" fmla="*/ 56 w 82"/>
                <a:gd name="T15" fmla="*/ 73 h 166"/>
                <a:gd name="T16" fmla="*/ 50 w 82"/>
                <a:gd name="T17" fmla="*/ 58 h 166"/>
                <a:gd name="T18" fmla="*/ 43 w 82"/>
                <a:gd name="T19" fmla="*/ 45 h 166"/>
                <a:gd name="T20" fmla="*/ 34 w 82"/>
                <a:gd name="T21" fmla="*/ 31 h 166"/>
                <a:gd name="T22" fmla="*/ 24 w 82"/>
                <a:gd name="T23" fmla="*/ 19 h 166"/>
                <a:gd name="T24" fmla="*/ 13 w 82"/>
                <a:gd name="T25" fmla="*/ 8 h 166"/>
                <a:gd name="T26" fmla="*/ 0 w 82"/>
                <a:gd name="T27" fmla="*/ 0 h 166"/>
                <a:gd name="T28" fmla="*/ 22 w 82"/>
                <a:gd name="T29" fmla="*/ 0 h 166"/>
                <a:gd name="T30" fmla="*/ 39 w 82"/>
                <a:gd name="T31" fmla="*/ 7 h 166"/>
                <a:gd name="T32" fmla="*/ 50 w 82"/>
                <a:gd name="T33" fmla="*/ 20 h 166"/>
                <a:gd name="T34" fmla="*/ 57 w 82"/>
                <a:gd name="T35" fmla="*/ 36 h 166"/>
                <a:gd name="T36" fmla="*/ 63 w 82"/>
                <a:gd name="T37" fmla="*/ 56 h 166"/>
                <a:gd name="T38" fmla="*/ 68 w 82"/>
                <a:gd name="T39" fmla="*/ 74 h 166"/>
                <a:gd name="T40" fmla="*/ 73 w 82"/>
                <a:gd name="T41" fmla="*/ 92 h 166"/>
                <a:gd name="T42" fmla="*/ 82 w 82"/>
                <a:gd name="T43" fmla="*/ 10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2" h="166">
                  <a:moveTo>
                    <a:pt x="82" y="108"/>
                  </a:moveTo>
                  <a:lnTo>
                    <a:pt x="82" y="166"/>
                  </a:lnTo>
                  <a:lnTo>
                    <a:pt x="72" y="153"/>
                  </a:lnTo>
                  <a:lnTo>
                    <a:pt x="71" y="136"/>
                  </a:lnTo>
                  <a:lnTo>
                    <a:pt x="72" y="119"/>
                  </a:lnTo>
                  <a:lnTo>
                    <a:pt x="69" y="101"/>
                  </a:lnTo>
                  <a:lnTo>
                    <a:pt x="63" y="87"/>
                  </a:lnTo>
                  <a:lnTo>
                    <a:pt x="56" y="73"/>
                  </a:lnTo>
                  <a:lnTo>
                    <a:pt x="50" y="58"/>
                  </a:lnTo>
                  <a:lnTo>
                    <a:pt x="43" y="45"/>
                  </a:lnTo>
                  <a:lnTo>
                    <a:pt x="34" y="31"/>
                  </a:lnTo>
                  <a:lnTo>
                    <a:pt x="24" y="19"/>
                  </a:lnTo>
                  <a:lnTo>
                    <a:pt x="13" y="8"/>
                  </a:lnTo>
                  <a:lnTo>
                    <a:pt x="0" y="0"/>
                  </a:lnTo>
                  <a:lnTo>
                    <a:pt x="22" y="0"/>
                  </a:lnTo>
                  <a:lnTo>
                    <a:pt x="39" y="7"/>
                  </a:lnTo>
                  <a:lnTo>
                    <a:pt x="50" y="20"/>
                  </a:lnTo>
                  <a:lnTo>
                    <a:pt x="57" y="36"/>
                  </a:lnTo>
                  <a:lnTo>
                    <a:pt x="63" y="56"/>
                  </a:lnTo>
                  <a:lnTo>
                    <a:pt x="68" y="74"/>
                  </a:lnTo>
                  <a:lnTo>
                    <a:pt x="73" y="92"/>
                  </a:lnTo>
                  <a:lnTo>
                    <a:pt x="82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08" name="Freeform 111"/>
            <p:cNvSpPr>
              <a:spLocks/>
            </p:cNvSpPr>
            <p:nvPr/>
          </p:nvSpPr>
          <p:spPr bwMode="auto">
            <a:xfrm>
              <a:off x="1096" y="3504"/>
              <a:ext cx="15" cy="32"/>
            </a:xfrm>
            <a:custGeom>
              <a:avLst/>
              <a:gdLst>
                <a:gd name="T0" fmla="*/ 43 w 47"/>
                <a:gd name="T1" fmla="*/ 36 h 96"/>
                <a:gd name="T2" fmla="*/ 46 w 47"/>
                <a:gd name="T3" fmla="*/ 51 h 96"/>
                <a:gd name="T4" fmla="*/ 47 w 47"/>
                <a:gd name="T5" fmla="*/ 65 h 96"/>
                <a:gd name="T6" fmla="*/ 47 w 47"/>
                <a:gd name="T7" fmla="*/ 80 h 96"/>
                <a:gd name="T8" fmla="*/ 47 w 47"/>
                <a:gd name="T9" fmla="*/ 96 h 96"/>
                <a:gd name="T10" fmla="*/ 37 w 47"/>
                <a:gd name="T11" fmla="*/ 91 h 96"/>
                <a:gd name="T12" fmla="*/ 35 w 47"/>
                <a:gd name="T13" fmla="*/ 79 h 96"/>
                <a:gd name="T14" fmla="*/ 36 w 47"/>
                <a:gd name="T15" fmla="*/ 65 h 96"/>
                <a:gd name="T16" fmla="*/ 34 w 47"/>
                <a:gd name="T17" fmla="*/ 54 h 96"/>
                <a:gd name="T18" fmla="*/ 2 w 47"/>
                <a:gd name="T19" fmla="*/ 57 h 96"/>
                <a:gd name="T20" fmla="*/ 0 w 47"/>
                <a:gd name="T21" fmla="*/ 47 h 96"/>
                <a:gd name="T22" fmla="*/ 26 w 47"/>
                <a:gd name="T23" fmla="*/ 43 h 96"/>
                <a:gd name="T24" fmla="*/ 29 w 47"/>
                <a:gd name="T25" fmla="*/ 31 h 96"/>
                <a:gd name="T26" fmla="*/ 25 w 47"/>
                <a:gd name="T27" fmla="*/ 19 h 96"/>
                <a:gd name="T28" fmla="*/ 22 w 47"/>
                <a:gd name="T29" fmla="*/ 8 h 96"/>
                <a:gd name="T30" fmla="*/ 29 w 47"/>
                <a:gd name="T31" fmla="*/ 0 h 96"/>
                <a:gd name="T32" fmla="*/ 43 w 47"/>
                <a:gd name="T33" fmla="*/ 3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96">
                  <a:moveTo>
                    <a:pt x="43" y="36"/>
                  </a:moveTo>
                  <a:lnTo>
                    <a:pt x="46" y="51"/>
                  </a:lnTo>
                  <a:lnTo>
                    <a:pt x="47" y="65"/>
                  </a:lnTo>
                  <a:lnTo>
                    <a:pt x="47" y="80"/>
                  </a:lnTo>
                  <a:lnTo>
                    <a:pt x="47" y="96"/>
                  </a:lnTo>
                  <a:lnTo>
                    <a:pt x="37" y="91"/>
                  </a:lnTo>
                  <a:lnTo>
                    <a:pt x="35" y="79"/>
                  </a:lnTo>
                  <a:lnTo>
                    <a:pt x="36" y="65"/>
                  </a:lnTo>
                  <a:lnTo>
                    <a:pt x="34" y="54"/>
                  </a:lnTo>
                  <a:lnTo>
                    <a:pt x="2" y="57"/>
                  </a:lnTo>
                  <a:lnTo>
                    <a:pt x="0" y="47"/>
                  </a:lnTo>
                  <a:lnTo>
                    <a:pt x="26" y="43"/>
                  </a:lnTo>
                  <a:lnTo>
                    <a:pt x="29" y="31"/>
                  </a:lnTo>
                  <a:lnTo>
                    <a:pt x="25" y="19"/>
                  </a:lnTo>
                  <a:lnTo>
                    <a:pt x="22" y="8"/>
                  </a:lnTo>
                  <a:lnTo>
                    <a:pt x="29" y="0"/>
                  </a:lnTo>
                  <a:lnTo>
                    <a:pt x="4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09" name="Freeform 112"/>
            <p:cNvSpPr>
              <a:spLocks/>
            </p:cNvSpPr>
            <p:nvPr/>
          </p:nvSpPr>
          <p:spPr bwMode="auto">
            <a:xfrm>
              <a:off x="1115" y="3516"/>
              <a:ext cx="7" cy="3"/>
            </a:xfrm>
            <a:custGeom>
              <a:avLst/>
              <a:gdLst>
                <a:gd name="T0" fmla="*/ 22 w 22"/>
                <a:gd name="T1" fmla="*/ 0 h 10"/>
                <a:gd name="T2" fmla="*/ 21 w 22"/>
                <a:gd name="T3" fmla="*/ 4 h 10"/>
                <a:gd name="T4" fmla="*/ 18 w 22"/>
                <a:gd name="T5" fmla="*/ 7 h 10"/>
                <a:gd name="T6" fmla="*/ 16 w 22"/>
                <a:gd name="T7" fmla="*/ 9 h 10"/>
                <a:gd name="T8" fmla="*/ 11 w 22"/>
                <a:gd name="T9" fmla="*/ 9 h 10"/>
                <a:gd name="T10" fmla="*/ 7 w 22"/>
                <a:gd name="T11" fmla="*/ 10 h 10"/>
                <a:gd name="T12" fmla="*/ 4 w 22"/>
                <a:gd name="T13" fmla="*/ 9 h 10"/>
                <a:gd name="T14" fmla="*/ 1 w 22"/>
                <a:gd name="T15" fmla="*/ 6 h 10"/>
                <a:gd name="T16" fmla="*/ 0 w 22"/>
                <a:gd name="T17" fmla="*/ 3 h 10"/>
                <a:gd name="T18" fmla="*/ 5 w 22"/>
                <a:gd name="T19" fmla="*/ 1 h 10"/>
                <a:gd name="T20" fmla="*/ 11 w 22"/>
                <a:gd name="T21" fmla="*/ 0 h 10"/>
                <a:gd name="T22" fmla="*/ 16 w 22"/>
                <a:gd name="T23" fmla="*/ 0 h 10"/>
                <a:gd name="T24" fmla="*/ 22 w 22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0">
                  <a:moveTo>
                    <a:pt x="22" y="0"/>
                  </a:moveTo>
                  <a:lnTo>
                    <a:pt x="21" y="4"/>
                  </a:lnTo>
                  <a:lnTo>
                    <a:pt x="18" y="7"/>
                  </a:lnTo>
                  <a:lnTo>
                    <a:pt x="16" y="9"/>
                  </a:lnTo>
                  <a:lnTo>
                    <a:pt x="11" y="9"/>
                  </a:lnTo>
                  <a:lnTo>
                    <a:pt x="7" y="10"/>
                  </a:lnTo>
                  <a:lnTo>
                    <a:pt x="4" y="9"/>
                  </a:lnTo>
                  <a:lnTo>
                    <a:pt x="1" y="6"/>
                  </a:lnTo>
                  <a:lnTo>
                    <a:pt x="0" y="3"/>
                  </a:lnTo>
                  <a:lnTo>
                    <a:pt x="5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10" name="Freeform 113"/>
            <p:cNvSpPr>
              <a:spLocks/>
            </p:cNvSpPr>
            <p:nvPr/>
          </p:nvSpPr>
          <p:spPr bwMode="auto">
            <a:xfrm>
              <a:off x="1255" y="3520"/>
              <a:ext cx="89" cy="4"/>
            </a:xfrm>
            <a:custGeom>
              <a:avLst/>
              <a:gdLst>
                <a:gd name="T0" fmla="*/ 267 w 267"/>
                <a:gd name="T1" fmla="*/ 5 h 12"/>
                <a:gd name="T2" fmla="*/ 267 w 267"/>
                <a:gd name="T3" fmla="*/ 11 h 12"/>
                <a:gd name="T4" fmla="*/ 265 w 267"/>
                <a:gd name="T5" fmla="*/ 11 h 12"/>
                <a:gd name="T6" fmla="*/ 256 w 267"/>
                <a:gd name="T7" fmla="*/ 11 h 12"/>
                <a:gd name="T8" fmla="*/ 243 w 267"/>
                <a:gd name="T9" fmla="*/ 11 h 12"/>
                <a:gd name="T10" fmla="*/ 227 w 267"/>
                <a:gd name="T11" fmla="*/ 11 h 12"/>
                <a:gd name="T12" fmla="*/ 206 w 267"/>
                <a:gd name="T13" fmla="*/ 11 h 12"/>
                <a:gd name="T14" fmla="*/ 184 w 267"/>
                <a:gd name="T15" fmla="*/ 12 h 12"/>
                <a:gd name="T16" fmla="*/ 161 w 267"/>
                <a:gd name="T17" fmla="*/ 12 h 12"/>
                <a:gd name="T18" fmla="*/ 137 w 267"/>
                <a:gd name="T19" fmla="*/ 12 h 12"/>
                <a:gd name="T20" fmla="*/ 113 w 267"/>
                <a:gd name="T21" fmla="*/ 12 h 12"/>
                <a:gd name="T22" fmla="*/ 88 w 267"/>
                <a:gd name="T23" fmla="*/ 12 h 12"/>
                <a:gd name="T24" fmla="*/ 66 w 267"/>
                <a:gd name="T25" fmla="*/ 12 h 12"/>
                <a:gd name="T26" fmla="*/ 47 w 267"/>
                <a:gd name="T27" fmla="*/ 12 h 12"/>
                <a:gd name="T28" fmla="*/ 30 w 267"/>
                <a:gd name="T29" fmla="*/ 12 h 12"/>
                <a:gd name="T30" fmla="*/ 17 w 267"/>
                <a:gd name="T31" fmla="*/ 12 h 12"/>
                <a:gd name="T32" fmla="*/ 8 w 267"/>
                <a:gd name="T33" fmla="*/ 12 h 12"/>
                <a:gd name="T34" fmla="*/ 4 w 267"/>
                <a:gd name="T35" fmla="*/ 12 h 12"/>
                <a:gd name="T36" fmla="*/ 0 w 267"/>
                <a:gd name="T37" fmla="*/ 9 h 12"/>
                <a:gd name="T38" fmla="*/ 7 w 267"/>
                <a:gd name="T39" fmla="*/ 6 h 12"/>
                <a:gd name="T40" fmla="*/ 24 w 267"/>
                <a:gd name="T41" fmla="*/ 5 h 12"/>
                <a:gd name="T42" fmla="*/ 48 w 267"/>
                <a:gd name="T43" fmla="*/ 5 h 12"/>
                <a:gd name="T44" fmla="*/ 76 w 267"/>
                <a:gd name="T45" fmla="*/ 6 h 12"/>
                <a:gd name="T46" fmla="*/ 104 w 267"/>
                <a:gd name="T47" fmla="*/ 6 h 12"/>
                <a:gd name="T48" fmla="*/ 130 w 267"/>
                <a:gd name="T49" fmla="*/ 6 h 12"/>
                <a:gd name="T50" fmla="*/ 149 w 267"/>
                <a:gd name="T51" fmla="*/ 5 h 12"/>
                <a:gd name="T52" fmla="*/ 163 w 267"/>
                <a:gd name="T53" fmla="*/ 5 h 12"/>
                <a:gd name="T54" fmla="*/ 177 w 267"/>
                <a:gd name="T55" fmla="*/ 4 h 12"/>
                <a:gd name="T56" fmla="*/ 192 w 267"/>
                <a:gd name="T57" fmla="*/ 3 h 12"/>
                <a:gd name="T58" fmla="*/ 206 w 267"/>
                <a:gd name="T59" fmla="*/ 1 h 12"/>
                <a:gd name="T60" fmla="*/ 222 w 267"/>
                <a:gd name="T61" fmla="*/ 0 h 12"/>
                <a:gd name="T62" fmla="*/ 237 w 267"/>
                <a:gd name="T63" fmla="*/ 1 h 12"/>
                <a:gd name="T64" fmla="*/ 253 w 267"/>
                <a:gd name="T65" fmla="*/ 3 h 12"/>
                <a:gd name="T66" fmla="*/ 267 w 267"/>
                <a:gd name="T6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7" h="12">
                  <a:moveTo>
                    <a:pt x="267" y="5"/>
                  </a:moveTo>
                  <a:lnTo>
                    <a:pt x="267" y="11"/>
                  </a:lnTo>
                  <a:lnTo>
                    <a:pt x="265" y="11"/>
                  </a:lnTo>
                  <a:lnTo>
                    <a:pt x="256" y="11"/>
                  </a:lnTo>
                  <a:lnTo>
                    <a:pt x="243" y="11"/>
                  </a:lnTo>
                  <a:lnTo>
                    <a:pt x="227" y="11"/>
                  </a:lnTo>
                  <a:lnTo>
                    <a:pt x="206" y="11"/>
                  </a:lnTo>
                  <a:lnTo>
                    <a:pt x="184" y="12"/>
                  </a:lnTo>
                  <a:lnTo>
                    <a:pt x="161" y="12"/>
                  </a:lnTo>
                  <a:lnTo>
                    <a:pt x="137" y="12"/>
                  </a:lnTo>
                  <a:lnTo>
                    <a:pt x="113" y="12"/>
                  </a:lnTo>
                  <a:lnTo>
                    <a:pt x="88" y="12"/>
                  </a:lnTo>
                  <a:lnTo>
                    <a:pt x="66" y="12"/>
                  </a:lnTo>
                  <a:lnTo>
                    <a:pt x="47" y="12"/>
                  </a:lnTo>
                  <a:lnTo>
                    <a:pt x="30" y="12"/>
                  </a:lnTo>
                  <a:lnTo>
                    <a:pt x="17" y="12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0" y="9"/>
                  </a:lnTo>
                  <a:lnTo>
                    <a:pt x="7" y="6"/>
                  </a:lnTo>
                  <a:lnTo>
                    <a:pt x="24" y="5"/>
                  </a:lnTo>
                  <a:lnTo>
                    <a:pt x="48" y="5"/>
                  </a:lnTo>
                  <a:lnTo>
                    <a:pt x="76" y="6"/>
                  </a:lnTo>
                  <a:lnTo>
                    <a:pt x="104" y="6"/>
                  </a:lnTo>
                  <a:lnTo>
                    <a:pt x="130" y="6"/>
                  </a:lnTo>
                  <a:lnTo>
                    <a:pt x="149" y="5"/>
                  </a:lnTo>
                  <a:lnTo>
                    <a:pt x="163" y="5"/>
                  </a:lnTo>
                  <a:lnTo>
                    <a:pt x="177" y="4"/>
                  </a:lnTo>
                  <a:lnTo>
                    <a:pt x="192" y="3"/>
                  </a:lnTo>
                  <a:lnTo>
                    <a:pt x="206" y="1"/>
                  </a:lnTo>
                  <a:lnTo>
                    <a:pt x="222" y="0"/>
                  </a:lnTo>
                  <a:lnTo>
                    <a:pt x="237" y="1"/>
                  </a:lnTo>
                  <a:lnTo>
                    <a:pt x="253" y="3"/>
                  </a:lnTo>
                  <a:lnTo>
                    <a:pt x="267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11" name="Freeform 114"/>
            <p:cNvSpPr>
              <a:spLocks/>
            </p:cNvSpPr>
            <p:nvPr/>
          </p:nvSpPr>
          <p:spPr bwMode="auto">
            <a:xfrm>
              <a:off x="1248" y="3526"/>
              <a:ext cx="5" cy="15"/>
            </a:xfrm>
            <a:custGeom>
              <a:avLst/>
              <a:gdLst>
                <a:gd name="T0" fmla="*/ 16 w 16"/>
                <a:gd name="T1" fmla="*/ 0 h 44"/>
                <a:gd name="T2" fmla="*/ 13 w 16"/>
                <a:gd name="T3" fmla="*/ 9 h 44"/>
                <a:gd name="T4" fmla="*/ 11 w 16"/>
                <a:gd name="T5" fmla="*/ 20 h 44"/>
                <a:gd name="T6" fmla="*/ 8 w 16"/>
                <a:gd name="T7" fmla="*/ 32 h 44"/>
                <a:gd name="T8" fmla="*/ 8 w 16"/>
                <a:gd name="T9" fmla="*/ 44 h 44"/>
                <a:gd name="T10" fmla="*/ 5 w 16"/>
                <a:gd name="T11" fmla="*/ 44 h 44"/>
                <a:gd name="T12" fmla="*/ 2 w 16"/>
                <a:gd name="T13" fmla="*/ 43 h 44"/>
                <a:gd name="T14" fmla="*/ 1 w 16"/>
                <a:gd name="T15" fmla="*/ 40 h 44"/>
                <a:gd name="T16" fmla="*/ 0 w 16"/>
                <a:gd name="T17" fmla="*/ 38 h 44"/>
                <a:gd name="T18" fmla="*/ 1 w 16"/>
                <a:gd name="T19" fmla="*/ 26 h 44"/>
                <a:gd name="T20" fmla="*/ 3 w 16"/>
                <a:gd name="T21" fmla="*/ 15 h 44"/>
                <a:gd name="T22" fmla="*/ 8 w 16"/>
                <a:gd name="T23" fmla="*/ 6 h 44"/>
                <a:gd name="T24" fmla="*/ 16 w 16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44">
                  <a:moveTo>
                    <a:pt x="16" y="0"/>
                  </a:moveTo>
                  <a:lnTo>
                    <a:pt x="13" y="9"/>
                  </a:lnTo>
                  <a:lnTo>
                    <a:pt x="11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5" y="44"/>
                  </a:lnTo>
                  <a:lnTo>
                    <a:pt x="2" y="43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26"/>
                  </a:lnTo>
                  <a:lnTo>
                    <a:pt x="3" y="15"/>
                  </a:lnTo>
                  <a:lnTo>
                    <a:pt x="8" y="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12" name="Freeform 115"/>
            <p:cNvSpPr>
              <a:spLocks/>
            </p:cNvSpPr>
            <p:nvPr/>
          </p:nvSpPr>
          <p:spPr bwMode="auto">
            <a:xfrm>
              <a:off x="1329" y="3535"/>
              <a:ext cx="18" cy="56"/>
            </a:xfrm>
            <a:custGeom>
              <a:avLst/>
              <a:gdLst>
                <a:gd name="T0" fmla="*/ 37 w 53"/>
                <a:gd name="T1" fmla="*/ 46 h 169"/>
                <a:gd name="T2" fmla="*/ 27 w 53"/>
                <a:gd name="T3" fmla="*/ 73 h 169"/>
                <a:gd name="T4" fmla="*/ 17 w 53"/>
                <a:gd name="T5" fmla="*/ 102 h 169"/>
                <a:gd name="T6" fmla="*/ 10 w 53"/>
                <a:gd name="T7" fmla="*/ 133 h 169"/>
                <a:gd name="T8" fmla="*/ 8 w 53"/>
                <a:gd name="T9" fmla="*/ 160 h 169"/>
                <a:gd name="T10" fmla="*/ 3 w 53"/>
                <a:gd name="T11" fmla="*/ 169 h 169"/>
                <a:gd name="T12" fmla="*/ 0 w 53"/>
                <a:gd name="T13" fmla="*/ 147 h 169"/>
                <a:gd name="T14" fmla="*/ 0 w 53"/>
                <a:gd name="T15" fmla="*/ 125 h 169"/>
                <a:gd name="T16" fmla="*/ 4 w 53"/>
                <a:gd name="T17" fmla="*/ 105 h 169"/>
                <a:gd name="T18" fmla="*/ 10 w 53"/>
                <a:gd name="T19" fmla="*/ 83 h 169"/>
                <a:gd name="T20" fmla="*/ 17 w 53"/>
                <a:gd name="T21" fmla="*/ 62 h 169"/>
                <a:gd name="T22" fmla="*/ 26 w 53"/>
                <a:gd name="T23" fmla="*/ 43 h 169"/>
                <a:gd name="T24" fmla="*/ 34 w 53"/>
                <a:gd name="T25" fmla="*/ 23 h 169"/>
                <a:gd name="T26" fmla="*/ 42 w 53"/>
                <a:gd name="T27" fmla="*/ 6 h 169"/>
                <a:gd name="T28" fmla="*/ 44 w 53"/>
                <a:gd name="T29" fmla="*/ 5 h 169"/>
                <a:gd name="T30" fmla="*/ 47 w 53"/>
                <a:gd name="T31" fmla="*/ 1 h 169"/>
                <a:gd name="T32" fmla="*/ 49 w 53"/>
                <a:gd name="T33" fmla="*/ 0 h 169"/>
                <a:gd name="T34" fmla="*/ 53 w 53"/>
                <a:gd name="T35" fmla="*/ 1 h 169"/>
                <a:gd name="T36" fmla="*/ 51 w 53"/>
                <a:gd name="T37" fmla="*/ 11 h 169"/>
                <a:gd name="T38" fmla="*/ 47 w 53"/>
                <a:gd name="T39" fmla="*/ 22 h 169"/>
                <a:gd name="T40" fmla="*/ 42 w 53"/>
                <a:gd name="T41" fmla="*/ 34 h 169"/>
                <a:gd name="T42" fmla="*/ 37 w 53"/>
                <a:gd name="T43" fmla="*/ 4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169">
                  <a:moveTo>
                    <a:pt x="37" y="46"/>
                  </a:moveTo>
                  <a:lnTo>
                    <a:pt x="27" y="73"/>
                  </a:lnTo>
                  <a:lnTo>
                    <a:pt x="17" y="102"/>
                  </a:lnTo>
                  <a:lnTo>
                    <a:pt x="10" y="133"/>
                  </a:lnTo>
                  <a:lnTo>
                    <a:pt x="8" y="160"/>
                  </a:lnTo>
                  <a:lnTo>
                    <a:pt x="3" y="169"/>
                  </a:lnTo>
                  <a:lnTo>
                    <a:pt x="0" y="147"/>
                  </a:lnTo>
                  <a:lnTo>
                    <a:pt x="0" y="125"/>
                  </a:lnTo>
                  <a:lnTo>
                    <a:pt x="4" y="105"/>
                  </a:lnTo>
                  <a:lnTo>
                    <a:pt x="10" y="83"/>
                  </a:lnTo>
                  <a:lnTo>
                    <a:pt x="17" y="62"/>
                  </a:lnTo>
                  <a:lnTo>
                    <a:pt x="26" y="43"/>
                  </a:lnTo>
                  <a:lnTo>
                    <a:pt x="34" y="23"/>
                  </a:lnTo>
                  <a:lnTo>
                    <a:pt x="42" y="6"/>
                  </a:lnTo>
                  <a:lnTo>
                    <a:pt x="44" y="5"/>
                  </a:lnTo>
                  <a:lnTo>
                    <a:pt x="47" y="1"/>
                  </a:lnTo>
                  <a:lnTo>
                    <a:pt x="49" y="0"/>
                  </a:lnTo>
                  <a:lnTo>
                    <a:pt x="53" y="1"/>
                  </a:lnTo>
                  <a:lnTo>
                    <a:pt x="51" y="11"/>
                  </a:lnTo>
                  <a:lnTo>
                    <a:pt x="47" y="22"/>
                  </a:lnTo>
                  <a:lnTo>
                    <a:pt x="42" y="34"/>
                  </a:lnTo>
                  <a:lnTo>
                    <a:pt x="37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13" name="Freeform 116"/>
            <p:cNvSpPr>
              <a:spLocks/>
            </p:cNvSpPr>
            <p:nvPr/>
          </p:nvSpPr>
          <p:spPr bwMode="auto">
            <a:xfrm>
              <a:off x="1200" y="3538"/>
              <a:ext cx="94" cy="18"/>
            </a:xfrm>
            <a:custGeom>
              <a:avLst/>
              <a:gdLst>
                <a:gd name="T0" fmla="*/ 281 w 281"/>
                <a:gd name="T1" fmla="*/ 4 h 52"/>
                <a:gd name="T2" fmla="*/ 279 w 281"/>
                <a:gd name="T3" fmla="*/ 4 h 52"/>
                <a:gd name="T4" fmla="*/ 272 w 281"/>
                <a:gd name="T5" fmla="*/ 6 h 52"/>
                <a:gd name="T6" fmla="*/ 259 w 281"/>
                <a:gd name="T7" fmla="*/ 8 h 52"/>
                <a:gd name="T8" fmla="*/ 245 w 281"/>
                <a:gd name="T9" fmla="*/ 11 h 52"/>
                <a:gd name="T10" fmla="*/ 227 w 281"/>
                <a:gd name="T11" fmla="*/ 14 h 52"/>
                <a:gd name="T12" fmla="*/ 206 w 281"/>
                <a:gd name="T13" fmla="*/ 18 h 52"/>
                <a:gd name="T14" fmla="*/ 183 w 281"/>
                <a:gd name="T15" fmla="*/ 23 h 52"/>
                <a:gd name="T16" fmla="*/ 160 w 281"/>
                <a:gd name="T17" fmla="*/ 27 h 52"/>
                <a:gd name="T18" fmla="*/ 135 w 281"/>
                <a:gd name="T19" fmla="*/ 31 h 52"/>
                <a:gd name="T20" fmla="*/ 112 w 281"/>
                <a:gd name="T21" fmla="*/ 35 h 52"/>
                <a:gd name="T22" fmla="*/ 88 w 281"/>
                <a:gd name="T23" fmla="*/ 40 h 52"/>
                <a:gd name="T24" fmla="*/ 66 w 281"/>
                <a:gd name="T25" fmla="*/ 44 h 52"/>
                <a:gd name="T26" fmla="*/ 47 w 281"/>
                <a:gd name="T27" fmla="*/ 47 h 52"/>
                <a:gd name="T28" fmla="*/ 28 w 281"/>
                <a:gd name="T29" fmla="*/ 50 h 52"/>
                <a:gd name="T30" fmla="*/ 14 w 281"/>
                <a:gd name="T31" fmla="*/ 51 h 52"/>
                <a:gd name="T32" fmla="*/ 3 w 281"/>
                <a:gd name="T33" fmla="*/ 52 h 52"/>
                <a:gd name="T34" fmla="*/ 0 w 281"/>
                <a:gd name="T35" fmla="*/ 46 h 52"/>
                <a:gd name="T36" fmla="*/ 4 w 281"/>
                <a:gd name="T37" fmla="*/ 45 h 52"/>
                <a:gd name="T38" fmla="*/ 10 w 281"/>
                <a:gd name="T39" fmla="*/ 44 h 52"/>
                <a:gd name="T40" fmla="*/ 14 w 281"/>
                <a:gd name="T41" fmla="*/ 40 h 52"/>
                <a:gd name="T42" fmla="*/ 24 w 281"/>
                <a:gd name="T43" fmla="*/ 38 h 52"/>
                <a:gd name="T44" fmla="*/ 37 w 281"/>
                <a:gd name="T45" fmla="*/ 35 h 52"/>
                <a:gd name="T46" fmla="*/ 51 w 281"/>
                <a:gd name="T47" fmla="*/ 33 h 52"/>
                <a:gd name="T48" fmla="*/ 69 w 281"/>
                <a:gd name="T49" fmla="*/ 29 h 52"/>
                <a:gd name="T50" fmla="*/ 87 w 281"/>
                <a:gd name="T51" fmla="*/ 27 h 52"/>
                <a:gd name="T52" fmla="*/ 106 w 281"/>
                <a:gd name="T53" fmla="*/ 23 h 52"/>
                <a:gd name="T54" fmla="*/ 126 w 281"/>
                <a:gd name="T55" fmla="*/ 19 h 52"/>
                <a:gd name="T56" fmla="*/ 146 w 281"/>
                <a:gd name="T57" fmla="*/ 16 h 52"/>
                <a:gd name="T58" fmla="*/ 167 w 281"/>
                <a:gd name="T59" fmla="*/ 13 h 52"/>
                <a:gd name="T60" fmla="*/ 186 w 281"/>
                <a:gd name="T61" fmla="*/ 11 h 52"/>
                <a:gd name="T62" fmla="*/ 206 w 281"/>
                <a:gd name="T63" fmla="*/ 7 h 52"/>
                <a:gd name="T64" fmla="*/ 224 w 281"/>
                <a:gd name="T65" fmla="*/ 5 h 52"/>
                <a:gd name="T66" fmla="*/ 240 w 281"/>
                <a:gd name="T67" fmla="*/ 4 h 52"/>
                <a:gd name="T68" fmla="*/ 256 w 281"/>
                <a:gd name="T69" fmla="*/ 1 h 52"/>
                <a:gd name="T70" fmla="*/ 268 w 281"/>
                <a:gd name="T71" fmla="*/ 0 h 52"/>
                <a:gd name="T72" fmla="*/ 278 w 281"/>
                <a:gd name="T73" fmla="*/ 0 h 52"/>
                <a:gd name="T74" fmla="*/ 281 w 281"/>
                <a:gd name="T75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1" h="52">
                  <a:moveTo>
                    <a:pt x="281" y="4"/>
                  </a:moveTo>
                  <a:lnTo>
                    <a:pt x="279" y="4"/>
                  </a:lnTo>
                  <a:lnTo>
                    <a:pt x="272" y="6"/>
                  </a:lnTo>
                  <a:lnTo>
                    <a:pt x="259" y="8"/>
                  </a:lnTo>
                  <a:lnTo>
                    <a:pt x="245" y="11"/>
                  </a:lnTo>
                  <a:lnTo>
                    <a:pt x="227" y="14"/>
                  </a:lnTo>
                  <a:lnTo>
                    <a:pt x="206" y="18"/>
                  </a:lnTo>
                  <a:lnTo>
                    <a:pt x="183" y="23"/>
                  </a:lnTo>
                  <a:lnTo>
                    <a:pt x="160" y="27"/>
                  </a:lnTo>
                  <a:lnTo>
                    <a:pt x="135" y="31"/>
                  </a:lnTo>
                  <a:lnTo>
                    <a:pt x="112" y="35"/>
                  </a:lnTo>
                  <a:lnTo>
                    <a:pt x="88" y="40"/>
                  </a:lnTo>
                  <a:lnTo>
                    <a:pt x="66" y="44"/>
                  </a:lnTo>
                  <a:lnTo>
                    <a:pt x="47" y="47"/>
                  </a:lnTo>
                  <a:lnTo>
                    <a:pt x="28" y="50"/>
                  </a:lnTo>
                  <a:lnTo>
                    <a:pt x="14" y="51"/>
                  </a:lnTo>
                  <a:lnTo>
                    <a:pt x="3" y="52"/>
                  </a:lnTo>
                  <a:lnTo>
                    <a:pt x="0" y="46"/>
                  </a:lnTo>
                  <a:lnTo>
                    <a:pt x="4" y="45"/>
                  </a:lnTo>
                  <a:lnTo>
                    <a:pt x="10" y="44"/>
                  </a:lnTo>
                  <a:lnTo>
                    <a:pt x="14" y="40"/>
                  </a:lnTo>
                  <a:lnTo>
                    <a:pt x="24" y="38"/>
                  </a:lnTo>
                  <a:lnTo>
                    <a:pt x="37" y="35"/>
                  </a:lnTo>
                  <a:lnTo>
                    <a:pt x="51" y="33"/>
                  </a:lnTo>
                  <a:lnTo>
                    <a:pt x="69" y="29"/>
                  </a:lnTo>
                  <a:lnTo>
                    <a:pt x="87" y="27"/>
                  </a:lnTo>
                  <a:lnTo>
                    <a:pt x="106" y="23"/>
                  </a:lnTo>
                  <a:lnTo>
                    <a:pt x="126" y="19"/>
                  </a:lnTo>
                  <a:lnTo>
                    <a:pt x="146" y="16"/>
                  </a:lnTo>
                  <a:lnTo>
                    <a:pt x="167" y="13"/>
                  </a:lnTo>
                  <a:lnTo>
                    <a:pt x="186" y="11"/>
                  </a:lnTo>
                  <a:lnTo>
                    <a:pt x="206" y="7"/>
                  </a:lnTo>
                  <a:lnTo>
                    <a:pt x="224" y="5"/>
                  </a:lnTo>
                  <a:lnTo>
                    <a:pt x="240" y="4"/>
                  </a:lnTo>
                  <a:lnTo>
                    <a:pt x="256" y="1"/>
                  </a:lnTo>
                  <a:lnTo>
                    <a:pt x="268" y="0"/>
                  </a:lnTo>
                  <a:lnTo>
                    <a:pt x="278" y="0"/>
                  </a:lnTo>
                  <a:lnTo>
                    <a:pt x="28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14" name="Freeform 117"/>
            <p:cNvSpPr>
              <a:spLocks/>
            </p:cNvSpPr>
            <p:nvPr/>
          </p:nvSpPr>
          <p:spPr bwMode="auto">
            <a:xfrm>
              <a:off x="974" y="3545"/>
              <a:ext cx="26" cy="132"/>
            </a:xfrm>
            <a:custGeom>
              <a:avLst/>
              <a:gdLst>
                <a:gd name="T0" fmla="*/ 18 w 78"/>
                <a:gd name="T1" fmla="*/ 37 h 396"/>
                <a:gd name="T2" fmla="*/ 19 w 78"/>
                <a:gd name="T3" fmla="*/ 68 h 396"/>
                <a:gd name="T4" fmla="*/ 23 w 78"/>
                <a:gd name="T5" fmla="*/ 100 h 396"/>
                <a:gd name="T6" fmla="*/ 28 w 78"/>
                <a:gd name="T7" fmla="*/ 130 h 396"/>
                <a:gd name="T8" fmla="*/ 38 w 78"/>
                <a:gd name="T9" fmla="*/ 159 h 396"/>
                <a:gd name="T10" fmla="*/ 34 w 78"/>
                <a:gd name="T11" fmla="*/ 209 h 396"/>
                <a:gd name="T12" fmla="*/ 34 w 78"/>
                <a:gd name="T13" fmla="*/ 259 h 396"/>
                <a:gd name="T14" fmla="*/ 36 w 78"/>
                <a:gd name="T15" fmla="*/ 307 h 396"/>
                <a:gd name="T16" fmla="*/ 40 w 78"/>
                <a:gd name="T17" fmla="*/ 356 h 396"/>
                <a:gd name="T18" fmla="*/ 44 w 78"/>
                <a:gd name="T19" fmla="*/ 362 h 396"/>
                <a:gd name="T20" fmla="*/ 47 w 78"/>
                <a:gd name="T21" fmla="*/ 367 h 396"/>
                <a:gd name="T22" fmla="*/ 52 w 78"/>
                <a:gd name="T23" fmla="*/ 372 h 396"/>
                <a:gd name="T24" fmla="*/ 58 w 78"/>
                <a:gd name="T25" fmla="*/ 375 h 396"/>
                <a:gd name="T26" fmla="*/ 63 w 78"/>
                <a:gd name="T27" fmla="*/ 380 h 396"/>
                <a:gd name="T28" fmla="*/ 69 w 78"/>
                <a:gd name="T29" fmla="*/ 384 h 396"/>
                <a:gd name="T30" fmla="*/ 74 w 78"/>
                <a:gd name="T31" fmla="*/ 389 h 396"/>
                <a:gd name="T32" fmla="*/ 78 w 78"/>
                <a:gd name="T33" fmla="*/ 395 h 396"/>
                <a:gd name="T34" fmla="*/ 73 w 78"/>
                <a:gd name="T35" fmla="*/ 396 h 396"/>
                <a:gd name="T36" fmla="*/ 68 w 78"/>
                <a:gd name="T37" fmla="*/ 396 h 396"/>
                <a:gd name="T38" fmla="*/ 62 w 78"/>
                <a:gd name="T39" fmla="*/ 394 h 396"/>
                <a:gd name="T40" fmla="*/ 57 w 78"/>
                <a:gd name="T41" fmla="*/ 391 h 396"/>
                <a:gd name="T42" fmla="*/ 52 w 78"/>
                <a:gd name="T43" fmla="*/ 388 h 396"/>
                <a:gd name="T44" fmla="*/ 48 w 78"/>
                <a:gd name="T45" fmla="*/ 384 h 396"/>
                <a:gd name="T46" fmla="*/ 44 w 78"/>
                <a:gd name="T47" fmla="*/ 380 h 396"/>
                <a:gd name="T48" fmla="*/ 40 w 78"/>
                <a:gd name="T49" fmla="*/ 377 h 396"/>
                <a:gd name="T50" fmla="*/ 31 w 78"/>
                <a:gd name="T51" fmla="*/ 369 h 396"/>
                <a:gd name="T52" fmla="*/ 23 w 78"/>
                <a:gd name="T53" fmla="*/ 362 h 396"/>
                <a:gd name="T54" fmla="*/ 16 w 78"/>
                <a:gd name="T55" fmla="*/ 355 h 396"/>
                <a:gd name="T56" fmla="*/ 11 w 78"/>
                <a:gd name="T57" fmla="*/ 344 h 396"/>
                <a:gd name="T58" fmla="*/ 22 w 78"/>
                <a:gd name="T59" fmla="*/ 179 h 396"/>
                <a:gd name="T60" fmla="*/ 23 w 78"/>
                <a:gd name="T61" fmla="*/ 159 h 396"/>
                <a:gd name="T62" fmla="*/ 18 w 78"/>
                <a:gd name="T63" fmla="*/ 141 h 396"/>
                <a:gd name="T64" fmla="*/ 13 w 78"/>
                <a:gd name="T65" fmla="*/ 123 h 396"/>
                <a:gd name="T66" fmla="*/ 11 w 78"/>
                <a:gd name="T67" fmla="*/ 104 h 396"/>
                <a:gd name="T68" fmla="*/ 0 w 78"/>
                <a:gd name="T69" fmla="*/ 0 h 396"/>
                <a:gd name="T70" fmla="*/ 7 w 78"/>
                <a:gd name="T71" fmla="*/ 5 h 396"/>
                <a:gd name="T72" fmla="*/ 11 w 78"/>
                <a:gd name="T73" fmla="*/ 15 h 396"/>
                <a:gd name="T74" fmla="*/ 14 w 78"/>
                <a:gd name="T75" fmla="*/ 26 h 396"/>
                <a:gd name="T76" fmla="*/ 18 w 78"/>
                <a:gd name="T77" fmla="*/ 3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396">
                  <a:moveTo>
                    <a:pt x="18" y="37"/>
                  </a:moveTo>
                  <a:lnTo>
                    <a:pt x="19" y="68"/>
                  </a:lnTo>
                  <a:lnTo>
                    <a:pt x="23" y="100"/>
                  </a:lnTo>
                  <a:lnTo>
                    <a:pt x="28" y="130"/>
                  </a:lnTo>
                  <a:lnTo>
                    <a:pt x="38" y="159"/>
                  </a:lnTo>
                  <a:lnTo>
                    <a:pt x="34" y="209"/>
                  </a:lnTo>
                  <a:lnTo>
                    <a:pt x="34" y="259"/>
                  </a:lnTo>
                  <a:lnTo>
                    <a:pt x="36" y="307"/>
                  </a:lnTo>
                  <a:lnTo>
                    <a:pt x="40" y="356"/>
                  </a:lnTo>
                  <a:lnTo>
                    <a:pt x="44" y="362"/>
                  </a:lnTo>
                  <a:lnTo>
                    <a:pt x="47" y="367"/>
                  </a:lnTo>
                  <a:lnTo>
                    <a:pt x="52" y="372"/>
                  </a:lnTo>
                  <a:lnTo>
                    <a:pt x="58" y="375"/>
                  </a:lnTo>
                  <a:lnTo>
                    <a:pt x="63" y="380"/>
                  </a:lnTo>
                  <a:lnTo>
                    <a:pt x="69" y="384"/>
                  </a:lnTo>
                  <a:lnTo>
                    <a:pt x="74" y="389"/>
                  </a:lnTo>
                  <a:lnTo>
                    <a:pt x="78" y="395"/>
                  </a:lnTo>
                  <a:lnTo>
                    <a:pt x="73" y="396"/>
                  </a:lnTo>
                  <a:lnTo>
                    <a:pt x="68" y="396"/>
                  </a:lnTo>
                  <a:lnTo>
                    <a:pt x="62" y="394"/>
                  </a:lnTo>
                  <a:lnTo>
                    <a:pt x="57" y="391"/>
                  </a:lnTo>
                  <a:lnTo>
                    <a:pt x="52" y="388"/>
                  </a:lnTo>
                  <a:lnTo>
                    <a:pt x="48" y="384"/>
                  </a:lnTo>
                  <a:lnTo>
                    <a:pt x="44" y="380"/>
                  </a:lnTo>
                  <a:lnTo>
                    <a:pt x="40" y="377"/>
                  </a:lnTo>
                  <a:lnTo>
                    <a:pt x="31" y="369"/>
                  </a:lnTo>
                  <a:lnTo>
                    <a:pt x="23" y="362"/>
                  </a:lnTo>
                  <a:lnTo>
                    <a:pt x="16" y="355"/>
                  </a:lnTo>
                  <a:lnTo>
                    <a:pt x="11" y="344"/>
                  </a:lnTo>
                  <a:lnTo>
                    <a:pt x="22" y="179"/>
                  </a:lnTo>
                  <a:lnTo>
                    <a:pt x="23" y="159"/>
                  </a:lnTo>
                  <a:lnTo>
                    <a:pt x="18" y="141"/>
                  </a:lnTo>
                  <a:lnTo>
                    <a:pt x="13" y="123"/>
                  </a:lnTo>
                  <a:lnTo>
                    <a:pt x="11" y="104"/>
                  </a:lnTo>
                  <a:lnTo>
                    <a:pt x="0" y="0"/>
                  </a:lnTo>
                  <a:lnTo>
                    <a:pt x="7" y="5"/>
                  </a:lnTo>
                  <a:lnTo>
                    <a:pt x="11" y="15"/>
                  </a:lnTo>
                  <a:lnTo>
                    <a:pt x="14" y="26"/>
                  </a:lnTo>
                  <a:lnTo>
                    <a:pt x="18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15" name="Freeform 118"/>
            <p:cNvSpPr>
              <a:spLocks/>
            </p:cNvSpPr>
            <p:nvPr/>
          </p:nvSpPr>
          <p:spPr bwMode="auto">
            <a:xfrm>
              <a:off x="1065" y="3547"/>
              <a:ext cx="25" cy="45"/>
            </a:xfrm>
            <a:custGeom>
              <a:avLst/>
              <a:gdLst>
                <a:gd name="T0" fmla="*/ 14 w 75"/>
                <a:gd name="T1" fmla="*/ 31 h 134"/>
                <a:gd name="T2" fmla="*/ 15 w 75"/>
                <a:gd name="T3" fmla="*/ 34 h 134"/>
                <a:gd name="T4" fmla="*/ 19 w 75"/>
                <a:gd name="T5" fmla="*/ 38 h 134"/>
                <a:gd name="T6" fmla="*/ 24 w 75"/>
                <a:gd name="T7" fmla="*/ 47 h 134"/>
                <a:gd name="T8" fmla="*/ 31 w 75"/>
                <a:gd name="T9" fmla="*/ 55 h 134"/>
                <a:gd name="T10" fmla="*/ 38 w 75"/>
                <a:gd name="T11" fmla="*/ 66 h 134"/>
                <a:gd name="T12" fmla="*/ 45 w 75"/>
                <a:gd name="T13" fmla="*/ 76 h 134"/>
                <a:gd name="T14" fmla="*/ 53 w 75"/>
                <a:gd name="T15" fmla="*/ 85 h 134"/>
                <a:gd name="T16" fmla="*/ 60 w 75"/>
                <a:gd name="T17" fmla="*/ 92 h 134"/>
                <a:gd name="T18" fmla="*/ 70 w 75"/>
                <a:gd name="T19" fmla="*/ 104 h 134"/>
                <a:gd name="T20" fmla="*/ 73 w 75"/>
                <a:gd name="T21" fmla="*/ 119 h 134"/>
                <a:gd name="T22" fmla="*/ 75 w 75"/>
                <a:gd name="T23" fmla="*/ 130 h 134"/>
                <a:gd name="T24" fmla="*/ 75 w 75"/>
                <a:gd name="T25" fmla="*/ 134 h 134"/>
                <a:gd name="T26" fmla="*/ 67 w 75"/>
                <a:gd name="T27" fmla="*/ 131 h 134"/>
                <a:gd name="T28" fmla="*/ 58 w 75"/>
                <a:gd name="T29" fmla="*/ 120 h 134"/>
                <a:gd name="T30" fmla="*/ 45 w 75"/>
                <a:gd name="T31" fmla="*/ 104 h 134"/>
                <a:gd name="T32" fmla="*/ 33 w 75"/>
                <a:gd name="T33" fmla="*/ 85 h 134"/>
                <a:gd name="T34" fmla="*/ 22 w 75"/>
                <a:gd name="T35" fmla="*/ 65 h 134"/>
                <a:gd name="T36" fmla="*/ 13 w 75"/>
                <a:gd name="T37" fmla="*/ 48 h 134"/>
                <a:gd name="T38" fmla="*/ 5 w 75"/>
                <a:gd name="T39" fmla="*/ 34 h 134"/>
                <a:gd name="T40" fmla="*/ 2 w 75"/>
                <a:gd name="T41" fmla="*/ 25 h 134"/>
                <a:gd name="T42" fmla="*/ 0 w 75"/>
                <a:gd name="T43" fmla="*/ 18 h 134"/>
                <a:gd name="T44" fmla="*/ 0 w 75"/>
                <a:gd name="T45" fmla="*/ 11 h 134"/>
                <a:gd name="T46" fmla="*/ 3 w 75"/>
                <a:gd name="T47" fmla="*/ 3 h 134"/>
                <a:gd name="T48" fmla="*/ 9 w 75"/>
                <a:gd name="T49" fmla="*/ 0 h 134"/>
                <a:gd name="T50" fmla="*/ 11 w 75"/>
                <a:gd name="T51" fmla="*/ 6 h 134"/>
                <a:gd name="T52" fmla="*/ 11 w 75"/>
                <a:gd name="T53" fmla="*/ 14 h 134"/>
                <a:gd name="T54" fmla="*/ 11 w 75"/>
                <a:gd name="T55" fmla="*/ 23 h 134"/>
                <a:gd name="T56" fmla="*/ 14 w 75"/>
                <a:gd name="T57" fmla="*/ 3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5" h="134">
                  <a:moveTo>
                    <a:pt x="14" y="31"/>
                  </a:moveTo>
                  <a:lnTo>
                    <a:pt x="15" y="34"/>
                  </a:lnTo>
                  <a:lnTo>
                    <a:pt x="19" y="38"/>
                  </a:lnTo>
                  <a:lnTo>
                    <a:pt x="24" y="47"/>
                  </a:lnTo>
                  <a:lnTo>
                    <a:pt x="31" y="55"/>
                  </a:lnTo>
                  <a:lnTo>
                    <a:pt x="38" y="66"/>
                  </a:lnTo>
                  <a:lnTo>
                    <a:pt x="45" y="76"/>
                  </a:lnTo>
                  <a:lnTo>
                    <a:pt x="53" y="85"/>
                  </a:lnTo>
                  <a:lnTo>
                    <a:pt x="60" y="92"/>
                  </a:lnTo>
                  <a:lnTo>
                    <a:pt x="70" y="104"/>
                  </a:lnTo>
                  <a:lnTo>
                    <a:pt x="73" y="119"/>
                  </a:lnTo>
                  <a:lnTo>
                    <a:pt x="75" y="130"/>
                  </a:lnTo>
                  <a:lnTo>
                    <a:pt x="75" y="134"/>
                  </a:lnTo>
                  <a:lnTo>
                    <a:pt x="67" y="131"/>
                  </a:lnTo>
                  <a:lnTo>
                    <a:pt x="58" y="120"/>
                  </a:lnTo>
                  <a:lnTo>
                    <a:pt x="45" y="104"/>
                  </a:lnTo>
                  <a:lnTo>
                    <a:pt x="33" y="85"/>
                  </a:lnTo>
                  <a:lnTo>
                    <a:pt x="22" y="65"/>
                  </a:lnTo>
                  <a:lnTo>
                    <a:pt x="13" y="48"/>
                  </a:lnTo>
                  <a:lnTo>
                    <a:pt x="5" y="34"/>
                  </a:lnTo>
                  <a:lnTo>
                    <a:pt x="2" y="25"/>
                  </a:lnTo>
                  <a:lnTo>
                    <a:pt x="0" y="18"/>
                  </a:lnTo>
                  <a:lnTo>
                    <a:pt x="0" y="11"/>
                  </a:lnTo>
                  <a:lnTo>
                    <a:pt x="3" y="3"/>
                  </a:lnTo>
                  <a:lnTo>
                    <a:pt x="9" y="0"/>
                  </a:lnTo>
                  <a:lnTo>
                    <a:pt x="11" y="6"/>
                  </a:lnTo>
                  <a:lnTo>
                    <a:pt x="11" y="14"/>
                  </a:lnTo>
                  <a:lnTo>
                    <a:pt x="11" y="23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16" name="Freeform 119"/>
            <p:cNvSpPr>
              <a:spLocks/>
            </p:cNvSpPr>
            <p:nvPr/>
          </p:nvSpPr>
          <p:spPr bwMode="auto">
            <a:xfrm>
              <a:off x="1295" y="3551"/>
              <a:ext cx="33" cy="49"/>
            </a:xfrm>
            <a:custGeom>
              <a:avLst/>
              <a:gdLst>
                <a:gd name="T0" fmla="*/ 40 w 100"/>
                <a:gd name="T1" fmla="*/ 48 h 146"/>
                <a:gd name="T2" fmla="*/ 45 w 100"/>
                <a:gd name="T3" fmla="*/ 61 h 146"/>
                <a:gd name="T4" fmla="*/ 51 w 100"/>
                <a:gd name="T5" fmla="*/ 75 h 146"/>
                <a:gd name="T6" fmla="*/ 60 w 100"/>
                <a:gd name="T7" fmla="*/ 87 h 146"/>
                <a:gd name="T8" fmla="*/ 68 w 100"/>
                <a:gd name="T9" fmla="*/ 98 h 146"/>
                <a:gd name="T10" fmla="*/ 77 w 100"/>
                <a:gd name="T11" fmla="*/ 109 h 146"/>
                <a:gd name="T12" fmla="*/ 85 w 100"/>
                <a:gd name="T13" fmla="*/ 121 h 146"/>
                <a:gd name="T14" fmla="*/ 92 w 100"/>
                <a:gd name="T15" fmla="*/ 133 h 146"/>
                <a:gd name="T16" fmla="*/ 100 w 100"/>
                <a:gd name="T17" fmla="*/ 146 h 146"/>
                <a:gd name="T18" fmla="*/ 90 w 100"/>
                <a:gd name="T19" fmla="*/ 144 h 146"/>
                <a:gd name="T20" fmla="*/ 83 w 100"/>
                <a:gd name="T21" fmla="*/ 139 h 146"/>
                <a:gd name="T22" fmla="*/ 75 w 100"/>
                <a:gd name="T23" fmla="*/ 131 h 146"/>
                <a:gd name="T24" fmla="*/ 71 w 100"/>
                <a:gd name="T25" fmla="*/ 125 h 146"/>
                <a:gd name="T26" fmla="*/ 60 w 100"/>
                <a:gd name="T27" fmla="*/ 111 h 146"/>
                <a:gd name="T28" fmla="*/ 51 w 100"/>
                <a:gd name="T29" fmla="*/ 97 h 146"/>
                <a:gd name="T30" fmla="*/ 41 w 100"/>
                <a:gd name="T31" fmla="*/ 82 h 146"/>
                <a:gd name="T32" fmla="*/ 34 w 100"/>
                <a:gd name="T33" fmla="*/ 68 h 146"/>
                <a:gd name="T34" fmla="*/ 26 w 100"/>
                <a:gd name="T35" fmla="*/ 53 h 146"/>
                <a:gd name="T36" fmla="*/ 17 w 100"/>
                <a:gd name="T37" fmla="*/ 37 h 146"/>
                <a:gd name="T38" fmla="*/ 9 w 100"/>
                <a:gd name="T39" fmla="*/ 24 h 146"/>
                <a:gd name="T40" fmla="*/ 0 w 100"/>
                <a:gd name="T41" fmla="*/ 9 h 146"/>
                <a:gd name="T42" fmla="*/ 0 w 100"/>
                <a:gd name="T43" fmla="*/ 0 h 146"/>
                <a:gd name="T44" fmla="*/ 4 w 100"/>
                <a:gd name="T45" fmla="*/ 6 h 146"/>
                <a:gd name="T46" fmla="*/ 9 w 100"/>
                <a:gd name="T47" fmla="*/ 13 h 146"/>
                <a:gd name="T48" fmla="*/ 13 w 100"/>
                <a:gd name="T49" fmla="*/ 19 h 146"/>
                <a:gd name="T50" fmla="*/ 18 w 100"/>
                <a:gd name="T51" fmla="*/ 24 h 146"/>
                <a:gd name="T52" fmla="*/ 23 w 100"/>
                <a:gd name="T53" fmla="*/ 30 h 146"/>
                <a:gd name="T54" fmla="*/ 29 w 100"/>
                <a:gd name="T55" fmla="*/ 36 h 146"/>
                <a:gd name="T56" fmla="*/ 34 w 100"/>
                <a:gd name="T57" fmla="*/ 42 h 146"/>
                <a:gd name="T58" fmla="*/ 40 w 100"/>
                <a:gd name="T59" fmla="*/ 4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0" h="146">
                  <a:moveTo>
                    <a:pt x="40" y="48"/>
                  </a:moveTo>
                  <a:lnTo>
                    <a:pt x="45" y="61"/>
                  </a:lnTo>
                  <a:lnTo>
                    <a:pt x="51" y="75"/>
                  </a:lnTo>
                  <a:lnTo>
                    <a:pt x="60" y="87"/>
                  </a:lnTo>
                  <a:lnTo>
                    <a:pt x="68" y="98"/>
                  </a:lnTo>
                  <a:lnTo>
                    <a:pt x="77" y="109"/>
                  </a:lnTo>
                  <a:lnTo>
                    <a:pt x="85" y="121"/>
                  </a:lnTo>
                  <a:lnTo>
                    <a:pt x="92" y="133"/>
                  </a:lnTo>
                  <a:lnTo>
                    <a:pt x="100" y="146"/>
                  </a:lnTo>
                  <a:lnTo>
                    <a:pt x="90" y="144"/>
                  </a:lnTo>
                  <a:lnTo>
                    <a:pt x="83" y="139"/>
                  </a:lnTo>
                  <a:lnTo>
                    <a:pt x="75" y="131"/>
                  </a:lnTo>
                  <a:lnTo>
                    <a:pt x="71" y="125"/>
                  </a:lnTo>
                  <a:lnTo>
                    <a:pt x="60" y="111"/>
                  </a:lnTo>
                  <a:lnTo>
                    <a:pt x="51" y="97"/>
                  </a:lnTo>
                  <a:lnTo>
                    <a:pt x="41" y="82"/>
                  </a:lnTo>
                  <a:lnTo>
                    <a:pt x="34" y="68"/>
                  </a:lnTo>
                  <a:lnTo>
                    <a:pt x="26" y="53"/>
                  </a:lnTo>
                  <a:lnTo>
                    <a:pt x="17" y="37"/>
                  </a:lnTo>
                  <a:lnTo>
                    <a:pt x="9" y="24"/>
                  </a:lnTo>
                  <a:lnTo>
                    <a:pt x="0" y="9"/>
                  </a:lnTo>
                  <a:lnTo>
                    <a:pt x="0" y="0"/>
                  </a:lnTo>
                  <a:lnTo>
                    <a:pt x="4" y="6"/>
                  </a:lnTo>
                  <a:lnTo>
                    <a:pt x="9" y="13"/>
                  </a:lnTo>
                  <a:lnTo>
                    <a:pt x="13" y="19"/>
                  </a:lnTo>
                  <a:lnTo>
                    <a:pt x="18" y="24"/>
                  </a:lnTo>
                  <a:lnTo>
                    <a:pt x="23" y="30"/>
                  </a:lnTo>
                  <a:lnTo>
                    <a:pt x="29" y="36"/>
                  </a:lnTo>
                  <a:lnTo>
                    <a:pt x="34" y="42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17" name="Freeform 120"/>
            <p:cNvSpPr>
              <a:spLocks/>
            </p:cNvSpPr>
            <p:nvPr/>
          </p:nvSpPr>
          <p:spPr bwMode="auto">
            <a:xfrm>
              <a:off x="1190" y="3555"/>
              <a:ext cx="22" cy="38"/>
            </a:xfrm>
            <a:custGeom>
              <a:avLst/>
              <a:gdLst>
                <a:gd name="T0" fmla="*/ 39 w 67"/>
                <a:gd name="T1" fmla="*/ 40 h 113"/>
                <a:gd name="T2" fmla="*/ 46 w 67"/>
                <a:gd name="T3" fmla="*/ 57 h 113"/>
                <a:gd name="T4" fmla="*/ 56 w 67"/>
                <a:gd name="T5" fmla="*/ 75 h 113"/>
                <a:gd name="T6" fmla="*/ 63 w 67"/>
                <a:gd name="T7" fmla="*/ 95 h 113"/>
                <a:gd name="T8" fmla="*/ 67 w 67"/>
                <a:gd name="T9" fmla="*/ 113 h 113"/>
                <a:gd name="T10" fmla="*/ 56 w 67"/>
                <a:gd name="T11" fmla="*/ 112 h 113"/>
                <a:gd name="T12" fmla="*/ 47 w 67"/>
                <a:gd name="T13" fmla="*/ 102 h 113"/>
                <a:gd name="T14" fmla="*/ 43 w 67"/>
                <a:gd name="T15" fmla="*/ 87 h 113"/>
                <a:gd name="T16" fmla="*/ 39 w 67"/>
                <a:gd name="T17" fmla="*/ 78 h 113"/>
                <a:gd name="T18" fmla="*/ 33 w 67"/>
                <a:gd name="T19" fmla="*/ 68 h 113"/>
                <a:gd name="T20" fmla="*/ 28 w 67"/>
                <a:gd name="T21" fmla="*/ 59 h 113"/>
                <a:gd name="T22" fmla="*/ 23 w 67"/>
                <a:gd name="T23" fmla="*/ 50 h 113"/>
                <a:gd name="T24" fmla="*/ 18 w 67"/>
                <a:gd name="T25" fmla="*/ 40 h 113"/>
                <a:gd name="T26" fmla="*/ 13 w 67"/>
                <a:gd name="T27" fmla="*/ 30 h 113"/>
                <a:gd name="T28" fmla="*/ 9 w 67"/>
                <a:gd name="T29" fmla="*/ 19 h 113"/>
                <a:gd name="T30" fmla="*/ 4 w 67"/>
                <a:gd name="T31" fmla="*/ 10 h 113"/>
                <a:gd name="T32" fmla="*/ 0 w 67"/>
                <a:gd name="T33" fmla="*/ 0 h 113"/>
                <a:gd name="T34" fmla="*/ 5 w 67"/>
                <a:gd name="T35" fmla="*/ 2 h 113"/>
                <a:gd name="T36" fmla="*/ 10 w 67"/>
                <a:gd name="T37" fmla="*/ 7 h 113"/>
                <a:gd name="T38" fmla="*/ 16 w 67"/>
                <a:gd name="T39" fmla="*/ 12 h 113"/>
                <a:gd name="T40" fmla="*/ 22 w 67"/>
                <a:gd name="T41" fmla="*/ 17 h 113"/>
                <a:gd name="T42" fmla="*/ 27 w 67"/>
                <a:gd name="T43" fmla="*/ 23 h 113"/>
                <a:gd name="T44" fmla="*/ 32 w 67"/>
                <a:gd name="T45" fmla="*/ 29 h 113"/>
                <a:gd name="T46" fmla="*/ 35 w 67"/>
                <a:gd name="T47" fmla="*/ 35 h 113"/>
                <a:gd name="T48" fmla="*/ 39 w 67"/>
                <a:gd name="T49" fmla="*/ 4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7" h="113">
                  <a:moveTo>
                    <a:pt x="39" y="40"/>
                  </a:moveTo>
                  <a:lnTo>
                    <a:pt x="46" y="57"/>
                  </a:lnTo>
                  <a:lnTo>
                    <a:pt x="56" y="75"/>
                  </a:lnTo>
                  <a:lnTo>
                    <a:pt x="63" y="95"/>
                  </a:lnTo>
                  <a:lnTo>
                    <a:pt x="67" y="113"/>
                  </a:lnTo>
                  <a:lnTo>
                    <a:pt x="56" y="112"/>
                  </a:lnTo>
                  <a:lnTo>
                    <a:pt x="47" y="102"/>
                  </a:lnTo>
                  <a:lnTo>
                    <a:pt x="43" y="87"/>
                  </a:lnTo>
                  <a:lnTo>
                    <a:pt x="39" y="78"/>
                  </a:lnTo>
                  <a:lnTo>
                    <a:pt x="33" y="68"/>
                  </a:lnTo>
                  <a:lnTo>
                    <a:pt x="28" y="59"/>
                  </a:lnTo>
                  <a:lnTo>
                    <a:pt x="23" y="50"/>
                  </a:lnTo>
                  <a:lnTo>
                    <a:pt x="18" y="40"/>
                  </a:lnTo>
                  <a:lnTo>
                    <a:pt x="13" y="30"/>
                  </a:lnTo>
                  <a:lnTo>
                    <a:pt x="9" y="19"/>
                  </a:lnTo>
                  <a:lnTo>
                    <a:pt x="4" y="10"/>
                  </a:lnTo>
                  <a:lnTo>
                    <a:pt x="0" y="0"/>
                  </a:lnTo>
                  <a:lnTo>
                    <a:pt x="5" y="2"/>
                  </a:lnTo>
                  <a:lnTo>
                    <a:pt x="10" y="7"/>
                  </a:lnTo>
                  <a:lnTo>
                    <a:pt x="16" y="12"/>
                  </a:lnTo>
                  <a:lnTo>
                    <a:pt x="22" y="17"/>
                  </a:lnTo>
                  <a:lnTo>
                    <a:pt x="27" y="23"/>
                  </a:lnTo>
                  <a:lnTo>
                    <a:pt x="32" y="29"/>
                  </a:lnTo>
                  <a:lnTo>
                    <a:pt x="35" y="35"/>
                  </a:lnTo>
                  <a:lnTo>
                    <a:pt x="39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18" name="Freeform 121"/>
            <p:cNvSpPr>
              <a:spLocks/>
            </p:cNvSpPr>
            <p:nvPr/>
          </p:nvSpPr>
          <p:spPr bwMode="auto">
            <a:xfrm>
              <a:off x="993" y="3559"/>
              <a:ext cx="73" cy="103"/>
            </a:xfrm>
            <a:custGeom>
              <a:avLst/>
              <a:gdLst>
                <a:gd name="T0" fmla="*/ 107 w 220"/>
                <a:gd name="T1" fmla="*/ 221 h 309"/>
                <a:gd name="T2" fmla="*/ 114 w 220"/>
                <a:gd name="T3" fmla="*/ 237 h 309"/>
                <a:gd name="T4" fmla="*/ 124 w 220"/>
                <a:gd name="T5" fmla="*/ 252 h 309"/>
                <a:gd name="T6" fmla="*/ 136 w 220"/>
                <a:gd name="T7" fmla="*/ 266 h 309"/>
                <a:gd name="T8" fmla="*/ 148 w 220"/>
                <a:gd name="T9" fmla="*/ 277 h 309"/>
                <a:gd name="T10" fmla="*/ 163 w 220"/>
                <a:gd name="T11" fmla="*/ 286 h 309"/>
                <a:gd name="T12" fmla="*/ 179 w 220"/>
                <a:gd name="T13" fmla="*/ 294 h 309"/>
                <a:gd name="T14" fmla="*/ 197 w 220"/>
                <a:gd name="T15" fmla="*/ 298 h 309"/>
                <a:gd name="T16" fmla="*/ 215 w 220"/>
                <a:gd name="T17" fmla="*/ 301 h 309"/>
                <a:gd name="T18" fmla="*/ 217 w 220"/>
                <a:gd name="T19" fmla="*/ 302 h 309"/>
                <a:gd name="T20" fmla="*/ 220 w 220"/>
                <a:gd name="T21" fmla="*/ 305 h 309"/>
                <a:gd name="T22" fmla="*/ 220 w 220"/>
                <a:gd name="T23" fmla="*/ 306 h 309"/>
                <a:gd name="T24" fmla="*/ 220 w 220"/>
                <a:gd name="T25" fmla="*/ 309 h 309"/>
                <a:gd name="T26" fmla="*/ 204 w 220"/>
                <a:gd name="T27" fmla="*/ 309 h 309"/>
                <a:gd name="T28" fmla="*/ 188 w 220"/>
                <a:gd name="T29" fmla="*/ 308 h 309"/>
                <a:gd name="T30" fmla="*/ 172 w 220"/>
                <a:gd name="T31" fmla="*/ 306 h 309"/>
                <a:gd name="T32" fmla="*/ 157 w 220"/>
                <a:gd name="T33" fmla="*/ 302 h 309"/>
                <a:gd name="T34" fmla="*/ 142 w 220"/>
                <a:gd name="T35" fmla="*/ 297 h 309"/>
                <a:gd name="T36" fmla="*/ 130 w 220"/>
                <a:gd name="T37" fmla="*/ 291 h 309"/>
                <a:gd name="T38" fmla="*/ 119 w 220"/>
                <a:gd name="T39" fmla="*/ 281 h 309"/>
                <a:gd name="T40" fmla="*/ 109 w 220"/>
                <a:gd name="T41" fmla="*/ 271 h 309"/>
                <a:gd name="T42" fmla="*/ 97 w 220"/>
                <a:gd name="T43" fmla="*/ 240 h 309"/>
                <a:gd name="T44" fmla="*/ 84 w 220"/>
                <a:gd name="T45" fmla="*/ 211 h 309"/>
                <a:gd name="T46" fmla="*/ 69 w 220"/>
                <a:gd name="T47" fmla="*/ 182 h 309"/>
                <a:gd name="T48" fmla="*/ 53 w 220"/>
                <a:gd name="T49" fmla="*/ 152 h 309"/>
                <a:gd name="T50" fmla="*/ 39 w 220"/>
                <a:gd name="T51" fmla="*/ 122 h 309"/>
                <a:gd name="T52" fmla="*/ 25 w 220"/>
                <a:gd name="T53" fmla="*/ 92 h 309"/>
                <a:gd name="T54" fmla="*/ 13 w 220"/>
                <a:gd name="T55" fmla="*/ 62 h 309"/>
                <a:gd name="T56" fmla="*/ 3 w 220"/>
                <a:gd name="T57" fmla="*/ 31 h 309"/>
                <a:gd name="T58" fmla="*/ 0 w 220"/>
                <a:gd name="T59" fmla="*/ 0 h 309"/>
                <a:gd name="T60" fmla="*/ 12 w 220"/>
                <a:gd name="T61" fmla="*/ 29 h 309"/>
                <a:gd name="T62" fmla="*/ 24 w 220"/>
                <a:gd name="T63" fmla="*/ 57 h 309"/>
                <a:gd name="T64" fmla="*/ 37 w 220"/>
                <a:gd name="T65" fmla="*/ 85 h 309"/>
                <a:gd name="T66" fmla="*/ 52 w 220"/>
                <a:gd name="T67" fmla="*/ 112 h 309"/>
                <a:gd name="T68" fmla="*/ 65 w 220"/>
                <a:gd name="T69" fmla="*/ 138 h 309"/>
                <a:gd name="T70" fmla="*/ 80 w 220"/>
                <a:gd name="T71" fmla="*/ 165 h 309"/>
                <a:gd name="T72" fmla="*/ 93 w 220"/>
                <a:gd name="T73" fmla="*/ 193 h 309"/>
                <a:gd name="T74" fmla="*/ 107 w 220"/>
                <a:gd name="T75" fmla="*/ 22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0" h="309">
                  <a:moveTo>
                    <a:pt x="107" y="221"/>
                  </a:moveTo>
                  <a:lnTo>
                    <a:pt x="114" y="237"/>
                  </a:lnTo>
                  <a:lnTo>
                    <a:pt x="124" y="252"/>
                  </a:lnTo>
                  <a:lnTo>
                    <a:pt x="136" y="266"/>
                  </a:lnTo>
                  <a:lnTo>
                    <a:pt x="148" y="277"/>
                  </a:lnTo>
                  <a:lnTo>
                    <a:pt x="163" y="286"/>
                  </a:lnTo>
                  <a:lnTo>
                    <a:pt x="179" y="294"/>
                  </a:lnTo>
                  <a:lnTo>
                    <a:pt x="197" y="298"/>
                  </a:lnTo>
                  <a:lnTo>
                    <a:pt x="215" y="301"/>
                  </a:lnTo>
                  <a:lnTo>
                    <a:pt x="217" y="302"/>
                  </a:lnTo>
                  <a:lnTo>
                    <a:pt x="220" y="305"/>
                  </a:lnTo>
                  <a:lnTo>
                    <a:pt x="220" y="306"/>
                  </a:lnTo>
                  <a:lnTo>
                    <a:pt x="220" y="309"/>
                  </a:lnTo>
                  <a:lnTo>
                    <a:pt x="204" y="309"/>
                  </a:lnTo>
                  <a:lnTo>
                    <a:pt x="188" y="308"/>
                  </a:lnTo>
                  <a:lnTo>
                    <a:pt x="172" y="306"/>
                  </a:lnTo>
                  <a:lnTo>
                    <a:pt x="157" y="302"/>
                  </a:lnTo>
                  <a:lnTo>
                    <a:pt x="142" y="297"/>
                  </a:lnTo>
                  <a:lnTo>
                    <a:pt x="130" y="291"/>
                  </a:lnTo>
                  <a:lnTo>
                    <a:pt x="119" y="281"/>
                  </a:lnTo>
                  <a:lnTo>
                    <a:pt x="109" y="271"/>
                  </a:lnTo>
                  <a:lnTo>
                    <a:pt x="97" y="240"/>
                  </a:lnTo>
                  <a:lnTo>
                    <a:pt x="84" y="211"/>
                  </a:lnTo>
                  <a:lnTo>
                    <a:pt x="69" y="182"/>
                  </a:lnTo>
                  <a:lnTo>
                    <a:pt x="53" y="152"/>
                  </a:lnTo>
                  <a:lnTo>
                    <a:pt x="39" y="122"/>
                  </a:lnTo>
                  <a:lnTo>
                    <a:pt x="25" y="92"/>
                  </a:lnTo>
                  <a:lnTo>
                    <a:pt x="13" y="62"/>
                  </a:lnTo>
                  <a:lnTo>
                    <a:pt x="3" y="31"/>
                  </a:lnTo>
                  <a:lnTo>
                    <a:pt x="0" y="0"/>
                  </a:lnTo>
                  <a:lnTo>
                    <a:pt x="12" y="29"/>
                  </a:lnTo>
                  <a:lnTo>
                    <a:pt x="24" y="57"/>
                  </a:lnTo>
                  <a:lnTo>
                    <a:pt x="37" y="85"/>
                  </a:lnTo>
                  <a:lnTo>
                    <a:pt x="52" y="112"/>
                  </a:lnTo>
                  <a:lnTo>
                    <a:pt x="65" y="138"/>
                  </a:lnTo>
                  <a:lnTo>
                    <a:pt x="80" y="165"/>
                  </a:lnTo>
                  <a:lnTo>
                    <a:pt x="93" y="193"/>
                  </a:lnTo>
                  <a:lnTo>
                    <a:pt x="107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19" name="Freeform 122"/>
            <p:cNvSpPr>
              <a:spLocks/>
            </p:cNvSpPr>
            <p:nvPr/>
          </p:nvSpPr>
          <p:spPr bwMode="auto">
            <a:xfrm>
              <a:off x="1146" y="3554"/>
              <a:ext cx="10" cy="32"/>
            </a:xfrm>
            <a:custGeom>
              <a:avLst/>
              <a:gdLst>
                <a:gd name="T0" fmla="*/ 30 w 30"/>
                <a:gd name="T1" fmla="*/ 0 h 94"/>
                <a:gd name="T2" fmla="*/ 30 w 30"/>
                <a:gd name="T3" fmla="*/ 25 h 94"/>
                <a:gd name="T4" fmla="*/ 24 w 30"/>
                <a:gd name="T5" fmla="*/ 51 h 94"/>
                <a:gd name="T6" fmla="*/ 14 w 30"/>
                <a:gd name="T7" fmla="*/ 77 h 94"/>
                <a:gd name="T8" fmla="*/ 0 w 30"/>
                <a:gd name="T9" fmla="*/ 94 h 94"/>
                <a:gd name="T10" fmla="*/ 9 w 30"/>
                <a:gd name="T11" fmla="*/ 70 h 94"/>
                <a:gd name="T12" fmla="*/ 17 w 30"/>
                <a:gd name="T13" fmla="*/ 39 h 94"/>
                <a:gd name="T14" fmla="*/ 23 w 30"/>
                <a:gd name="T15" fmla="*/ 14 h 94"/>
                <a:gd name="T16" fmla="*/ 30 w 30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94">
                  <a:moveTo>
                    <a:pt x="30" y="0"/>
                  </a:moveTo>
                  <a:lnTo>
                    <a:pt x="30" y="25"/>
                  </a:lnTo>
                  <a:lnTo>
                    <a:pt x="24" y="51"/>
                  </a:lnTo>
                  <a:lnTo>
                    <a:pt x="14" y="77"/>
                  </a:lnTo>
                  <a:lnTo>
                    <a:pt x="0" y="94"/>
                  </a:lnTo>
                  <a:lnTo>
                    <a:pt x="9" y="70"/>
                  </a:lnTo>
                  <a:lnTo>
                    <a:pt x="17" y="39"/>
                  </a:lnTo>
                  <a:lnTo>
                    <a:pt x="23" y="1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20" name="Freeform 123"/>
            <p:cNvSpPr>
              <a:spLocks/>
            </p:cNvSpPr>
            <p:nvPr/>
          </p:nvSpPr>
          <p:spPr bwMode="auto">
            <a:xfrm>
              <a:off x="1220" y="3559"/>
              <a:ext cx="57" cy="27"/>
            </a:xfrm>
            <a:custGeom>
              <a:avLst/>
              <a:gdLst>
                <a:gd name="T0" fmla="*/ 98 w 170"/>
                <a:gd name="T1" fmla="*/ 50 h 81"/>
                <a:gd name="T2" fmla="*/ 101 w 170"/>
                <a:gd name="T3" fmla="*/ 50 h 81"/>
                <a:gd name="T4" fmla="*/ 108 w 170"/>
                <a:gd name="T5" fmla="*/ 47 h 81"/>
                <a:gd name="T6" fmla="*/ 118 w 170"/>
                <a:gd name="T7" fmla="*/ 45 h 81"/>
                <a:gd name="T8" fmla="*/ 129 w 170"/>
                <a:gd name="T9" fmla="*/ 42 h 81"/>
                <a:gd name="T10" fmla="*/ 141 w 170"/>
                <a:gd name="T11" fmla="*/ 40 h 81"/>
                <a:gd name="T12" fmla="*/ 152 w 170"/>
                <a:gd name="T13" fmla="*/ 39 h 81"/>
                <a:gd name="T14" fmla="*/ 163 w 170"/>
                <a:gd name="T15" fmla="*/ 39 h 81"/>
                <a:gd name="T16" fmla="*/ 170 w 170"/>
                <a:gd name="T17" fmla="*/ 42 h 81"/>
                <a:gd name="T18" fmla="*/ 170 w 170"/>
                <a:gd name="T19" fmla="*/ 50 h 81"/>
                <a:gd name="T20" fmla="*/ 162 w 170"/>
                <a:gd name="T21" fmla="*/ 52 h 81"/>
                <a:gd name="T22" fmla="*/ 153 w 170"/>
                <a:gd name="T23" fmla="*/ 53 h 81"/>
                <a:gd name="T24" fmla="*/ 145 w 170"/>
                <a:gd name="T25" fmla="*/ 54 h 81"/>
                <a:gd name="T26" fmla="*/ 136 w 170"/>
                <a:gd name="T27" fmla="*/ 54 h 81"/>
                <a:gd name="T28" fmla="*/ 128 w 170"/>
                <a:gd name="T29" fmla="*/ 57 h 81"/>
                <a:gd name="T30" fmla="*/ 119 w 170"/>
                <a:gd name="T31" fmla="*/ 58 h 81"/>
                <a:gd name="T32" fmla="*/ 111 w 170"/>
                <a:gd name="T33" fmla="*/ 61 h 81"/>
                <a:gd name="T34" fmla="*/ 104 w 170"/>
                <a:gd name="T35" fmla="*/ 64 h 81"/>
                <a:gd name="T36" fmla="*/ 105 w 170"/>
                <a:gd name="T37" fmla="*/ 68 h 81"/>
                <a:gd name="T38" fmla="*/ 107 w 170"/>
                <a:gd name="T39" fmla="*/ 71 h 81"/>
                <a:gd name="T40" fmla="*/ 107 w 170"/>
                <a:gd name="T41" fmla="*/ 76 h 81"/>
                <a:gd name="T42" fmla="*/ 105 w 170"/>
                <a:gd name="T43" fmla="*/ 80 h 81"/>
                <a:gd name="T44" fmla="*/ 99 w 170"/>
                <a:gd name="T45" fmla="*/ 79 h 81"/>
                <a:gd name="T46" fmla="*/ 96 w 170"/>
                <a:gd name="T47" fmla="*/ 73 h 81"/>
                <a:gd name="T48" fmla="*/ 94 w 170"/>
                <a:gd name="T49" fmla="*/ 68 h 81"/>
                <a:gd name="T50" fmla="*/ 90 w 170"/>
                <a:gd name="T51" fmla="*/ 63 h 81"/>
                <a:gd name="T52" fmla="*/ 80 w 170"/>
                <a:gd name="T53" fmla="*/ 65 h 81"/>
                <a:gd name="T54" fmla="*/ 71 w 170"/>
                <a:gd name="T55" fmla="*/ 68 h 81"/>
                <a:gd name="T56" fmla="*/ 59 w 170"/>
                <a:gd name="T57" fmla="*/ 70 h 81"/>
                <a:gd name="T58" fmla="*/ 45 w 170"/>
                <a:gd name="T59" fmla="*/ 74 h 81"/>
                <a:gd name="T60" fmla="*/ 33 w 170"/>
                <a:gd name="T61" fmla="*/ 76 h 81"/>
                <a:gd name="T62" fmla="*/ 21 w 170"/>
                <a:gd name="T63" fmla="*/ 79 h 81"/>
                <a:gd name="T64" fmla="*/ 10 w 170"/>
                <a:gd name="T65" fmla="*/ 80 h 81"/>
                <a:gd name="T66" fmla="*/ 0 w 170"/>
                <a:gd name="T67" fmla="*/ 81 h 81"/>
                <a:gd name="T68" fmla="*/ 4 w 170"/>
                <a:gd name="T69" fmla="*/ 64 h 81"/>
                <a:gd name="T70" fmla="*/ 14 w 170"/>
                <a:gd name="T71" fmla="*/ 62 h 81"/>
                <a:gd name="T72" fmla="*/ 23 w 170"/>
                <a:gd name="T73" fmla="*/ 61 h 81"/>
                <a:gd name="T74" fmla="*/ 33 w 170"/>
                <a:gd name="T75" fmla="*/ 61 h 81"/>
                <a:gd name="T76" fmla="*/ 44 w 170"/>
                <a:gd name="T77" fmla="*/ 59 h 81"/>
                <a:gd name="T78" fmla="*/ 54 w 170"/>
                <a:gd name="T79" fmla="*/ 59 h 81"/>
                <a:gd name="T80" fmla="*/ 63 w 170"/>
                <a:gd name="T81" fmla="*/ 58 h 81"/>
                <a:gd name="T82" fmla="*/ 73 w 170"/>
                <a:gd name="T83" fmla="*/ 56 h 81"/>
                <a:gd name="T84" fmla="*/ 83 w 170"/>
                <a:gd name="T85" fmla="*/ 52 h 81"/>
                <a:gd name="T86" fmla="*/ 80 w 170"/>
                <a:gd name="T87" fmla="*/ 37 h 81"/>
                <a:gd name="T88" fmla="*/ 74 w 170"/>
                <a:gd name="T89" fmla="*/ 25 h 81"/>
                <a:gd name="T90" fmla="*/ 71 w 170"/>
                <a:gd name="T91" fmla="*/ 12 h 81"/>
                <a:gd name="T92" fmla="*/ 70 w 170"/>
                <a:gd name="T93" fmla="*/ 0 h 81"/>
                <a:gd name="T94" fmla="*/ 80 w 170"/>
                <a:gd name="T95" fmla="*/ 11 h 81"/>
                <a:gd name="T96" fmla="*/ 85 w 170"/>
                <a:gd name="T97" fmla="*/ 25 h 81"/>
                <a:gd name="T98" fmla="*/ 90 w 170"/>
                <a:gd name="T99" fmla="*/ 40 h 81"/>
                <a:gd name="T100" fmla="*/ 98 w 170"/>
                <a:gd name="T101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0" h="81">
                  <a:moveTo>
                    <a:pt x="98" y="50"/>
                  </a:moveTo>
                  <a:lnTo>
                    <a:pt x="101" y="50"/>
                  </a:lnTo>
                  <a:lnTo>
                    <a:pt x="108" y="47"/>
                  </a:lnTo>
                  <a:lnTo>
                    <a:pt x="118" y="45"/>
                  </a:lnTo>
                  <a:lnTo>
                    <a:pt x="129" y="42"/>
                  </a:lnTo>
                  <a:lnTo>
                    <a:pt x="141" y="40"/>
                  </a:lnTo>
                  <a:lnTo>
                    <a:pt x="152" y="39"/>
                  </a:lnTo>
                  <a:lnTo>
                    <a:pt x="163" y="39"/>
                  </a:lnTo>
                  <a:lnTo>
                    <a:pt x="170" y="42"/>
                  </a:lnTo>
                  <a:lnTo>
                    <a:pt x="170" y="50"/>
                  </a:lnTo>
                  <a:lnTo>
                    <a:pt x="162" y="52"/>
                  </a:lnTo>
                  <a:lnTo>
                    <a:pt x="153" y="53"/>
                  </a:lnTo>
                  <a:lnTo>
                    <a:pt x="145" y="54"/>
                  </a:lnTo>
                  <a:lnTo>
                    <a:pt x="136" y="54"/>
                  </a:lnTo>
                  <a:lnTo>
                    <a:pt x="128" y="57"/>
                  </a:lnTo>
                  <a:lnTo>
                    <a:pt x="119" y="58"/>
                  </a:lnTo>
                  <a:lnTo>
                    <a:pt x="111" y="61"/>
                  </a:lnTo>
                  <a:lnTo>
                    <a:pt x="104" y="64"/>
                  </a:lnTo>
                  <a:lnTo>
                    <a:pt x="105" y="68"/>
                  </a:lnTo>
                  <a:lnTo>
                    <a:pt x="107" y="71"/>
                  </a:lnTo>
                  <a:lnTo>
                    <a:pt x="107" y="76"/>
                  </a:lnTo>
                  <a:lnTo>
                    <a:pt x="105" y="80"/>
                  </a:lnTo>
                  <a:lnTo>
                    <a:pt x="99" y="79"/>
                  </a:lnTo>
                  <a:lnTo>
                    <a:pt x="96" y="73"/>
                  </a:lnTo>
                  <a:lnTo>
                    <a:pt x="94" y="68"/>
                  </a:lnTo>
                  <a:lnTo>
                    <a:pt x="90" y="63"/>
                  </a:lnTo>
                  <a:lnTo>
                    <a:pt x="80" y="65"/>
                  </a:lnTo>
                  <a:lnTo>
                    <a:pt x="71" y="68"/>
                  </a:lnTo>
                  <a:lnTo>
                    <a:pt x="59" y="70"/>
                  </a:lnTo>
                  <a:lnTo>
                    <a:pt x="45" y="74"/>
                  </a:lnTo>
                  <a:lnTo>
                    <a:pt x="33" y="76"/>
                  </a:lnTo>
                  <a:lnTo>
                    <a:pt x="21" y="79"/>
                  </a:lnTo>
                  <a:lnTo>
                    <a:pt x="10" y="80"/>
                  </a:lnTo>
                  <a:lnTo>
                    <a:pt x="0" y="81"/>
                  </a:lnTo>
                  <a:lnTo>
                    <a:pt x="4" y="64"/>
                  </a:lnTo>
                  <a:lnTo>
                    <a:pt x="14" y="62"/>
                  </a:lnTo>
                  <a:lnTo>
                    <a:pt x="23" y="61"/>
                  </a:lnTo>
                  <a:lnTo>
                    <a:pt x="33" y="61"/>
                  </a:lnTo>
                  <a:lnTo>
                    <a:pt x="44" y="59"/>
                  </a:lnTo>
                  <a:lnTo>
                    <a:pt x="54" y="59"/>
                  </a:lnTo>
                  <a:lnTo>
                    <a:pt x="63" y="58"/>
                  </a:lnTo>
                  <a:lnTo>
                    <a:pt x="73" y="56"/>
                  </a:lnTo>
                  <a:lnTo>
                    <a:pt x="83" y="52"/>
                  </a:lnTo>
                  <a:lnTo>
                    <a:pt x="80" y="37"/>
                  </a:lnTo>
                  <a:lnTo>
                    <a:pt x="74" y="25"/>
                  </a:lnTo>
                  <a:lnTo>
                    <a:pt x="71" y="12"/>
                  </a:lnTo>
                  <a:lnTo>
                    <a:pt x="70" y="0"/>
                  </a:lnTo>
                  <a:lnTo>
                    <a:pt x="80" y="11"/>
                  </a:lnTo>
                  <a:lnTo>
                    <a:pt x="85" y="25"/>
                  </a:lnTo>
                  <a:lnTo>
                    <a:pt x="90" y="40"/>
                  </a:lnTo>
                  <a:lnTo>
                    <a:pt x="98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21" name="Freeform 124"/>
            <p:cNvSpPr>
              <a:spLocks/>
            </p:cNvSpPr>
            <p:nvPr/>
          </p:nvSpPr>
          <p:spPr bwMode="auto">
            <a:xfrm>
              <a:off x="1205" y="3586"/>
              <a:ext cx="75" cy="17"/>
            </a:xfrm>
            <a:custGeom>
              <a:avLst/>
              <a:gdLst>
                <a:gd name="T0" fmla="*/ 226 w 226"/>
                <a:gd name="T1" fmla="*/ 0 h 51"/>
                <a:gd name="T2" fmla="*/ 225 w 226"/>
                <a:gd name="T3" fmla="*/ 6 h 51"/>
                <a:gd name="T4" fmla="*/ 221 w 226"/>
                <a:gd name="T5" fmla="*/ 10 h 51"/>
                <a:gd name="T6" fmla="*/ 216 w 226"/>
                <a:gd name="T7" fmla="*/ 11 h 51"/>
                <a:gd name="T8" fmla="*/ 211 w 226"/>
                <a:gd name="T9" fmla="*/ 13 h 51"/>
                <a:gd name="T10" fmla="*/ 205 w 226"/>
                <a:gd name="T11" fmla="*/ 14 h 51"/>
                <a:gd name="T12" fmla="*/ 199 w 226"/>
                <a:gd name="T13" fmla="*/ 14 h 51"/>
                <a:gd name="T14" fmla="*/ 193 w 226"/>
                <a:gd name="T15" fmla="*/ 15 h 51"/>
                <a:gd name="T16" fmla="*/ 188 w 226"/>
                <a:gd name="T17" fmla="*/ 16 h 51"/>
                <a:gd name="T18" fmla="*/ 168 w 226"/>
                <a:gd name="T19" fmla="*/ 22 h 51"/>
                <a:gd name="T20" fmla="*/ 147 w 226"/>
                <a:gd name="T21" fmla="*/ 28 h 51"/>
                <a:gd name="T22" fmla="*/ 126 w 226"/>
                <a:gd name="T23" fmla="*/ 32 h 51"/>
                <a:gd name="T24" fmla="*/ 104 w 226"/>
                <a:gd name="T25" fmla="*/ 36 h 51"/>
                <a:gd name="T26" fmla="*/ 84 w 226"/>
                <a:gd name="T27" fmla="*/ 39 h 51"/>
                <a:gd name="T28" fmla="*/ 62 w 226"/>
                <a:gd name="T29" fmla="*/ 43 h 51"/>
                <a:gd name="T30" fmla="*/ 41 w 226"/>
                <a:gd name="T31" fmla="*/ 47 h 51"/>
                <a:gd name="T32" fmla="*/ 20 w 226"/>
                <a:gd name="T33" fmla="*/ 51 h 51"/>
                <a:gd name="T34" fmla="*/ 16 w 226"/>
                <a:gd name="T35" fmla="*/ 51 h 51"/>
                <a:gd name="T36" fmla="*/ 10 w 226"/>
                <a:gd name="T37" fmla="*/ 51 h 51"/>
                <a:gd name="T38" fmla="*/ 5 w 226"/>
                <a:gd name="T39" fmla="*/ 51 h 51"/>
                <a:gd name="T40" fmla="*/ 0 w 226"/>
                <a:gd name="T41" fmla="*/ 48 h 51"/>
                <a:gd name="T42" fmla="*/ 0 w 226"/>
                <a:gd name="T43" fmla="*/ 40 h 51"/>
                <a:gd name="T44" fmla="*/ 13 w 226"/>
                <a:gd name="T45" fmla="*/ 38 h 51"/>
                <a:gd name="T46" fmla="*/ 28 w 226"/>
                <a:gd name="T47" fmla="*/ 37 h 51"/>
                <a:gd name="T48" fmla="*/ 42 w 226"/>
                <a:gd name="T49" fmla="*/ 33 h 51"/>
                <a:gd name="T50" fmla="*/ 56 w 226"/>
                <a:gd name="T51" fmla="*/ 31 h 51"/>
                <a:gd name="T52" fmla="*/ 70 w 226"/>
                <a:gd name="T53" fmla="*/ 28 h 51"/>
                <a:gd name="T54" fmla="*/ 84 w 226"/>
                <a:gd name="T55" fmla="*/ 26 h 51"/>
                <a:gd name="T56" fmla="*/ 98 w 226"/>
                <a:gd name="T57" fmla="*/ 22 h 51"/>
                <a:gd name="T58" fmla="*/ 113 w 226"/>
                <a:gd name="T59" fmla="*/ 20 h 51"/>
                <a:gd name="T60" fmla="*/ 126 w 226"/>
                <a:gd name="T61" fmla="*/ 16 h 51"/>
                <a:gd name="T62" fmla="*/ 141 w 226"/>
                <a:gd name="T63" fmla="*/ 14 h 51"/>
                <a:gd name="T64" fmla="*/ 155 w 226"/>
                <a:gd name="T65" fmla="*/ 11 h 51"/>
                <a:gd name="T66" fmla="*/ 169 w 226"/>
                <a:gd name="T67" fmla="*/ 9 h 51"/>
                <a:gd name="T68" fmla="*/ 183 w 226"/>
                <a:gd name="T69" fmla="*/ 6 h 51"/>
                <a:gd name="T70" fmla="*/ 198 w 226"/>
                <a:gd name="T71" fmla="*/ 4 h 51"/>
                <a:gd name="T72" fmla="*/ 211 w 226"/>
                <a:gd name="T73" fmla="*/ 2 h 51"/>
                <a:gd name="T74" fmla="*/ 226 w 226"/>
                <a:gd name="T7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6" h="51">
                  <a:moveTo>
                    <a:pt x="226" y="0"/>
                  </a:moveTo>
                  <a:lnTo>
                    <a:pt x="225" y="6"/>
                  </a:lnTo>
                  <a:lnTo>
                    <a:pt x="221" y="10"/>
                  </a:lnTo>
                  <a:lnTo>
                    <a:pt x="216" y="11"/>
                  </a:lnTo>
                  <a:lnTo>
                    <a:pt x="211" y="13"/>
                  </a:lnTo>
                  <a:lnTo>
                    <a:pt x="205" y="14"/>
                  </a:lnTo>
                  <a:lnTo>
                    <a:pt x="199" y="14"/>
                  </a:lnTo>
                  <a:lnTo>
                    <a:pt x="193" y="15"/>
                  </a:lnTo>
                  <a:lnTo>
                    <a:pt x="188" y="16"/>
                  </a:lnTo>
                  <a:lnTo>
                    <a:pt x="168" y="22"/>
                  </a:lnTo>
                  <a:lnTo>
                    <a:pt x="147" y="28"/>
                  </a:lnTo>
                  <a:lnTo>
                    <a:pt x="126" y="32"/>
                  </a:lnTo>
                  <a:lnTo>
                    <a:pt x="104" y="36"/>
                  </a:lnTo>
                  <a:lnTo>
                    <a:pt x="84" y="39"/>
                  </a:lnTo>
                  <a:lnTo>
                    <a:pt x="62" y="43"/>
                  </a:lnTo>
                  <a:lnTo>
                    <a:pt x="41" y="47"/>
                  </a:lnTo>
                  <a:lnTo>
                    <a:pt x="20" y="51"/>
                  </a:lnTo>
                  <a:lnTo>
                    <a:pt x="16" y="51"/>
                  </a:lnTo>
                  <a:lnTo>
                    <a:pt x="10" y="51"/>
                  </a:lnTo>
                  <a:lnTo>
                    <a:pt x="5" y="51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13" y="38"/>
                  </a:lnTo>
                  <a:lnTo>
                    <a:pt x="28" y="37"/>
                  </a:lnTo>
                  <a:lnTo>
                    <a:pt x="42" y="33"/>
                  </a:lnTo>
                  <a:lnTo>
                    <a:pt x="56" y="31"/>
                  </a:lnTo>
                  <a:lnTo>
                    <a:pt x="70" y="28"/>
                  </a:lnTo>
                  <a:lnTo>
                    <a:pt x="84" y="26"/>
                  </a:lnTo>
                  <a:lnTo>
                    <a:pt x="98" y="22"/>
                  </a:lnTo>
                  <a:lnTo>
                    <a:pt x="113" y="20"/>
                  </a:lnTo>
                  <a:lnTo>
                    <a:pt x="126" y="16"/>
                  </a:lnTo>
                  <a:lnTo>
                    <a:pt x="141" y="14"/>
                  </a:lnTo>
                  <a:lnTo>
                    <a:pt x="155" y="11"/>
                  </a:lnTo>
                  <a:lnTo>
                    <a:pt x="169" y="9"/>
                  </a:lnTo>
                  <a:lnTo>
                    <a:pt x="183" y="6"/>
                  </a:lnTo>
                  <a:lnTo>
                    <a:pt x="198" y="4"/>
                  </a:lnTo>
                  <a:lnTo>
                    <a:pt x="211" y="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22" name="Freeform 125"/>
            <p:cNvSpPr>
              <a:spLocks/>
            </p:cNvSpPr>
            <p:nvPr/>
          </p:nvSpPr>
          <p:spPr bwMode="auto">
            <a:xfrm>
              <a:off x="1110" y="3587"/>
              <a:ext cx="87" cy="23"/>
            </a:xfrm>
            <a:custGeom>
              <a:avLst/>
              <a:gdLst>
                <a:gd name="T0" fmla="*/ 262 w 262"/>
                <a:gd name="T1" fmla="*/ 3 h 68"/>
                <a:gd name="T2" fmla="*/ 259 w 262"/>
                <a:gd name="T3" fmla="*/ 8 h 68"/>
                <a:gd name="T4" fmla="*/ 256 w 262"/>
                <a:gd name="T5" fmla="*/ 14 h 68"/>
                <a:gd name="T6" fmla="*/ 251 w 262"/>
                <a:gd name="T7" fmla="*/ 19 h 68"/>
                <a:gd name="T8" fmla="*/ 246 w 262"/>
                <a:gd name="T9" fmla="*/ 24 h 68"/>
                <a:gd name="T10" fmla="*/ 240 w 262"/>
                <a:gd name="T11" fmla="*/ 29 h 68"/>
                <a:gd name="T12" fmla="*/ 234 w 262"/>
                <a:gd name="T13" fmla="*/ 32 h 68"/>
                <a:gd name="T14" fmla="*/ 229 w 262"/>
                <a:gd name="T15" fmla="*/ 36 h 68"/>
                <a:gd name="T16" fmla="*/ 223 w 262"/>
                <a:gd name="T17" fmla="*/ 38 h 68"/>
                <a:gd name="T18" fmla="*/ 216 w 262"/>
                <a:gd name="T19" fmla="*/ 43 h 68"/>
                <a:gd name="T20" fmla="*/ 207 w 262"/>
                <a:gd name="T21" fmla="*/ 47 h 68"/>
                <a:gd name="T22" fmla="*/ 195 w 262"/>
                <a:gd name="T23" fmla="*/ 51 h 68"/>
                <a:gd name="T24" fmla="*/ 182 w 262"/>
                <a:gd name="T25" fmla="*/ 54 h 68"/>
                <a:gd name="T26" fmla="*/ 166 w 262"/>
                <a:gd name="T27" fmla="*/ 58 h 68"/>
                <a:gd name="T28" fmla="*/ 150 w 262"/>
                <a:gd name="T29" fmla="*/ 60 h 68"/>
                <a:gd name="T30" fmla="*/ 133 w 262"/>
                <a:gd name="T31" fmla="*/ 63 h 68"/>
                <a:gd name="T32" fmla="*/ 116 w 262"/>
                <a:gd name="T33" fmla="*/ 64 h 68"/>
                <a:gd name="T34" fmla="*/ 98 w 262"/>
                <a:gd name="T35" fmla="*/ 66 h 68"/>
                <a:gd name="T36" fmla="*/ 81 w 262"/>
                <a:gd name="T37" fmla="*/ 68 h 68"/>
                <a:gd name="T38" fmla="*/ 64 w 262"/>
                <a:gd name="T39" fmla="*/ 68 h 68"/>
                <a:gd name="T40" fmla="*/ 48 w 262"/>
                <a:gd name="T41" fmla="*/ 68 h 68"/>
                <a:gd name="T42" fmla="*/ 33 w 262"/>
                <a:gd name="T43" fmla="*/ 66 h 68"/>
                <a:gd name="T44" fmla="*/ 20 w 262"/>
                <a:gd name="T45" fmla="*/ 65 h 68"/>
                <a:gd name="T46" fmla="*/ 9 w 262"/>
                <a:gd name="T47" fmla="*/ 64 h 68"/>
                <a:gd name="T48" fmla="*/ 0 w 262"/>
                <a:gd name="T49" fmla="*/ 62 h 68"/>
                <a:gd name="T50" fmla="*/ 0 w 262"/>
                <a:gd name="T51" fmla="*/ 57 h 68"/>
                <a:gd name="T52" fmla="*/ 9 w 262"/>
                <a:gd name="T53" fmla="*/ 57 h 68"/>
                <a:gd name="T54" fmla="*/ 19 w 262"/>
                <a:gd name="T55" fmla="*/ 55 h 68"/>
                <a:gd name="T56" fmla="*/ 31 w 262"/>
                <a:gd name="T57" fmla="*/ 54 h 68"/>
                <a:gd name="T58" fmla="*/ 44 w 262"/>
                <a:gd name="T59" fmla="*/ 53 h 68"/>
                <a:gd name="T60" fmla="*/ 59 w 262"/>
                <a:gd name="T61" fmla="*/ 52 h 68"/>
                <a:gd name="T62" fmla="*/ 73 w 262"/>
                <a:gd name="T63" fmla="*/ 49 h 68"/>
                <a:gd name="T64" fmla="*/ 89 w 262"/>
                <a:gd name="T65" fmla="*/ 48 h 68"/>
                <a:gd name="T66" fmla="*/ 104 w 262"/>
                <a:gd name="T67" fmla="*/ 46 h 68"/>
                <a:gd name="T68" fmla="*/ 120 w 262"/>
                <a:gd name="T69" fmla="*/ 43 h 68"/>
                <a:gd name="T70" fmla="*/ 134 w 262"/>
                <a:gd name="T71" fmla="*/ 42 h 68"/>
                <a:gd name="T72" fmla="*/ 149 w 262"/>
                <a:gd name="T73" fmla="*/ 40 h 68"/>
                <a:gd name="T74" fmla="*/ 162 w 262"/>
                <a:gd name="T75" fmla="*/ 37 h 68"/>
                <a:gd name="T76" fmla="*/ 174 w 262"/>
                <a:gd name="T77" fmla="*/ 36 h 68"/>
                <a:gd name="T78" fmla="*/ 185 w 262"/>
                <a:gd name="T79" fmla="*/ 34 h 68"/>
                <a:gd name="T80" fmla="*/ 194 w 262"/>
                <a:gd name="T81" fmla="*/ 32 h 68"/>
                <a:gd name="T82" fmla="*/ 200 w 262"/>
                <a:gd name="T83" fmla="*/ 31 h 68"/>
                <a:gd name="T84" fmla="*/ 207 w 262"/>
                <a:gd name="T85" fmla="*/ 29 h 68"/>
                <a:gd name="T86" fmla="*/ 214 w 262"/>
                <a:gd name="T87" fmla="*/ 28 h 68"/>
                <a:gd name="T88" fmla="*/ 221 w 262"/>
                <a:gd name="T89" fmla="*/ 24 h 68"/>
                <a:gd name="T90" fmla="*/ 228 w 262"/>
                <a:gd name="T91" fmla="*/ 21 h 68"/>
                <a:gd name="T92" fmla="*/ 234 w 262"/>
                <a:gd name="T93" fmla="*/ 17 h 68"/>
                <a:gd name="T94" fmla="*/ 240 w 262"/>
                <a:gd name="T95" fmla="*/ 13 h 68"/>
                <a:gd name="T96" fmla="*/ 245 w 262"/>
                <a:gd name="T97" fmla="*/ 7 h 68"/>
                <a:gd name="T98" fmla="*/ 251 w 262"/>
                <a:gd name="T99" fmla="*/ 1 h 68"/>
                <a:gd name="T100" fmla="*/ 255 w 262"/>
                <a:gd name="T101" fmla="*/ 1 h 68"/>
                <a:gd name="T102" fmla="*/ 257 w 262"/>
                <a:gd name="T103" fmla="*/ 0 h 68"/>
                <a:gd name="T104" fmla="*/ 261 w 262"/>
                <a:gd name="T105" fmla="*/ 1 h 68"/>
                <a:gd name="T106" fmla="*/ 262 w 262"/>
                <a:gd name="T107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2" h="68">
                  <a:moveTo>
                    <a:pt x="262" y="3"/>
                  </a:moveTo>
                  <a:lnTo>
                    <a:pt x="259" y="8"/>
                  </a:lnTo>
                  <a:lnTo>
                    <a:pt x="256" y="14"/>
                  </a:lnTo>
                  <a:lnTo>
                    <a:pt x="251" y="19"/>
                  </a:lnTo>
                  <a:lnTo>
                    <a:pt x="246" y="24"/>
                  </a:lnTo>
                  <a:lnTo>
                    <a:pt x="240" y="29"/>
                  </a:lnTo>
                  <a:lnTo>
                    <a:pt x="234" y="32"/>
                  </a:lnTo>
                  <a:lnTo>
                    <a:pt x="229" y="36"/>
                  </a:lnTo>
                  <a:lnTo>
                    <a:pt x="223" y="38"/>
                  </a:lnTo>
                  <a:lnTo>
                    <a:pt x="216" y="43"/>
                  </a:lnTo>
                  <a:lnTo>
                    <a:pt x="207" y="47"/>
                  </a:lnTo>
                  <a:lnTo>
                    <a:pt x="195" y="51"/>
                  </a:lnTo>
                  <a:lnTo>
                    <a:pt x="182" y="54"/>
                  </a:lnTo>
                  <a:lnTo>
                    <a:pt x="166" y="58"/>
                  </a:lnTo>
                  <a:lnTo>
                    <a:pt x="150" y="60"/>
                  </a:lnTo>
                  <a:lnTo>
                    <a:pt x="133" y="63"/>
                  </a:lnTo>
                  <a:lnTo>
                    <a:pt x="116" y="64"/>
                  </a:lnTo>
                  <a:lnTo>
                    <a:pt x="98" y="66"/>
                  </a:lnTo>
                  <a:lnTo>
                    <a:pt x="81" y="68"/>
                  </a:lnTo>
                  <a:lnTo>
                    <a:pt x="64" y="68"/>
                  </a:lnTo>
                  <a:lnTo>
                    <a:pt x="48" y="68"/>
                  </a:lnTo>
                  <a:lnTo>
                    <a:pt x="33" y="66"/>
                  </a:lnTo>
                  <a:lnTo>
                    <a:pt x="20" y="65"/>
                  </a:lnTo>
                  <a:lnTo>
                    <a:pt x="9" y="64"/>
                  </a:lnTo>
                  <a:lnTo>
                    <a:pt x="0" y="62"/>
                  </a:lnTo>
                  <a:lnTo>
                    <a:pt x="0" y="57"/>
                  </a:lnTo>
                  <a:lnTo>
                    <a:pt x="9" y="57"/>
                  </a:lnTo>
                  <a:lnTo>
                    <a:pt x="19" y="55"/>
                  </a:lnTo>
                  <a:lnTo>
                    <a:pt x="31" y="54"/>
                  </a:lnTo>
                  <a:lnTo>
                    <a:pt x="44" y="53"/>
                  </a:lnTo>
                  <a:lnTo>
                    <a:pt x="59" y="52"/>
                  </a:lnTo>
                  <a:lnTo>
                    <a:pt x="73" y="49"/>
                  </a:lnTo>
                  <a:lnTo>
                    <a:pt x="89" y="48"/>
                  </a:lnTo>
                  <a:lnTo>
                    <a:pt x="104" y="46"/>
                  </a:lnTo>
                  <a:lnTo>
                    <a:pt x="120" y="43"/>
                  </a:lnTo>
                  <a:lnTo>
                    <a:pt x="134" y="42"/>
                  </a:lnTo>
                  <a:lnTo>
                    <a:pt x="149" y="40"/>
                  </a:lnTo>
                  <a:lnTo>
                    <a:pt x="162" y="37"/>
                  </a:lnTo>
                  <a:lnTo>
                    <a:pt x="174" y="36"/>
                  </a:lnTo>
                  <a:lnTo>
                    <a:pt x="185" y="34"/>
                  </a:lnTo>
                  <a:lnTo>
                    <a:pt x="194" y="32"/>
                  </a:lnTo>
                  <a:lnTo>
                    <a:pt x="200" y="31"/>
                  </a:lnTo>
                  <a:lnTo>
                    <a:pt x="207" y="29"/>
                  </a:lnTo>
                  <a:lnTo>
                    <a:pt x="214" y="28"/>
                  </a:lnTo>
                  <a:lnTo>
                    <a:pt x="221" y="24"/>
                  </a:lnTo>
                  <a:lnTo>
                    <a:pt x="228" y="21"/>
                  </a:lnTo>
                  <a:lnTo>
                    <a:pt x="234" y="17"/>
                  </a:lnTo>
                  <a:lnTo>
                    <a:pt x="240" y="13"/>
                  </a:lnTo>
                  <a:lnTo>
                    <a:pt x="245" y="7"/>
                  </a:lnTo>
                  <a:lnTo>
                    <a:pt x="251" y="1"/>
                  </a:lnTo>
                  <a:lnTo>
                    <a:pt x="255" y="1"/>
                  </a:lnTo>
                  <a:lnTo>
                    <a:pt x="257" y="0"/>
                  </a:lnTo>
                  <a:lnTo>
                    <a:pt x="261" y="1"/>
                  </a:lnTo>
                  <a:lnTo>
                    <a:pt x="262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23" name="Freeform 126"/>
            <p:cNvSpPr>
              <a:spLocks/>
            </p:cNvSpPr>
            <p:nvPr/>
          </p:nvSpPr>
          <p:spPr bwMode="auto">
            <a:xfrm>
              <a:off x="1255" y="3595"/>
              <a:ext cx="19" cy="10"/>
            </a:xfrm>
            <a:custGeom>
              <a:avLst/>
              <a:gdLst>
                <a:gd name="T0" fmla="*/ 57 w 57"/>
                <a:gd name="T1" fmla="*/ 0 h 29"/>
                <a:gd name="T2" fmla="*/ 54 w 57"/>
                <a:gd name="T3" fmla="*/ 6 h 29"/>
                <a:gd name="T4" fmla="*/ 49 w 57"/>
                <a:gd name="T5" fmla="*/ 11 h 29"/>
                <a:gd name="T6" fmla="*/ 43 w 57"/>
                <a:gd name="T7" fmla="*/ 15 h 29"/>
                <a:gd name="T8" fmla="*/ 35 w 57"/>
                <a:gd name="T9" fmla="*/ 17 h 29"/>
                <a:gd name="T10" fmla="*/ 26 w 57"/>
                <a:gd name="T11" fmla="*/ 20 h 29"/>
                <a:gd name="T12" fmla="*/ 18 w 57"/>
                <a:gd name="T13" fmla="*/ 22 h 29"/>
                <a:gd name="T14" fmla="*/ 11 w 57"/>
                <a:gd name="T15" fmla="*/ 24 h 29"/>
                <a:gd name="T16" fmla="*/ 3 w 57"/>
                <a:gd name="T17" fmla="*/ 29 h 29"/>
                <a:gd name="T18" fmla="*/ 2 w 57"/>
                <a:gd name="T19" fmla="*/ 29 h 29"/>
                <a:gd name="T20" fmla="*/ 1 w 57"/>
                <a:gd name="T21" fmla="*/ 29 h 29"/>
                <a:gd name="T22" fmla="*/ 1 w 57"/>
                <a:gd name="T23" fmla="*/ 28 h 29"/>
                <a:gd name="T24" fmla="*/ 0 w 57"/>
                <a:gd name="T25" fmla="*/ 27 h 29"/>
                <a:gd name="T26" fmla="*/ 3 w 57"/>
                <a:gd name="T27" fmla="*/ 20 h 29"/>
                <a:gd name="T28" fmla="*/ 9 w 57"/>
                <a:gd name="T29" fmla="*/ 13 h 29"/>
                <a:gd name="T30" fmla="*/ 15 w 57"/>
                <a:gd name="T31" fmla="*/ 10 h 29"/>
                <a:gd name="T32" fmla="*/ 24 w 57"/>
                <a:gd name="T33" fmla="*/ 7 h 29"/>
                <a:gd name="T34" fmla="*/ 32 w 57"/>
                <a:gd name="T35" fmla="*/ 6 h 29"/>
                <a:gd name="T36" fmla="*/ 41 w 57"/>
                <a:gd name="T37" fmla="*/ 4 h 29"/>
                <a:gd name="T38" fmla="*/ 49 w 57"/>
                <a:gd name="T39" fmla="*/ 3 h 29"/>
                <a:gd name="T40" fmla="*/ 57 w 57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29">
                  <a:moveTo>
                    <a:pt x="57" y="0"/>
                  </a:moveTo>
                  <a:lnTo>
                    <a:pt x="54" y="6"/>
                  </a:lnTo>
                  <a:lnTo>
                    <a:pt x="49" y="11"/>
                  </a:lnTo>
                  <a:lnTo>
                    <a:pt x="43" y="15"/>
                  </a:lnTo>
                  <a:lnTo>
                    <a:pt x="35" y="17"/>
                  </a:lnTo>
                  <a:lnTo>
                    <a:pt x="26" y="20"/>
                  </a:lnTo>
                  <a:lnTo>
                    <a:pt x="18" y="22"/>
                  </a:lnTo>
                  <a:lnTo>
                    <a:pt x="11" y="24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0" y="27"/>
                  </a:lnTo>
                  <a:lnTo>
                    <a:pt x="3" y="20"/>
                  </a:lnTo>
                  <a:lnTo>
                    <a:pt x="9" y="13"/>
                  </a:lnTo>
                  <a:lnTo>
                    <a:pt x="15" y="10"/>
                  </a:lnTo>
                  <a:lnTo>
                    <a:pt x="24" y="7"/>
                  </a:lnTo>
                  <a:lnTo>
                    <a:pt x="32" y="6"/>
                  </a:lnTo>
                  <a:lnTo>
                    <a:pt x="41" y="4"/>
                  </a:lnTo>
                  <a:lnTo>
                    <a:pt x="49" y="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24" name="Freeform 127"/>
            <p:cNvSpPr>
              <a:spLocks/>
            </p:cNvSpPr>
            <p:nvPr/>
          </p:nvSpPr>
          <p:spPr bwMode="auto">
            <a:xfrm>
              <a:off x="1058" y="3599"/>
              <a:ext cx="45" cy="38"/>
            </a:xfrm>
            <a:custGeom>
              <a:avLst/>
              <a:gdLst>
                <a:gd name="T0" fmla="*/ 135 w 135"/>
                <a:gd name="T1" fmla="*/ 5 h 115"/>
                <a:gd name="T2" fmla="*/ 130 w 135"/>
                <a:gd name="T3" fmla="*/ 20 h 115"/>
                <a:gd name="T4" fmla="*/ 122 w 135"/>
                <a:gd name="T5" fmla="*/ 34 h 115"/>
                <a:gd name="T6" fmla="*/ 113 w 135"/>
                <a:gd name="T7" fmla="*/ 46 h 115"/>
                <a:gd name="T8" fmla="*/ 104 w 135"/>
                <a:gd name="T9" fmla="*/ 58 h 115"/>
                <a:gd name="T10" fmla="*/ 97 w 135"/>
                <a:gd name="T11" fmla="*/ 70 h 115"/>
                <a:gd name="T12" fmla="*/ 91 w 135"/>
                <a:gd name="T13" fmla="*/ 84 h 115"/>
                <a:gd name="T14" fmla="*/ 88 w 135"/>
                <a:gd name="T15" fmla="*/ 98 h 115"/>
                <a:gd name="T16" fmla="*/ 91 w 135"/>
                <a:gd name="T17" fmla="*/ 115 h 115"/>
                <a:gd name="T18" fmla="*/ 86 w 135"/>
                <a:gd name="T19" fmla="*/ 115 h 115"/>
                <a:gd name="T20" fmla="*/ 81 w 135"/>
                <a:gd name="T21" fmla="*/ 114 h 115"/>
                <a:gd name="T22" fmla="*/ 79 w 135"/>
                <a:gd name="T23" fmla="*/ 110 h 115"/>
                <a:gd name="T24" fmla="*/ 77 w 135"/>
                <a:gd name="T25" fmla="*/ 105 h 115"/>
                <a:gd name="T26" fmla="*/ 77 w 135"/>
                <a:gd name="T27" fmla="*/ 92 h 115"/>
                <a:gd name="T28" fmla="*/ 79 w 135"/>
                <a:gd name="T29" fmla="*/ 80 h 115"/>
                <a:gd name="T30" fmla="*/ 83 w 135"/>
                <a:gd name="T31" fmla="*/ 69 h 115"/>
                <a:gd name="T32" fmla="*/ 90 w 135"/>
                <a:gd name="T33" fmla="*/ 58 h 115"/>
                <a:gd name="T34" fmla="*/ 97 w 135"/>
                <a:gd name="T35" fmla="*/ 47 h 115"/>
                <a:gd name="T36" fmla="*/ 104 w 135"/>
                <a:gd name="T37" fmla="*/ 37 h 115"/>
                <a:gd name="T38" fmla="*/ 110 w 135"/>
                <a:gd name="T39" fmla="*/ 28 h 115"/>
                <a:gd name="T40" fmla="*/ 115 w 135"/>
                <a:gd name="T41" fmla="*/ 17 h 115"/>
                <a:gd name="T42" fmla="*/ 103 w 135"/>
                <a:gd name="T43" fmla="*/ 17 h 115"/>
                <a:gd name="T44" fmla="*/ 92 w 135"/>
                <a:gd name="T45" fmla="*/ 19 h 115"/>
                <a:gd name="T46" fmla="*/ 81 w 135"/>
                <a:gd name="T47" fmla="*/ 24 h 115"/>
                <a:gd name="T48" fmla="*/ 71 w 135"/>
                <a:gd name="T49" fmla="*/ 30 h 115"/>
                <a:gd name="T50" fmla="*/ 62 w 135"/>
                <a:gd name="T51" fmla="*/ 37 h 115"/>
                <a:gd name="T52" fmla="*/ 51 w 135"/>
                <a:gd name="T53" fmla="*/ 45 h 115"/>
                <a:gd name="T54" fmla="*/ 41 w 135"/>
                <a:gd name="T55" fmla="*/ 51 h 115"/>
                <a:gd name="T56" fmla="*/ 30 w 135"/>
                <a:gd name="T57" fmla="*/ 56 h 115"/>
                <a:gd name="T58" fmla="*/ 21 w 135"/>
                <a:gd name="T59" fmla="*/ 64 h 115"/>
                <a:gd name="T60" fmla="*/ 15 w 135"/>
                <a:gd name="T61" fmla="*/ 73 h 115"/>
                <a:gd name="T62" fmla="*/ 12 w 135"/>
                <a:gd name="T63" fmla="*/ 82 h 115"/>
                <a:gd name="T64" fmla="*/ 8 w 135"/>
                <a:gd name="T65" fmla="*/ 93 h 115"/>
                <a:gd name="T66" fmla="*/ 3 w 135"/>
                <a:gd name="T67" fmla="*/ 88 h 115"/>
                <a:gd name="T68" fmla="*/ 1 w 135"/>
                <a:gd name="T69" fmla="*/ 85 h 115"/>
                <a:gd name="T70" fmla="*/ 0 w 135"/>
                <a:gd name="T71" fmla="*/ 80 h 115"/>
                <a:gd name="T72" fmla="*/ 1 w 135"/>
                <a:gd name="T73" fmla="*/ 75 h 115"/>
                <a:gd name="T74" fmla="*/ 8 w 135"/>
                <a:gd name="T75" fmla="*/ 60 h 115"/>
                <a:gd name="T76" fmla="*/ 17 w 135"/>
                <a:gd name="T77" fmla="*/ 50 h 115"/>
                <a:gd name="T78" fmla="*/ 29 w 135"/>
                <a:gd name="T79" fmla="*/ 41 h 115"/>
                <a:gd name="T80" fmla="*/ 41 w 135"/>
                <a:gd name="T81" fmla="*/ 34 h 115"/>
                <a:gd name="T82" fmla="*/ 54 w 135"/>
                <a:gd name="T83" fmla="*/ 28 h 115"/>
                <a:gd name="T84" fmla="*/ 66 w 135"/>
                <a:gd name="T85" fmla="*/ 20 h 115"/>
                <a:gd name="T86" fmla="*/ 80 w 135"/>
                <a:gd name="T87" fmla="*/ 13 h 115"/>
                <a:gd name="T88" fmla="*/ 91 w 135"/>
                <a:gd name="T89" fmla="*/ 5 h 115"/>
                <a:gd name="T90" fmla="*/ 97 w 135"/>
                <a:gd name="T91" fmla="*/ 7 h 115"/>
                <a:gd name="T92" fmla="*/ 104 w 135"/>
                <a:gd name="T93" fmla="*/ 6 h 115"/>
                <a:gd name="T94" fmla="*/ 110 w 135"/>
                <a:gd name="T95" fmla="*/ 5 h 115"/>
                <a:gd name="T96" fmla="*/ 115 w 135"/>
                <a:gd name="T97" fmla="*/ 2 h 115"/>
                <a:gd name="T98" fmla="*/ 121 w 135"/>
                <a:gd name="T99" fmla="*/ 1 h 115"/>
                <a:gd name="T100" fmla="*/ 126 w 135"/>
                <a:gd name="T101" fmla="*/ 0 h 115"/>
                <a:gd name="T102" fmla="*/ 130 w 135"/>
                <a:gd name="T103" fmla="*/ 1 h 115"/>
                <a:gd name="T104" fmla="*/ 135 w 135"/>
                <a:gd name="T105" fmla="*/ 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5" h="115">
                  <a:moveTo>
                    <a:pt x="135" y="5"/>
                  </a:moveTo>
                  <a:lnTo>
                    <a:pt x="130" y="20"/>
                  </a:lnTo>
                  <a:lnTo>
                    <a:pt x="122" y="34"/>
                  </a:lnTo>
                  <a:lnTo>
                    <a:pt x="113" y="46"/>
                  </a:lnTo>
                  <a:lnTo>
                    <a:pt x="104" y="58"/>
                  </a:lnTo>
                  <a:lnTo>
                    <a:pt x="97" y="70"/>
                  </a:lnTo>
                  <a:lnTo>
                    <a:pt x="91" y="84"/>
                  </a:lnTo>
                  <a:lnTo>
                    <a:pt x="88" y="98"/>
                  </a:lnTo>
                  <a:lnTo>
                    <a:pt x="91" y="115"/>
                  </a:lnTo>
                  <a:lnTo>
                    <a:pt x="86" y="115"/>
                  </a:lnTo>
                  <a:lnTo>
                    <a:pt x="81" y="114"/>
                  </a:lnTo>
                  <a:lnTo>
                    <a:pt x="79" y="110"/>
                  </a:lnTo>
                  <a:lnTo>
                    <a:pt x="77" y="105"/>
                  </a:lnTo>
                  <a:lnTo>
                    <a:pt x="77" y="92"/>
                  </a:lnTo>
                  <a:lnTo>
                    <a:pt x="79" y="80"/>
                  </a:lnTo>
                  <a:lnTo>
                    <a:pt x="83" y="69"/>
                  </a:lnTo>
                  <a:lnTo>
                    <a:pt x="90" y="58"/>
                  </a:lnTo>
                  <a:lnTo>
                    <a:pt x="97" y="47"/>
                  </a:lnTo>
                  <a:lnTo>
                    <a:pt x="104" y="37"/>
                  </a:lnTo>
                  <a:lnTo>
                    <a:pt x="110" y="28"/>
                  </a:lnTo>
                  <a:lnTo>
                    <a:pt x="115" y="17"/>
                  </a:lnTo>
                  <a:lnTo>
                    <a:pt x="103" y="17"/>
                  </a:lnTo>
                  <a:lnTo>
                    <a:pt x="92" y="19"/>
                  </a:lnTo>
                  <a:lnTo>
                    <a:pt x="81" y="24"/>
                  </a:lnTo>
                  <a:lnTo>
                    <a:pt x="71" y="30"/>
                  </a:lnTo>
                  <a:lnTo>
                    <a:pt x="62" y="37"/>
                  </a:lnTo>
                  <a:lnTo>
                    <a:pt x="51" y="45"/>
                  </a:lnTo>
                  <a:lnTo>
                    <a:pt x="41" y="51"/>
                  </a:lnTo>
                  <a:lnTo>
                    <a:pt x="30" y="56"/>
                  </a:lnTo>
                  <a:lnTo>
                    <a:pt x="21" y="64"/>
                  </a:lnTo>
                  <a:lnTo>
                    <a:pt x="15" y="73"/>
                  </a:lnTo>
                  <a:lnTo>
                    <a:pt x="12" y="82"/>
                  </a:lnTo>
                  <a:lnTo>
                    <a:pt x="8" y="93"/>
                  </a:lnTo>
                  <a:lnTo>
                    <a:pt x="3" y="88"/>
                  </a:lnTo>
                  <a:lnTo>
                    <a:pt x="1" y="85"/>
                  </a:lnTo>
                  <a:lnTo>
                    <a:pt x="0" y="80"/>
                  </a:lnTo>
                  <a:lnTo>
                    <a:pt x="1" y="75"/>
                  </a:lnTo>
                  <a:lnTo>
                    <a:pt x="8" y="60"/>
                  </a:lnTo>
                  <a:lnTo>
                    <a:pt x="17" y="50"/>
                  </a:lnTo>
                  <a:lnTo>
                    <a:pt x="29" y="41"/>
                  </a:lnTo>
                  <a:lnTo>
                    <a:pt x="41" y="34"/>
                  </a:lnTo>
                  <a:lnTo>
                    <a:pt x="54" y="28"/>
                  </a:lnTo>
                  <a:lnTo>
                    <a:pt x="66" y="20"/>
                  </a:lnTo>
                  <a:lnTo>
                    <a:pt x="80" y="13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4" y="6"/>
                  </a:lnTo>
                  <a:lnTo>
                    <a:pt x="110" y="5"/>
                  </a:lnTo>
                  <a:lnTo>
                    <a:pt x="115" y="2"/>
                  </a:lnTo>
                  <a:lnTo>
                    <a:pt x="121" y="1"/>
                  </a:lnTo>
                  <a:lnTo>
                    <a:pt x="126" y="0"/>
                  </a:lnTo>
                  <a:lnTo>
                    <a:pt x="130" y="1"/>
                  </a:lnTo>
                  <a:lnTo>
                    <a:pt x="13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25" name="Freeform 128"/>
            <p:cNvSpPr>
              <a:spLocks/>
            </p:cNvSpPr>
            <p:nvPr/>
          </p:nvSpPr>
          <p:spPr bwMode="auto">
            <a:xfrm>
              <a:off x="1248" y="3608"/>
              <a:ext cx="19" cy="16"/>
            </a:xfrm>
            <a:custGeom>
              <a:avLst/>
              <a:gdLst>
                <a:gd name="T0" fmla="*/ 57 w 57"/>
                <a:gd name="T1" fmla="*/ 18 h 50"/>
                <a:gd name="T2" fmla="*/ 54 w 57"/>
                <a:gd name="T3" fmla="*/ 26 h 50"/>
                <a:gd name="T4" fmla="*/ 52 w 57"/>
                <a:gd name="T5" fmla="*/ 33 h 50"/>
                <a:gd name="T6" fmla="*/ 48 w 57"/>
                <a:gd name="T7" fmla="*/ 41 h 50"/>
                <a:gd name="T8" fmla="*/ 43 w 57"/>
                <a:gd name="T9" fmla="*/ 48 h 50"/>
                <a:gd name="T10" fmla="*/ 37 w 57"/>
                <a:gd name="T11" fmla="*/ 47 h 50"/>
                <a:gd name="T12" fmla="*/ 33 w 57"/>
                <a:gd name="T13" fmla="*/ 49 h 50"/>
                <a:gd name="T14" fmla="*/ 28 w 57"/>
                <a:gd name="T15" fmla="*/ 50 h 50"/>
                <a:gd name="T16" fmla="*/ 23 w 57"/>
                <a:gd name="T17" fmla="*/ 48 h 50"/>
                <a:gd name="T18" fmla="*/ 31 w 57"/>
                <a:gd name="T19" fmla="*/ 42 h 50"/>
                <a:gd name="T20" fmla="*/ 37 w 57"/>
                <a:gd name="T21" fmla="*/ 35 h 50"/>
                <a:gd name="T22" fmla="*/ 42 w 57"/>
                <a:gd name="T23" fmla="*/ 25 h 50"/>
                <a:gd name="T24" fmla="*/ 43 w 57"/>
                <a:gd name="T25" fmla="*/ 14 h 50"/>
                <a:gd name="T26" fmla="*/ 39 w 57"/>
                <a:gd name="T27" fmla="*/ 15 h 50"/>
                <a:gd name="T28" fmla="*/ 34 w 57"/>
                <a:gd name="T29" fmla="*/ 17 h 50"/>
                <a:gd name="T30" fmla="*/ 29 w 57"/>
                <a:gd name="T31" fmla="*/ 19 h 50"/>
                <a:gd name="T32" fmla="*/ 24 w 57"/>
                <a:gd name="T33" fmla="*/ 23 h 50"/>
                <a:gd name="T34" fmla="*/ 18 w 57"/>
                <a:gd name="T35" fmla="*/ 25 h 50"/>
                <a:gd name="T36" fmla="*/ 13 w 57"/>
                <a:gd name="T37" fmla="*/ 27 h 50"/>
                <a:gd name="T38" fmla="*/ 7 w 57"/>
                <a:gd name="T39" fmla="*/ 29 h 50"/>
                <a:gd name="T40" fmla="*/ 1 w 57"/>
                <a:gd name="T41" fmla="*/ 29 h 50"/>
                <a:gd name="T42" fmla="*/ 0 w 57"/>
                <a:gd name="T43" fmla="*/ 20 h 50"/>
                <a:gd name="T44" fmla="*/ 5 w 57"/>
                <a:gd name="T45" fmla="*/ 18 h 50"/>
                <a:gd name="T46" fmla="*/ 11 w 57"/>
                <a:gd name="T47" fmla="*/ 18 h 50"/>
                <a:gd name="T48" fmla="*/ 16 w 57"/>
                <a:gd name="T49" fmla="*/ 14 h 50"/>
                <a:gd name="T50" fmla="*/ 22 w 57"/>
                <a:gd name="T51" fmla="*/ 10 h 50"/>
                <a:gd name="T52" fmla="*/ 29 w 57"/>
                <a:gd name="T53" fmla="*/ 7 h 50"/>
                <a:gd name="T54" fmla="*/ 36 w 57"/>
                <a:gd name="T55" fmla="*/ 3 h 50"/>
                <a:gd name="T56" fmla="*/ 43 w 57"/>
                <a:gd name="T57" fmla="*/ 0 h 50"/>
                <a:gd name="T58" fmla="*/ 50 w 57"/>
                <a:gd name="T59" fmla="*/ 0 h 50"/>
                <a:gd name="T60" fmla="*/ 54 w 57"/>
                <a:gd name="T61" fmla="*/ 1 h 50"/>
                <a:gd name="T62" fmla="*/ 57 w 57"/>
                <a:gd name="T63" fmla="*/ 7 h 50"/>
                <a:gd name="T64" fmla="*/ 57 w 57"/>
                <a:gd name="T65" fmla="*/ 1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" h="50">
                  <a:moveTo>
                    <a:pt x="57" y="18"/>
                  </a:moveTo>
                  <a:lnTo>
                    <a:pt x="54" y="26"/>
                  </a:lnTo>
                  <a:lnTo>
                    <a:pt x="52" y="33"/>
                  </a:lnTo>
                  <a:lnTo>
                    <a:pt x="48" y="41"/>
                  </a:lnTo>
                  <a:lnTo>
                    <a:pt x="43" y="48"/>
                  </a:lnTo>
                  <a:lnTo>
                    <a:pt x="37" y="47"/>
                  </a:lnTo>
                  <a:lnTo>
                    <a:pt x="33" y="49"/>
                  </a:lnTo>
                  <a:lnTo>
                    <a:pt x="28" y="50"/>
                  </a:lnTo>
                  <a:lnTo>
                    <a:pt x="23" y="48"/>
                  </a:lnTo>
                  <a:lnTo>
                    <a:pt x="31" y="42"/>
                  </a:lnTo>
                  <a:lnTo>
                    <a:pt x="37" y="35"/>
                  </a:lnTo>
                  <a:lnTo>
                    <a:pt x="42" y="25"/>
                  </a:lnTo>
                  <a:lnTo>
                    <a:pt x="43" y="14"/>
                  </a:lnTo>
                  <a:lnTo>
                    <a:pt x="39" y="15"/>
                  </a:lnTo>
                  <a:lnTo>
                    <a:pt x="34" y="17"/>
                  </a:lnTo>
                  <a:lnTo>
                    <a:pt x="29" y="19"/>
                  </a:lnTo>
                  <a:lnTo>
                    <a:pt x="24" y="23"/>
                  </a:lnTo>
                  <a:lnTo>
                    <a:pt x="18" y="25"/>
                  </a:lnTo>
                  <a:lnTo>
                    <a:pt x="13" y="27"/>
                  </a:lnTo>
                  <a:lnTo>
                    <a:pt x="7" y="29"/>
                  </a:lnTo>
                  <a:lnTo>
                    <a:pt x="1" y="29"/>
                  </a:lnTo>
                  <a:lnTo>
                    <a:pt x="0" y="20"/>
                  </a:lnTo>
                  <a:lnTo>
                    <a:pt x="5" y="18"/>
                  </a:lnTo>
                  <a:lnTo>
                    <a:pt x="11" y="18"/>
                  </a:lnTo>
                  <a:lnTo>
                    <a:pt x="16" y="14"/>
                  </a:lnTo>
                  <a:lnTo>
                    <a:pt x="22" y="10"/>
                  </a:lnTo>
                  <a:lnTo>
                    <a:pt x="29" y="7"/>
                  </a:lnTo>
                  <a:lnTo>
                    <a:pt x="36" y="3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4" y="1"/>
                  </a:lnTo>
                  <a:lnTo>
                    <a:pt x="57" y="7"/>
                  </a:lnTo>
                  <a:lnTo>
                    <a:pt x="5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26" name="Freeform 129"/>
            <p:cNvSpPr>
              <a:spLocks/>
            </p:cNvSpPr>
            <p:nvPr/>
          </p:nvSpPr>
          <p:spPr bwMode="auto">
            <a:xfrm>
              <a:off x="1277" y="3607"/>
              <a:ext cx="38" cy="8"/>
            </a:xfrm>
            <a:custGeom>
              <a:avLst/>
              <a:gdLst>
                <a:gd name="T0" fmla="*/ 114 w 114"/>
                <a:gd name="T1" fmla="*/ 10 h 25"/>
                <a:gd name="T2" fmla="*/ 99 w 114"/>
                <a:gd name="T3" fmla="*/ 12 h 25"/>
                <a:gd name="T4" fmla="*/ 86 w 114"/>
                <a:gd name="T5" fmla="*/ 15 h 25"/>
                <a:gd name="T6" fmla="*/ 71 w 114"/>
                <a:gd name="T7" fmla="*/ 17 h 25"/>
                <a:gd name="T8" fmla="*/ 58 w 114"/>
                <a:gd name="T9" fmla="*/ 20 h 25"/>
                <a:gd name="T10" fmla="*/ 43 w 114"/>
                <a:gd name="T11" fmla="*/ 22 h 25"/>
                <a:gd name="T12" fmla="*/ 28 w 114"/>
                <a:gd name="T13" fmla="*/ 23 h 25"/>
                <a:gd name="T14" fmla="*/ 15 w 114"/>
                <a:gd name="T15" fmla="*/ 25 h 25"/>
                <a:gd name="T16" fmla="*/ 0 w 114"/>
                <a:gd name="T17" fmla="*/ 25 h 25"/>
                <a:gd name="T18" fmla="*/ 4 w 114"/>
                <a:gd name="T19" fmla="*/ 20 h 25"/>
                <a:gd name="T20" fmla="*/ 13 w 114"/>
                <a:gd name="T21" fmla="*/ 16 h 25"/>
                <a:gd name="T22" fmla="*/ 21 w 114"/>
                <a:gd name="T23" fmla="*/ 15 h 25"/>
                <a:gd name="T24" fmla="*/ 28 w 114"/>
                <a:gd name="T25" fmla="*/ 12 h 25"/>
                <a:gd name="T26" fmla="*/ 39 w 114"/>
                <a:gd name="T27" fmla="*/ 10 h 25"/>
                <a:gd name="T28" fmla="*/ 50 w 114"/>
                <a:gd name="T29" fmla="*/ 8 h 25"/>
                <a:gd name="T30" fmla="*/ 61 w 114"/>
                <a:gd name="T31" fmla="*/ 5 h 25"/>
                <a:gd name="T32" fmla="*/ 71 w 114"/>
                <a:gd name="T33" fmla="*/ 3 h 25"/>
                <a:gd name="T34" fmla="*/ 82 w 114"/>
                <a:gd name="T35" fmla="*/ 2 h 25"/>
                <a:gd name="T36" fmla="*/ 93 w 114"/>
                <a:gd name="T37" fmla="*/ 0 h 25"/>
                <a:gd name="T38" fmla="*/ 103 w 114"/>
                <a:gd name="T39" fmla="*/ 0 h 25"/>
                <a:gd name="T40" fmla="*/ 114 w 114"/>
                <a:gd name="T41" fmla="*/ 2 h 25"/>
                <a:gd name="T42" fmla="*/ 114 w 114"/>
                <a:gd name="T43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25">
                  <a:moveTo>
                    <a:pt x="114" y="10"/>
                  </a:moveTo>
                  <a:lnTo>
                    <a:pt x="99" y="12"/>
                  </a:lnTo>
                  <a:lnTo>
                    <a:pt x="86" y="15"/>
                  </a:lnTo>
                  <a:lnTo>
                    <a:pt x="71" y="17"/>
                  </a:lnTo>
                  <a:lnTo>
                    <a:pt x="58" y="20"/>
                  </a:lnTo>
                  <a:lnTo>
                    <a:pt x="43" y="22"/>
                  </a:lnTo>
                  <a:lnTo>
                    <a:pt x="28" y="23"/>
                  </a:lnTo>
                  <a:lnTo>
                    <a:pt x="15" y="25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3" y="16"/>
                  </a:lnTo>
                  <a:lnTo>
                    <a:pt x="21" y="15"/>
                  </a:lnTo>
                  <a:lnTo>
                    <a:pt x="28" y="12"/>
                  </a:lnTo>
                  <a:lnTo>
                    <a:pt x="39" y="10"/>
                  </a:lnTo>
                  <a:lnTo>
                    <a:pt x="50" y="8"/>
                  </a:lnTo>
                  <a:lnTo>
                    <a:pt x="61" y="5"/>
                  </a:lnTo>
                  <a:lnTo>
                    <a:pt x="71" y="3"/>
                  </a:lnTo>
                  <a:lnTo>
                    <a:pt x="82" y="2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4" y="2"/>
                  </a:lnTo>
                  <a:lnTo>
                    <a:pt x="114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27" name="Freeform 130"/>
            <p:cNvSpPr>
              <a:spLocks/>
            </p:cNvSpPr>
            <p:nvPr/>
          </p:nvSpPr>
          <p:spPr bwMode="auto">
            <a:xfrm>
              <a:off x="1096" y="3624"/>
              <a:ext cx="155" cy="36"/>
            </a:xfrm>
            <a:custGeom>
              <a:avLst/>
              <a:gdLst>
                <a:gd name="T0" fmla="*/ 467 w 467"/>
                <a:gd name="T1" fmla="*/ 0 h 107"/>
                <a:gd name="T2" fmla="*/ 465 w 467"/>
                <a:gd name="T3" fmla="*/ 10 h 107"/>
                <a:gd name="T4" fmla="*/ 459 w 467"/>
                <a:gd name="T5" fmla="*/ 16 h 107"/>
                <a:gd name="T6" fmla="*/ 450 w 467"/>
                <a:gd name="T7" fmla="*/ 21 h 107"/>
                <a:gd name="T8" fmla="*/ 441 w 467"/>
                <a:gd name="T9" fmla="*/ 25 h 107"/>
                <a:gd name="T10" fmla="*/ 433 w 467"/>
                <a:gd name="T11" fmla="*/ 26 h 107"/>
                <a:gd name="T12" fmla="*/ 420 w 467"/>
                <a:gd name="T13" fmla="*/ 28 h 107"/>
                <a:gd name="T14" fmla="*/ 405 w 467"/>
                <a:gd name="T15" fmla="*/ 30 h 107"/>
                <a:gd name="T16" fmla="*/ 386 w 467"/>
                <a:gd name="T17" fmla="*/ 32 h 107"/>
                <a:gd name="T18" fmla="*/ 367 w 467"/>
                <a:gd name="T19" fmla="*/ 34 h 107"/>
                <a:gd name="T20" fmla="*/ 346 w 467"/>
                <a:gd name="T21" fmla="*/ 38 h 107"/>
                <a:gd name="T22" fmla="*/ 326 w 467"/>
                <a:gd name="T23" fmla="*/ 42 h 107"/>
                <a:gd name="T24" fmla="*/ 305 w 467"/>
                <a:gd name="T25" fmla="*/ 45 h 107"/>
                <a:gd name="T26" fmla="*/ 282 w 467"/>
                <a:gd name="T27" fmla="*/ 50 h 107"/>
                <a:gd name="T28" fmla="*/ 257 w 467"/>
                <a:gd name="T29" fmla="*/ 55 h 107"/>
                <a:gd name="T30" fmla="*/ 233 w 467"/>
                <a:gd name="T31" fmla="*/ 60 h 107"/>
                <a:gd name="T32" fmla="*/ 210 w 467"/>
                <a:gd name="T33" fmla="*/ 65 h 107"/>
                <a:gd name="T34" fmla="*/ 186 w 467"/>
                <a:gd name="T35" fmla="*/ 70 h 107"/>
                <a:gd name="T36" fmla="*/ 163 w 467"/>
                <a:gd name="T37" fmla="*/ 75 h 107"/>
                <a:gd name="T38" fmla="*/ 140 w 467"/>
                <a:gd name="T39" fmla="*/ 79 h 107"/>
                <a:gd name="T40" fmla="*/ 118 w 467"/>
                <a:gd name="T41" fmla="*/ 84 h 107"/>
                <a:gd name="T42" fmla="*/ 96 w 467"/>
                <a:gd name="T43" fmla="*/ 89 h 107"/>
                <a:gd name="T44" fmla="*/ 76 w 467"/>
                <a:gd name="T45" fmla="*/ 93 h 107"/>
                <a:gd name="T46" fmla="*/ 59 w 467"/>
                <a:gd name="T47" fmla="*/ 96 h 107"/>
                <a:gd name="T48" fmla="*/ 42 w 467"/>
                <a:gd name="T49" fmla="*/ 100 h 107"/>
                <a:gd name="T50" fmla="*/ 28 w 467"/>
                <a:gd name="T51" fmla="*/ 102 h 107"/>
                <a:gd name="T52" fmla="*/ 17 w 467"/>
                <a:gd name="T53" fmla="*/ 105 h 107"/>
                <a:gd name="T54" fmla="*/ 7 w 467"/>
                <a:gd name="T55" fmla="*/ 106 h 107"/>
                <a:gd name="T56" fmla="*/ 0 w 467"/>
                <a:gd name="T57" fmla="*/ 107 h 107"/>
                <a:gd name="T58" fmla="*/ 11 w 467"/>
                <a:gd name="T59" fmla="*/ 102 h 107"/>
                <a:gd name="T60" fmla="*/ 24 w 467"/>
                <a:gd name="T61" fmla="*/ 96 h 107"/>
                <a:gd name="T62" fmla="*/ 41 w 467"/>
                <a:gd name="T63" fmla="*/ 90 h 107"/>
                <a:gd name="T64" fmla="*/ 62 w 467"/>
                <a:gd name="T65" fmla="*/ 84 h 107"/>
                <a:gd name="T66" fmla="*/ 84 w 467"/>
                <a:gd name="T67" fmla="*/ 77 h 107"/>
                <a:gd name="T68" fmla="*/ 109 w 467"/>
                <a:gd name="T69" fmla="*/ 70 h 107"/>
                <a:gd name="T70" fmla="*/ 136 w 467"/>
                <a:gd name="T71" fmla="*/ 62 h 107"/>
                <a:gd name="T72" fmla="*/ 165 w 467"/>
                <a:gd name="T73" fmla="*/ 56 h 107"/>
                <a:gd name="T74" fmla="*/ 194 w 467"/>
                <a:gd name="T75" fmla="*/ 49 h 107"/>
                <a:gd name="T76" fmla="*/ 226 w 467"/>
                <a:gd name="T77" fmla="*/ 42 h 107"/>
                <a:gd name="T78" fmla="*/ 259 w 467"/>
                <a:gd name="T79" fmla="*/ 36 h 107"/>
                <a:gd name="T80" fmla="*/ 290 w 467"/>
                <a:gd name="T81" fmla="*/ 30 h 107"/>
                <a:gd name="T82" fmla="*/ 324 w 467"/>
                <a:gd name="T83" fmla="*/ 25 h 107"/>
                <a:gd name="T84" fmla="*/ 357 w 467"/>
                <a:gd name="T85" fmla="*/ 20 h 107"/>
                <a:gd name="T86" fmla="*/ 390 w 467"/>
                <a:gd name="T87" fmla="*/ 16 h 107"/>
                <a:gd name="T88" fmla="*/ 422 w 467"/>
                <a:gd name="T89" fmla="*/ 13 h 107"/>
                <a:gd name="T90" fmla="*/ 428 w 467"/>
                <a:gd name="T91" fmla="*/ 13 h 107"/>
                <a:gd name="T92" fmla="*/ 434 w 467"/>
                <a:gd name="T93" fmla="*/ 13 h 107"/>
                <a:gd name="T94" fmla="*/ 439 w 467"/>
                <a:gd name="T95" fmla="*/ 11 h 107"/>
                <a:gd name="T96" fmla="*/ 445 w 467"/>
                <a:gd name="T97" fmla="*/ 9 h 107"/>
                <a:gd name="T98" fmla="*/ 450 w 467"/>
                <a:gd name="T99" fmla="*/ 7 h 107"/>
                <a:gd name="T100" fmla="*/ 456 w 467"/>
                <a:gd name="T101" fmla="*/ 4 h 107"/>
                <a:gd name="T102" fmla="*/ 461 w 467"/>
                <a:gd name="T103" fmla="*/ 2 h 107"/>
                <a:gd name="T104" fmla="*/ 467 w 467"/>
                <a:gd name="T10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107">
                  <a:moveTo>
                    <a:pt x="467" y="0"/>
                  </a:moveTo>
                  <a:lnTo>
                    <a:pt x="465" y="10"/>
                  </a:lnTo>
                  <a:lnTo>
                    <a:pt x="459" y="16"/>
                  </a:lnTo>
                  <a:lnTo>
                    <a:pt x="450" y="21"/>
                  </a:lnTo>
                  <a:lnTo>
                    <a:pt x="441" y="25"/>
                  </a:lnTo>
                  <a:lnTo>
                    <a:pt x="433" y="26"/>
                  </a:lnTo>
                  <a:lnTo>
                    <a:pt x="420" y="28"/>
                  </a:lnTo>
                  <a:lnTo>
                    <a:pt x="405" y="30"/>
                  </a:lnTo>
                  <a:lnTo>
                    <a:pt x="386" y="32"/>
                  </a:lnTo>
                  <a:lnTo>
                    <a:pt x="367" y="34"/>
                  </a:lnTo>
                  <a:lnTo>
                    <a:pt x="346" y="38"/>
                  </a:lnTo>
                  <a:lnTo>
                    <a:pt x="326" y="42"/>
                  </a:lnTo>
                  <a:lnTo>
                    <a:pt x="305" y="45"/>
                  </a:lnTo>
                  <a:lnTo>
                    <a:pt x="282" y="50"/>
                  </a:lnTo>
                  <a:lnTo>
                    <a:pt x="257" y="55"/>
                  </a:lnTo>
                  <a:lnTo>
                    <a:pt x="233" y="60"/>
                  </a:lnTo>
                  <a:lnTo>
                    <a:pt x="210" y="65"/>
                  </a:lnTo>
                  <a:lnTo>
                    <a:pt x="186" y="70"/>
                  </a:lnTo>
                  <a:lnTo>
                    <a:pt x="163" y="75"/>
                  </a:lnTo>
                  <a:lnTo>
                    <a:pt x="140" y="79"/>
                  </a:lnTo>
                  <a:lnTo>
                    <a:pt x="118" y="84"/>
                  </a:lnTo>
                  <a:lnTo>
                    <a:pt x="96" y="89"/>
                  </a:lnTo>
                  <a:lnTo>
                    <a:pt x="76" y="93"/>
                  </a:lnTo>
                  <a:lnTo>
                    <a:pt x="59" y="96"/>
                  </a:lnTo>
                  <a:lnTo>
                    <a:pt x="42" y="100"/>
                  </a:lnTo>
                  <a:lnTo>
                    <a:pt x="28" y="102"/>
                  </a:lnTo>
                  <a:lnTo>
                    <a:pt x="17" y="105"/>
                  </a:lnTo>
                  <a:lnTo>
                    <a:pt x="7" y="106"/>
                  </a:lnTo>
                  <a:lnTo>
                    <a:pt x="0" y="107"/>
                  </a:lnTo>
                  <a:lnTo>
                    <a:pt x="11" y="102"/>
                  </a:lnTo>
                  <a:lnTo>
                    <a:pt x="24" y="96"/>
                  </a:lnTo>
                  <a:lnTo>
                    <a:pt x="41" y="90"/>
                  </a:lnTo>
                  <a:lnTo>
                    <a:pt x="62" y="84"/>
                  </a:lnTo>
                  <a:lnTo>
                    <a:pt x="84" y="77"/>
                  </a:lnTo>
                  <a:lnTo>
                    <a:pt x="109" y="70"/>
                  </a:lnTo>
                  <a:lnTo>
                    <a:pt x="136" y="62"/>
                  </a:lnTo>
                  <a:lnTo>
                    <a:pt x="165" y="56"/>
                  </a:lnTo>
                  <a:lnTo>
                    <a:pt x="194" y="49"/>
                  </a:lnTo>
                  <a:lnTo>
                    <a:pt x="226" y="42"/>
                  </a:lnTo>
                  <a:lnTo>
                    <a:pt x="259" y="36"/>
                  </a:lnTo>
                  <a:lnTo>
                    <a:pt x="290" y="30"/>
                  </a:lnTo>
                  <a:lnTo>
                    <a:pt x="324" y="25"/>
                  </a:lnTo>
                  <a:lnTo>
                    <a:pt x="357" y="20"/>
                  </a:lnTo>
                  <a:lnTo>
                    <a:pt x="390" y="16"/>
                  </a:lnTo>
                  <a:lnTo>
                    <a:pt x="422" y="13"/>
                  </a:lnTo>
                  <a:lnTo>
                    <a:pt x="428" y="13"/>
                  </a:lnTo>
                  <a:lnTo>
                    <a:pt x="434" y="13"/>
                  </a:lnTo>
                  <a:lnTo>
                    <a:pt x="439" y="11"/>
                  </a:lnTo>
                  <a:lnTo>
                    <a:pt x="445" y="9"/>
                  </a:lnTo>
                  <a:lnTo>
                    <a:pt x="450" y="7"/>
                  </a:lnTo>
                  <a:lnTo>
                    <a:pt x="456" y="4"/>
                  </a:lnTo>
                  <a:lnTo>
                    <a:pt x="461" y="2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28" name="Freeform 131"/>
            <p:cNvSpPr>
              <a:spLocks/>
            </p:cNvSpPr>
            <p:nvPr/>
          </p:nvSpPr>
          <p:spPr bwMode="auto">
            <a:xfrm>
              <a:off x="1269" y="3629"/>
              <a:ext cx="28" cy="17"/>
            </a:xfrm>
            <a:custGeom>
              <a:avLst/>
              <a:gdLst>
                <a:gd name="T0" fmla="*/ 86 w 86"/>
                <a:gd name="T1" fmla="*/ 42 h 51"/>
                <a:gd name="T2" fmla="*/ 86 w 86"/>
                <a:gd name="T3" fmla="*/ 51 h 51"/>
                <a:gd name="T4" fmla="*/ 78 w 86"/>
                <a:gd name="T5" fmla="*/ 46 h 51"/>
                <a:gd name="T6" fmla="*/ 72 w 86"/>
                <a:gd name="T7" fmla="*/ 39 h 51"/>
                <a:gd name="T8" fmla="*/ 66 w 86"/>
                <a:gd name="T9" fmla="*/ 30 h 51"/>
                <a:gd name="T10" fmla="*/ 61 w 86"/>
                <a:gd name="T11" fmla="*/ 22 h 51"/>
                <a:gd name="T12" fmla="*/ 53 w 86"/>
                <a:gd name="T13" fmla="*/ 19 h 51"/>
                <a:gd name="T14" fmla="*/ 46 w 86"/>
                <a:gd name="T15" fmla="*/ 17 h 51"/>
                <a:gd name="T16" fmla="*/ 39 w 86"/>
                <a:gd name="T17" fmla="*/ 14 h 51"/>
                <a:gd name="T18" fmla="*/ 30 w 86"/>
                <a:gd name="T19" fmla="*/ 13 h 51"/>
                <a:gd name="T20" fmla="*/ 23 w 86"/>
                <a:gd name="T21" fmla="*/ 11 h 51"/>
                <a:gd name="T22" fmla="*/ 15 w 86"/>
                <a:gd name="T23" fmla="*/ 10 h 51"/>
                <a:gd name="T24" fmla="*/ 7 w 86"/>
                <a:gd name="T25" fmla="*/ 8 h 51"/>
                <a:gd name="T26" fmla="*/ 0 w 86"/>
                <a:gd name="T27" fmla="*/ 6 h 51"/>
                <a:gd name="T28" fmla="*/ 8 w 86"/>
                <a:gd name="T29" fmla="*/ 2 h 51"/>
                <a:gd name="T30" fmla="*/ 16 w 86"/>
                <a:gd name="T31" fmla="*/ 0 h 51"/>
                <a:gd name="T32" fmla="*/ 23 w 86"/>
                <a:gd name="T33" fmla="*/ 0 h 51"/>
                <a:gd name="T34" fmla="*/ 32 w 86"/>
                <a:gd name="T35" fmla="*/ 0 h 51"/>
                <a:gd name="T36" fmla="*/ 39 w 86"/>
                <a:gd name="T37" fmla="*/ 2 h 51"/>
                <a:gd name="T38" fmla="*/ 47 w 86"/>
                <a:gd name="T39" fmla="*/ 5 h 51"/>
                <a:gd name="T40" fmla="*/ 56 w 86"/>
                <a:gd name="T41" fmla="*/ 7 h 51"/>
                <a:gd name="T42" fmla="*/ 64 w 86"/>
                <a:gd name="T43" fmla="*/ 11 h 51"/>
                <a:gd name="T44" fmla="*/ 86 w 86"/>
                <a:gd name="T45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51">
                  <a:moveTo>
                    <a:pt x="86" y="42"/>
                  </a:moveTo>
                  <a:lnTo>
                    <a:pt x="86" y="51"/>
                  </a:lnTo>
                  <a:lnTo>
                    <a:pt x="78" y="46"/>
                  </a:lnTo>
                  <a:lnTo>
                    <a:pt x="72" y="39"/>
                  </a:lnTo>
                  <a:lnTo>
                    <a:pt x="66" y="30"/>
                  </a:lnTo>
                  <a:lnTo>
                    <a:pt x="61" y="22"/>
                  </a:lnTo>
                  <a:lnTo>
                    <a:pt x="53" y="19"/>
                  </a:lnTo>
                  <a:lnTo>
                    <a:pt x="46" y="17"/>
                  </a:lnTo>
                  <a:lnTo>
                    <a:pt x="39" y="14"/>
                  </a:lnTo>
                  <a:lnTo>
                    <a:pt x="30" y="13"/>
                  </a:lnTo>
                  <a:lnTo>
                    <a:pt x="23" y="11"/>
                  </a:lnTo>
                  <a:lnTo>
                    <a:pt x="15" y="10"/>
                  </a:lnTo>
                  <a:lnTo>
                    <a:pt x="7" y="8"/>
                  </a:lnTo>
                  <a:lnTo>
                    <a:pt x="0" y="6"/>
                  </a:lnTo>
                  <a:lnTo>
                    <a:pt x="8" y="2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2" y="0"/>
                  </a:lnTo>
                  <a:lnTo>
                    <a:pt x="39" y="2"/>
                  </a:lnTo>
                  <a:lnTo>
                    <a:pt x="47" y="5"/>
                  </a:lnTo>
                  <a:lnTo>
                    <a:pt x="56" y="7"/>
                  </a:lnTo>
                  <a:lnTo>
                    <a:pt x="64" y="11"/>
                  </a:lnTo>
                  <a:lnTo>
                    <a:pt x="86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30" name="Freeform 133"/>
            <p:cNvSpPr>
              <a:spLocks/>
            </p:cNvSpPr>
            <p:nvPr/>
          </p:nvSpPr>
          <p:spPr bwMode="auto">
            <a:xfrm>
              <a:off x="1442" y="3658"/>
              <a:ext cx="25" cy="15"/>
            </a:xfrm>
            <a:custGeom>
              <a:avLst/>
              <a:gdLst>
                <a:gd name="T0" fmla="*/ 75 w 75"/>
                <a:gd name="T1" fmla="*/ 9 h 44"/>
                <a:gd name="T2" fmla="*/ 65 w 75"/>
                <a:gd name="T3" fmla="*/ 11 h 44"/>
                <a:gd name="T4" fmla="*/ 55 w 75"/>
                <a:gd name="T5" fmla="*/ 14 h 44"/>
                <a:gd name="T6" fmla="*/ 45 w 75"/>
                <a:gd name="T7" fmla="*/ 16 h 44"/>
                <a:gd name="T8" fmla="*/ 36 w 75"/>
                <a:gd name="T9" fmla="*/ 19 h 44"/>
                <a:gd name="T10" fmla="*/ 26 w 75"/>
                <a:gd name="T11" fmla="*/ 22 h 44"/>
                <a:gd name="T12" fmla="*/ 17 w 75"/>
                <a:gd name="T13" fmla="*/ 27 h 44"/>
                <a:gd name="T14" fmla="*/ 10 w 75"/>
                <a:gd name="T15" fmla="*/ 34 h 44"/>
                <a:gd name="T16" fmla="*/ 4 w 75"/>
                <a:gd name="T17" fmla="*/ 44 h 44"/>
                <a:gd name="T18" fmla="*/ 0 w 75"/>
                <a:gd name="T19" fmla="*/ 41 h 44"/>
                <a:gd name="T20" fmla="*/ 0 w 75"/>
                <a:gd name="T21" fmla="*/ 36 h 44"/>
                <a:gd name="T22" fmla="*/ 2 w 75"/>
                <a:gd name="T23" fmla="*/ 31 h 44"/>
                <a:gd name="T24" fmla="*/ 3 w 75"/>
                <a:gd name="T25" fmla="*/ 26 h 44"/>
                <a:gd name="T26" fmla="*/ 9 w 75"/>
                <a:gd name="T27" fmla="*/ 19 h 44"/>
                <a:gd name="T28" fmla="*/ 16 w 75"/>
                <a:gd name="T29" fmla="*/ 14 h 44"/>
                <a:gd name="T30" fmla="*/ 24 w 75"/>
                <a:gd name="T31" fmla="*/ 9 h 44"/>
                <a:gd name="T32" fmla="*/ 32 w 75"/>
                <a:gd name="T33" fmla="*/ 5 h 44"/>
                <a:gd name="T34" fmla="*/ 42 w 75"/>
                <a:gd name="T35" fmla="*/ 3 h 44"/>
                <a:gd name="T36" fmla="*/ 50 w 75"/>
                <a:gd name="T37" fmla="*/ 2 h 44"/>
                <a:gd name="T38" fmla="*/ 61 w 75"/>
                <a:gd name="T39" fmla="*/ 0 h 44"/>
                <a:gd name="T40" fmla="*/ 71 w 75"/>
                <a:gd name="T41" fmla="*/ 0 h 44"/>
                <a:gd name="T42" fmla="*/ 72 w 75"/>
                <a:gd name="T43" fmla="*/ 2 h 44"/>
                <a:gd name="T44" fmla="*/ 73 w 75"/>
                <a:gd name="T45" fmla="*/ 4 h 44"/>
                <a:gd name="T46" fmla="*/ 75 w 75"/>
                <a:gd name="T47" fmla="*/ 5 h 44"/>
                <a:gd name="T48" fmla="*/ 75 w 75"/>
                <a:gd name="T49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" h="44">
                  <a:moveTo>
                    <a:pt x="75" y="9"/>
                  </a:moveTo>
                  <a:lnTo>
                    <a:pt x="65" y="11"/>
                  </a:lnTo>
                  <a:lnTo>
                    <a:pt x="55" y="14"/>
                  </a:lnTo>
                  <a:lnTo>
                    <a:pt x="45" y="16"/>
                  </a:lnTo>
                  <a:lnTo>
                    <a:pt x="36" y="19"/>
                  </a:lnTo>
                  <a:lnTo>
                    <a:pt x="26" y="22"/>
                  </a:lnTo>
                  <a:lnTo>
                    <a:pt x="17" y="27"/>
                  </a:lnTo>
                  <a:lnTo>
                    <a:pt x="10" y="34"/>
                  </a:lnTo>
                  <a:lnTo>
                    <a:pt x="4" y="44"/>
                  </a:lnTo>
                  <a:lnTo>
                    <a:pt x="0" y="41"/>
                  </a:lnTo>
                  <a:lnTo>
                    <a:pt x="0" y="36"/>
                  </a:lnTo>
                  <a:lnTo>
                    <a:pt x="2" y="31"/>
                  </a:lnTo>
                  <a:lnTo>
                    <a:pt x="3" y="26"/>
                  </a:lnTo>
                  <a:lnTo>
                    <a:pt x="9" y="19"/>
                  </a:lnTo>
                  <a:lnTo>
                    <a:pt x="16" y="14"/>
                  </a:lnTo>
                  <a:lnTo>
                    <a:pt x="24" y="9"/>
                  </a:lnTo>
                  <a:lnTo>
                    <a:pt x="32" y="5"/>
                  </a:lnTo>
                  <a:lnTo>
                    <a:pt x="42" y="3"/>
                  </a:lnTo>
                  <a:lnTo>
                    <a:pt x="50" y="2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72" y="2"/>
                  </a:lnTo>
                  <a:lnTo>
                    <a:pt x="73" y="4"/>
                  </a:lnTo>
                  <a:lnTo>
                    <a:pt x="75" y="5"/>
                  </a:lnTo>
                  <a:lnTo>
                    <a:pt x="75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31" name="Freeform 134"/>
            <p:cNvSpPr>
              <a:spLocks/>
            </p:cNvSpPr>
            <p:nvPr/>
          </p:nvSpPr>
          <p:spPr bwMode="auto">
            <a:xfrm>
              <a:off x="1404" y="3682"/>
              <a:ext cx="15" cy="26"/>
            </a:xfrm>
            <a:custGeom>
              <a:avLst/>
              <a:gdLst>
                <a:gd name="T0" fmla="*/ 45 w 45"/>
                <a:gd name="T1" fmla="*/ 4 h 78"/>
                <a:gd name="T2" fmla="*/ 39 w 45"/>
                <a:gd name="T3" fmla="*/ 11 h 78"/>
                <a:gd name="T4" fmla="*/ 33 w 45"/>
                <a:gd name="T5" fmla="*/ 18 h 78"/>
                <a:gd name="T6" fmla="*/ 26 w 45"/>
                <a:gd name="T7" fmla="*/ 28 h 78"/>
                <a:gd name="T8" fmla="*/ 20 w 45"/>
                <a:gd name="T9" fmla="*/ 36 h 78"/>
                <a:gd name="T10" fmla="*/ 14 w 45"/>
                <a:gd name="T11" fmla="*/ 46 h 78"/>
                <a:gd name="T12" fmla="*/ 9 w 45"/>
                <a:gd name="T13" fmla="*/ 56 h 78"/>
                <a:gd name="T14" fmla="*/ 6 w 45"/>
                <a:gd name="T15" fmla="*/ 67 h 78"/>
                <a:gd name="T16" fmla="*/ 7 w 45"/>
                <a:gd name="T17" fmla="*/ 78 h 78"/>
                <a:gd name="T18" fmla="*/ 3 w 45"/>
                <a:gd name="T19" fmla="*/ 75 h 78"/>
                <a:gd name="T20" fmla="*/ 0 w 45"/>
                <a:gd name="T21" fmla="*/ 68 h 78"/>
                <a:gd name="T22" fmla="*/ 0 w 45"/>
                <a:gd name="T23" fmla="*/ 61 h 78"/>
                <a:gd name="T24" fmla="*/ 0 w 45"/>
                <a:gd name="T25" fmla="*/ 53 h 78"/>
                <a:gd name="T26" fmla="*/ 1 w 45"/>
                <a:gd name="T27" fmla="*/ 45 h 78"/>
                <a:gd name="T28" fmla="*/ 4 w 45"/>
                <a:gd name="T29" fmla="*/ 37 h 78"/>
                <a:gd name="T30" fmla="*/ 7 w 45"/>
                <a:gd name="T31" fmla="*/ 30 h 78"/>
                <a:gd name="T32" fmla="*/ 12 w 45"/>
                <a:gd name="T33" fmla="*/ 23 h 78"/>
                <a:gd name="T34" fmla="*/ 17 w 45"/>
                <a:gd name="T35" fmla="*/ 17 h 78"/>
                <a:gd name="T36" fmla="*/ 24 w 45"/>
                <a:gd name="T37" fmla="*/ 11 h 78"/>
                <a:gd name="T38" fmla="*/ 31 w 45"/>
                <a:gd name="T39" fmla="*/ 5 h 78"/>
                <a:gd name="T40" fmla="*/ 38 w 45"/>
                <a:gd name="T41" fmla="*/ 0 h 78"/>
                <a:gd name="T42" fmla="*/ 40 w 45"/>
                <a:gd name="T43" fmla="*/ 0 h 78"/>
                <a:gd name="T44" fmla="*/ 41 w 45"/>
                <a:gd name="T45" fmla="*/ 1 h 78"/>
                <a:gd name="T46" fmla="*/ 44 w 45"/>
                <a:gd name="T47" fmla="*/ 1 h 78"/>
                <a:gd name="T48" fmla="*/ 45 w 45"/>
                <a:gd name="T49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78">
                  <a:moveTo>
                    <a:pt x="45" y="4"/>
                  </a:moveTo>
                  <a:lnTo>
                    <a:pt x="39" y="11"/>
                  </a:lnTo>
                  <a:lnTo>
                    <a:pt x="33" y="18"/>
                  </a:lnTo>
                  <a:lnTo>
                    <a:pt x="26" y="28"/>
                  </a:lnTo>
                  <a:lnTo>
                    <a:pt x="20" y="36"/>
                  </a:lnTo>
                  <a:lnTo>
                    <a:pt x="14" y="46"/>
                  </a:lnTo>
                  <a:lnTo>
                    <a:pt x="9" y="56"/>
                  </a:lnTo>
                  <a:lnTo>
                    <a:pt x="6" y="67"/>
                  </a:lnTo>
                  <a:lnTo>
                    <a:pt x="7" y="78"/>
                  </a:lnTo>
                  <a:lnTo>
                    <a:pt x="3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1" y="45"/>
                  </a:lnTo>
                  <a:lnTo>
                    <a:pt x="4" y="37"/>
                  </a:lnTo>
                  <a:lnTo>
                    <a:pt x="7" y="30"/>
                  </a:lnTo>
                  <a:lnTo>
                    <a:pt x="12" y="23"/>
                  </a:lnTo>
                  <a:lnTo>
                    <a:pt x="17" y="17"/>
                  </a:lnTo>
                  <a:lnTo>
                    <a:pt x="24" y="11"/>
                  </a:lnTo>
                  <a:lnTo>
                    <a:pt x="31" y="5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4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32" name="Freeform 135"/>
            <p:cNvSpPr>
              <a:spLocks/>
            </p:cNvSpPr>
            <p:nvPr/>
          </p:nvSpPr>
          <p:spPr bwMode="auto">
            <a:xfrm>
              <a:off x="1084" y="3640"/>
              <a:ext cx="7" cy="21"/>
            </a:xfrm>
            <a:custGeom>
              <a:avLst/>
              <a:gdLst>
                <a:gd name="T0" fmla="*/ 16 w 23"/>
                <a:gd name="T1" fmla="*/ 34 h 62"/>
                <a:gd name="T2" fmla="*/ 20 w 23"/>
                <a:gd name="T3" fmla="*/ 39 h 62"/>
                <a:gd name="T4" fmla="*/ 22 w 23"/>
                <a:gd name="T5" fmla="*/ 44 h 62"/>
                <a:gd name="T6" fmla="*/ 23 w 23"/>
                <a:gd name="T7" fmla="*/ 50 h 62"/>
                <a:gd name="T8" fmla="*/ 23 w 23"/>
                <a:gd name="T9" fmla="*/ 56 h 62"/>
                <a:gd name="T10" fmla="*/ 19 w 23"/>
                <a:gd name="T11" fmla="*/ 57 h 62"/>
                <a:gd name="T12" fmla="*/ 15 w 23"/>
                <a:gd name="T13" fmla="*/ 59 h 62"/>
                <a:gd name="T14" fmla="*/ 10 w 23"/>
                <a:gd name="T15" fmla="*/ 62 h 62"/>
                <a:gd name="T16" fmla="*/ 5 w 23"/>
                <a:gd name="T17" fmla="*/ 62 h 62"/>
                <a:gd name="T18" fmla="*/ 3 w 23"/>
                <a:gd name="T19" fmla="*/ 59 h 62"/>
                <a:gd name="T20" fmla="*/ 2 w 23"/>
                <a:gd name="T21" fmla="*/ 57 h 62"/>
                <a:gd name="T22" fmla="*/ 0 w 23"/>
                <a:gd name="T23" fmla="*/ 54 h 62"/>
                <a:gd name="T24" fmla="*/ 0 w 23"/>
                <a:gd name="T25" fmla="*/ 51 h 62"/>
                <a:gd name="T26" fmla="*/ 3 w 23"/>
                <a:gd name="T27" fmla="*/ 51 h 62"/>
                <a:gd name="T28" fmla="*/ 5 w 23"/>
                <a:gd name="T29" fmla="*/ 50 h 62"/>
                <a:gd name="T30" fmla="*/ 6 w 23"/>
                <a:gd name="T31" fmla="*/ 50 h 62"/>
                <a:gd name="T32" fmla="*/ 9 w 23"/>
                <a:gd name="T33" fmla="*/ 50 h 62"/>
                <a:gd name="T34" fmla="*/ 8 w 23"/>
                <a:gd name="T35" fmla="*/ 39 h 62"/>
                <a:gd name="T36" fmla="*/ 5 w 23"/>
                <a:gd name="T37" fmla="*/ 27 h 62"/>
                <a:gd name="T38" fmla="*/ 3 w 23"/>
                <a:gd name="T39" fmla="*/ 13 h 62"/>
                <a:gd name="T40" fmla="*/ 2 w 23"/>
                <a:gd name="T41" fmla="*/ 0 h 62"/>
                <a:gd name="T42" fmla="*/ 6 w 23"/>
                <a:gd name="T43" fmla="*/ 7 h 62"/>
                <a:gd name="T44" fmla="*/ 9 w 23"/>
                <a:gd name="T45" fmla="*/ 17 h 62"/>
                <a:gd name="T46" fmla="*/ 13 w 23"/>
                <a:gd name="T47" fmla="*/ 25 h 62"/>
                <a:gd name="T48" fmla="*/ 16 w 23"/>
                <a:gd name="T49" fmla="*/ 3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62">
                  <a:moveTo>
                    <a:pt x="16" y="34"/>
                  </a:moveTo>
                  <a:lnTo>
                    <a:pt x="20" y="39"/>
                  </a:lnTo>
                  <a:lnTo>
                    <a:pt x="22" y="44"/>
                  </a:lnTo>
                  <a:lnTo>
                    <a:pt x="23" y="50"/>
                  </a:lnTo>
                  <a:lnTo>
                    <a:pt x="23" y="56"/>
                  </a:lnTo>
                  <a:lnTo>
                    <a:pt x="19" y="57"/>
                  </a:lnTo>
                  <a:lnTo>
                    <a:pt x="15" y="59"/>
                  </a:lnTo>
                  <a:lnTo>
                    <a:pt x="10" y="62"/>
                  </a:lnTo>
                  <a:lnTo>
                    <a:pt x="5" y="62"/>
                  </a:lnTo>
                  <a:lnTo>
                    <a:pt x="3" y="59"/>
                  </a:lnTo>
                  <a:lnTo>
                    <a:pt x="2" y="57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3" y="51"/>
                  </a:lnTo>
                  <a:lnTo>
                    <a:pt x="5" y="50"/>
                  </a:lnTo>
                  <a:lnTo>
                    <a:pt x="6" y="50"/>
                  </a:lnTo>
                  <a:lnTo>
                    <a:pt x="9" y="50"/>
                  </a:lnTo>
                  <a:lnTo>
                    <a:pt x="8" y="39"/>
                  </a:lnTo>
                  <a:lnTo>
                    <a:pt x="5" y="27"/>
                  </a:lnTo>
                  <a:lnTo>
                    <a:pt x="3" y="13"/>
                  </a:lnTo>
                  <a:lnTo>
                    <a:pt x="2" y="0"/>
                  </a:lnTo>
                  <a:lnTo>
                    <a:pt x="6" y="7"/>
                  </a:lnTo>
                  <a:lnTo>
                    <a:pt x="9" y="17"/>
                  </a:lnTo>
                  <a:lnTo>
                    <a:pt x="13" y="25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33" name="Freeform 136"/>
            <p:cNvSpPr>
              <a:spLocks/>
            </p:cNvSpPr>
            <p:nvPr/>
          </p:nvSpPr>
          <p:spPr bwMode="auto">
            <a:xfrm>
              <a:off x="1297" y="3655"/>
              <a:ext cx="17" cy="82"/>
            </a:xfrm>
            <a:custGeom>
              <a:avLst/>
              <a:gdLst>
                <a:gd name="T0" fmla="*/ 39 w 49"/>
                <a:gd name="T1" fmla="*/ 35 h 245"/>
                <a:gd name="T2" fmla="*/ 44 w 49"/>
                <a:gd name="T3" fmla="*/ 49 h 245"/>
                <a:gd name="T4" fmla="*/ 48 w 49"/>
                <a:gd name="T5" fmla="*/ 69 h 245"/>
                <a:gd name="T6" fmla="*/ 49 w 49"/>
                <a:gd name="T7" fmla="*/ 93 h 245"/>
                <a:gd name="T8" fmla="*/ 48 w 49"/>
                <a:gd name="T9" fmla="*/ 118 h 245"/>
                <a:gd name="T10" fmla="*/ 44 w 49"/>
                <a:gd name="T11" fmla="*/ 148 h 245"/>
                <a:gd name="T12" fmla="*/ 36 w 49"/>
                <a:gd name="T13" fmla="*/ 179 h 245"/>
                <a:gd name="T14" fmla="*/ 23 w 49"/>
                <a:gd name="T15" fmla="*/ 211 h 245"/>
                <a:gd name="T16" fmla="*/ 6 w 49"/>
                <a:gd name="T17" fmla="*/ 245 h 245"/>
                <a:gd name="T18" fmla="*/ 5 w 49"/>
                <a:gd name="T19" fmla="*/ 234 h 245"/>
                <a:gd name="T20" fmla="*/ 11 w 49"/>
                <a:gd name="T21" fmla="*/ 208 h 245"/>
                <a:gd name="T22" fmla="*/ 19 w 49"/>
                <a:gd name="T23" fmla="*/ 176 h 245"/>
                <a:gd name="T24" fmla="*/ 27 w 49"/>
                <a:gd name="T25" fmla="*/ 143 h 245"/>
                <a:gd name="T26" fmla="*/ 31 w 49"/>
                <a:gd name="T27" fmla="*/ 122 h 245"/>
                <a:gd name="T28" fmla="*/ 34 w 49"/>
                <a:gd name="T29" fmla="*/ 99 h 245"/>
                <a:gd name="T30" fmla="*/ 36 w 49"/>
                <a:gd name="T31" fmla="*/ 76 h 245"/>
                <a:gd name="T32" fmla="*/ 34 w 49"/>
                <a:gd name="T33" fmla="*/ 54 h 245"/>
                <a:gd name="T34" fmla="*/ 27 w 49"/>
                <a:gd name="T35" fmla="*/ 42 h 245"/>
                <a:gd name="T36" fmla="*/ 20 w 49"/>
                <a:gd name="T37" fmla="*/ 30 h 245"/>
                <a:gd name="T38" fmla="*/ 11 w 49"/>
                <a:gd name="T39" fmla="*/ 20 h 245"/>
                <a:gd name="T40" fmla="*/ 0 w 49"/>
                <a:gd name="T41" fmla="*/ 9 h 245"/>
                <a:gd name="T42" fmla="*/ 0 w 49"/>
                <a:gd name="T43" fmla="*/ 0 h 245"/>
                <a:gd name="T44" fmla="*/ 6 w 49"/>
                <a:gd name="T45" fmla="*/ 2 h 245"/>
                <a:gd name="T46" fmla="*/ 12 w 49"/>
                <a:gd name="T47" fmla="*/ 4 h 245"/>
                <a:gd name="T48" fmla="*/ 17 w 49"/>
                <a:gd name="T49" fmla="*/ 9 h 245"/>
                <a:gd name="T50" fmla="*/ 22 w 49"/>
                <a:gd name="T51" fmla="*/ 14 h 245"/>
                <a:gd name="T52" fmla="*/ 26 w 49"/>
                <a:gd name="T53" fmla="*/ 19 h 245"/>
                <a:gd name="T54" fmla="*/ 31 w 49"/>
                <a:gd name="T55" fmla="*/ 25 h 245"/>
                <a:gd name="T56" fmla="*/ 34 w 49"/>
                <a:gd name="T57" fmla="*/ 30 h 245"/>
                <a:gd name="T58" fmla="*/ 39 w 49"/>
                <a:gd name="T59" fmla="*/ 3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245">
                  <a:moveTo>
                    <a:pt x="39" y="35"/>
                  </a:moveTo>
                  <a:lnTo>
                    <a:pt x="44" y="49"/>
                  </a:lnTo>
                  <a:lnTo>
                    <a:pt x="48" y="69"/>
                  </a:lnTo>
                  <a:lnTo>
                    <a:pt x="49" y="93"/>
                  </a:lnTo>
                  <a:lnTo>
                    <a:pt x="48" y="118"/>
                  </a:lnTo>
                  <a:lnTo>
                    <a:pt x="44" y="148"/>
                  </a:lnTo>
                  <a:lnTo>
                    <a:pt x="36" y="179"/>
                  </a:lnTo>
                  <a:lnTo>
                    <a:pt x="23" y="211"/>
                  </a:lnTo>
                  <a:lnTo>
                    <a:pt x="6" y="245"/>
                  </a:lnTo>
                  <a:lnTo>
                    <a:pt x="5" y="234"/>
                  </a:lnTo>
                  <a:lnTo>
                    <a:pt x="11" y="208"/>
                  </a:lnTo>
                  <a:lnTo>
                    <a:pt x="19" y="176"/>
                  </a:lnTo>
                  <a:lnTo>
                    <a:pt x="27" y="143"/>
                  </a:lnTo>
                  <a:lnTo>
                    <a:pt x="31" y="122"/>
                  </a:lnTo>
                  <a:lnTo>
                    <a:pt x="34" y="99"/>
                  </a:lnTo>
                  <a:lnTo>
                    <a:pt x="36" y="76"/>
                  </a:lnTo>
                  <a:lnTo>
                    <a:pt x="34" y="54"/>
                  </a:lnTo>
                  <a:lnTo>
                    <a:pt x="27" y="42"/>
                  </a:lnTo>
                  <a:lnTo>
                    <a:pt x="20" y="30"/>
                  </a:lnTo>
                  <a:lnTo>
                    <a:pt x="11" y="20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2"/>
                  </a:lnTo>
                  <a:lnTo>
                    <a:pt x="12" y="4"/>
                  </a:lnTo>
                  <a:lnTo>
                    <a:pt x="17" y="9"/>
                  </a:lnTo>
                  <a:lnTo>
                    <a:pt x="22" y="14"/>
                  </a:lnTo>
                  <a:lnTo>
                    <a:pt x="26" y="19"/>
                  </a:lnTo>
                  <a:lnTo>
                    <a:pt x="31" y="25"/>
                  </a:lnTo>
                  <a:lnTo>
                    <a:pt x="34" y="30"/>
                  </a:lnTo>
                  <a:lnTo>
                    <a:pt x="39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34" name="Freeform 137"/>
            <p:cNvSpPr>
              <a:spLocks/>
            </p:cNvSpPr>
            <p:nvPr/>
          </p:nvSpPr>
          <p:spPr bwMode="auto">
            <a:xfrm>
              <a:off x="1460" y="3673"/>
              <a:ext cx="17" cy="9"/>
            </a:xfrm>
            <a:custGeom>
              <a:avLst/>
              <a:gdLst>
                <a:gd name="T0" fmla="*/ 53 w 53"/>
                <a:gd name="T1" fmla="*/ 2 h 27"/>
                <a:gd name="T2" fmla="*/ 48 w 53"/>
                <a:gd name="T3" fmla="*/ 10 h 27"/>
                <a:gd name="T4" fmla="*/ 39 w 53"/>
                <a:gd name="T5" fmla="*/ 12 h 27"/>
                <a:gd name="T6" fmla="*/ 29 w 53"/>
                <a:gd name="T7" fmla="*/ 13 h 27"/>
                <a:gd name="T8" fmla="*/ 24 w 53"/>
                <a:gd name="T9" fmla="*/ 19 h 27"/>
                <a:gd name="T10" fmla="*/ 18 w 53"/>
                <a:gd name="T11" fmla="*/ 22 h 27"/>
                <a:gd name="T12" fmla="*/ 12 w 53"/>
                <a:gd name="T13" fmla="*/ 25 h 27"/>
                <a:gd name="T14" fmla="*/ 6 w 53"/>
                <a:gd name="T15" fmla="*/ 27 h 27"/>
                <a:gd name="T16" fmla="*/ 0 w 53"/>
                <a:gd name="T17" fmla="*/ 22 h 27"/>
                <a:gd name="T18" fmla="*/ 3 w 53"/>
                <a:gd name="T19" fmla="*/ 16 h 27"/>
                <a:gd name="T20" fmla="*/ 11 w 53"/>
                <a:gd name="T21" fmla="*/ 11 h 27"/>
                <a:gd name="T22" fmla="*/ 19 w 53"/>
                <a:gd name="T23" fmla="*/ 6 h 27"/>
                <a:gd name="T24" fmla="*/ 26 w 53"/>
                <a:gd name="T25" fmla="*/ 1 h 27"/>
                <a:gd name="T26" fmla="*/ 34 w 53"/>
                <a:gd name="T27" fmla="*/ 1 h 27"/>
                <a:gd name="T28" fmla="*/ 40 w 53"/>
                <a:gd name="T29" fmla="*/ 0 h 27"/>
                <a:gd name="T30" fmla="*/ 47 w 53"/>
                <a:gd name="T31" fmla="*/ 1 h 27"/>
                <a:gd name="T32" fmla="*/ 53 w 53"/>
                <a:gd name="T33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27">
                  <a:moveTo>
                    <a:pt x="53" y="2"/>
                  </a:moveTo>
                  <a:lnTo>
                    <a:pt x="48" y="10"/>
                  </a:lnTo>
                  <a:lnTo>
                    <a:pt x="39" y="12"/>
                  </a:lnTo>
                  <a:lnTo>
                    <a:pt x="29" y="13"/>
                  </a:lnTo>
                  <a:lnTo>
                    <a:pt x="24" y="19"/>
                  </a:lnTo>
                  <a:lnTo>
                    <a:pt x="18" y="22"/>
                  </a:lnTo>
                  <a:lnTo>
                    <a:pt x="12" y="25"/>
                  </a:lnTo>
                  <a:lnTo>
                    <a:pt x="6" y="27"/>
                  </a:lnTo>
                  <a:lnTo>
                    <a:pt x="0" y="22"/>
                  </a:lnTo>
                  <a:lnTo>
                    <a:pt x="3" y="16"/>
                  </a:lnTo>
                  <a:lnTo>
                    <a:pt x="11" y="11"/>
                  </a:lnTo>
                  <a:lnTo>
                    <a:pt x="19" y="6"/>
                  </a:lnTo>
                  <a:lnTo>
                    <a:pt x="26" y="1"/>
                  </a:lnTo>
                  <a:lnTo>
                    <a:pt x="34" y="1"/>
                  </a:lnTo>
                  <a:lnTo>
                    <a:pt x="40" y="0"/>
                  </a:lnTo>
                  <a:lnTo>
                    <a:pt x="47" y="1"/>
                  </a:lnTo>
                  <a:lnTo>
                    <a:pt x="5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35" name="Freeform 138"/>
            <p:cNvSpPr>
              <a:spLocks/>
            </p:cNvSpPr>
            <p:nvPr/>
          </p:nvSpPr>
          <p:spPr bwMode="auto">
            <a:xfrm>
              <a:off x="1473" y="3680"/>
              <a:ext cx="8" cy="6"/>
            </a:xfrm>
            <a:custGeom>
              <a:avLst/>
              <a:gdLst>
                <a:gd name="T0" fmla="*/ 24 w 24"/>
                <a:gd name="T1" fmla="*/ 0 h 17"/>
                <a:gd name="T2" fmla="*/ 23 w 24"/>
                <a:gd name="T3" fmla="*/ 6 h 17"/>
                <a:gd name="T4" fmla="*/ 19 w 24"/>
                <a:gd name="T5" fmla="*/ 10 h 17"/>
                <a:gd name="T6" fmla="*/ 13 w 24"/>
                <a:gd name="T7" fmla="*/ 13 h 17"/>
                <a:gd name="T8" fmla="*/ 8 w 24"/>
                <a:gd name="T9" fmla="*/ 17 h 17"/>
                <a:gd name="T10" fmla="*/ 5 w 24"/>
                <a:gd name="T11" fmla="*/ 17 h 17"/>
                <a:gd name="T12" fmla="*/ 1 w 24"/>
                <a:gd name="T13" fmla="*/ 14 h 17"/>
                <a:gd name="T14" fmla="*/ 0 w 24"/>
                <a:gd name="T15" fmla="*/ 11 h 17"/>
                <a:gd name="T16" fmla="*/ 0 w 24"/>
                <a:gd name="T17" fmla="*/ 5 h 17"/>
                <a:gd name="T18" fmla="*/ 6 w 24"/>
                <a:gd name="T19" fmla="*/ 2 h 17"/>
                <a:gd name="T20" fmla="*/ 11 w 24"/>
                <a:gd name="T21" fmla="*/ 1 h 17"/>
                <a:gd name="T22" fmla="*/ 17 w 24"/>
                <a:gd name="T23" fmla="*/ 0 h 17"/>
                <a:gd name="T24" fmla="*/ 24 w 24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7">
                  <a:moveTo>
                    <a:pt x="24" y="0"/>
                  </a:moveTo>
                  <a:lnTo>
                    <a:pt x="23" y="6"/>
                  </a:lnTo>
                  <a:lnTo>
                    <a:pt x="19" y="10"/>
                  </a:lnTo>
                  <a:lnTo>
                    <a:pt x="13" y="13"/>
                  </a:lnTo>
                  <a:lnTo>
                    <a:pt x="8" y="17"/>
                  </a:lnTo>
                  <a:lnTo>
                    <a:pt x="5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5"/>
                  </a:lnTo>
                  <a:lnTo>
                    <a:pt x="6" y="2"/>
                  </a:lnTo>
                  <a:lnTo>
                    <a:pt x="11" y="1"/>
                  </a:lnTo>
                  <a:lnTo>
                    <a:pt x="17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36" name="Freeform 139"/>
            <p:cNvSpPr>
              <a:spLocks/>
            </p:cNvSpPr>
            <p:nvPr/>
          </p:nvSpPr>
          <p:spPr bwMode="auto">
            <a:xfrm>
              <a:off x="1005" y="3667"/>
              <a:ext cx="37" cy="21"/>
            </a:xfrm>
            <a:custGeom>
              <a:avLst/>
              <a:gdLst>
                <a:gd name="T0" fmla="*/ 112 w 112"/>
                <a:gd name="T1" fmla="*/ 0 h 61"/>
                <a:gd name="T2" fmla="*/ 107 w 112"/>
                <a:gd name="T3" fmla="*/ 4 h 61"/>
                <a:gd name="T4" fmla="*/ 100 w 112"/>
                <a:gd name="T5" fmla="*/ 9 h 61"/>
                <a:gd name="T6" fmla="*/ 90 w 112"/>
                <a:gd name="T7" fmla="*/ 14 h 61"/>
                <a:gd name="T8" fmla="*/ 78 w 112"/>
                <a:gd name="T9" fmla="*/ 18 h 61"/>
                <a:gd name="T10" fmla="*/ 67 w 112"/>
                <a:gd name="T11" fmla="*/ 23 h 61"/>
                <a:gd name="T12" fmla="*/ 56 w 112"/>
                <a:gd name="T13" fmla="*/ 27 h 61"/>
                <a:gd name="T14" fmla="*/ 47 w 112"/>
                <a:gd name="T15" fmla="*/ 31 h 61"/>
                <a:gd name="T16" fmla="*/ 41 w 112"/>
                <a:gd name="T17" fmla="*/ 32 h 61"/>
                <a:gd name="T18" fmla="*/ 35 w 112"/>
                <a:gd name="T19" fmla="*/ 35 h 61"/>
                <a:gd name="T20" fmla="*/ 30 w 112"/>
                <a:gd name="T21" fmla="*/ 40 h 61"/>
                <a:gd name="T22" fmla="*/ 25 w 112"/>
                <a:gd name="T23" fmla="*/ 45 h 61"/>
                <a:gd name="T24" fmla="*/ 21 w 112"/>
                <a:gd name="T25" fmla="*/ 50 h 61"/>
                <a:gd name="T26" fmla="*/ 16 w 112"/>
                <a:gd name="T27" fmla="*/ 54 h 61"/>
                <a:gd name="T28" fmla="*/ 11 w 112"/>
                <a:gd name="T29" fmla="*/ 57 h 61"/>
                <a:gd name="T30" fmla="*/ 7 w 112"/>
                <a:gd name="T31" fmla="*/ 60 h 61"/>
                <a:gd name="T32" fmla="*/ 0 w 112"/>
                <a:gd name="T33" fmla="*/ 61 h 61"/>
                <a:gd name="T34" fmla="*/ 8 w 112"/>
                <a:gd name="T35" fmla="*/ 45 h 61"/>
                <a:gd name="T36" fmla="*/ 19 w 112"/>
                <a:gd name="T37" fmla="*/ 32 h 61"/>
                <a:gd name="T38" fmla="*/ 33 w 112"/>
                <a:gd name="T39" fmla="*/ 21 h 61"/>
                <a:gd name="T40" fmla="*/ 49 w 112"/>
                <a:gd name="T41" fmla="*/ 12 h 61"/>
                <a:gd name="T42" fmla="*/ 66 w 112"/>
                <a:gd name="T43" fmla="*/ 6 h 61"/>
                <a:gd name="T44" fmla="*/ 83 w 112"/>
                <a:gd name="T45" fmla="*/ 3 h 61"/>
                <a:gd name="T46" fmla="*/ 99 w 112"/>
                <a:gd name="T47" fmla="*/ 0 h 61"/>
                <a:gd name="T48" fmla="*/ 112 w 112"/>
                <a:gd name="T4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2" h="61">
                  <a:moveTo>
                    <a:pt x="112" y="0"/>
                  </a:moveTo>
                  <a:lnTo>
                    <a:pt x="107" y="4"/>
                  </a:lnTo>
                  <a:lnTo>
                    <a:pt x="100" y="9"/>
                  </a:lnTo>
                  <a:lnTo>
                    <a:pt x="90" y="14"/>
                  </a:lnTo>
                  <a:lnTo>
                    <a:pt x="78" y="18"/>
                  </a:lnTo>
                  <a:lnTo>
                    <a:pt x="67" y="23"/>
                  </a:lnTo>
                  <a:lnTo>
                    <a:pt x="56" y="27"/>
                  </a:lnTo>
                  <a:lnTo>
                    <a:pt x="47" y="31"/>
                  </a:lnTo>
                  <a:lnTo>
                    <a:pt x="41" y="32"/>
                  </a:lnTo>
                  <a:lnTo>
                    <a:pt x="35" y="35"/>
                  </a:lnTo>
                  <a:lnTo>
                    <a:pt x="30" y="40"/>
                  </a:lnTo>
                  <a:lnTo>
                    <a:pt x="25" y="45"/>
                  </a:lnTo>
                  <a:lnTo>
                    <a:pt x="21" y="50"/>
                  </a:lnTo>
                  <a:lnTo>
                    <a:pt x="16" y="54"/>
                  </a:lnTo>
                  <a:lnTo>
                    <a:pt x="11" y="57"/>
                  </a:lnTo>
                  <a:lnTo>
                    <a:pt x="7" y="60"/>
                  </a:lnTo>
                  <a:lnTo>
                    <a:pt x="0" y="61"/>
                  </a:lnTo>
                  <a:lnTo>
                    <a:pt x="8" y="45"/>
                  </a:lnTo>
                  <a:lnTo>
                    <a:pt x="19" y="32"/>
                  </a:lnTo>
                  <a:lnTo>
                    <a:pt x="33" y="21"/>
                  </a:lnTo>
                  <a:lnTo>
                    <a:pt x="49" y="12"/>
                  </a:lnTo>
                  <a:lnTo>
                    <a:pt x="66" y="6"/>
                  </a:lnTo>
                  <a:lnTo>
                    <a:pt x="83" y="3"/>
                  </a:lnTo>
                  <a:lnTo>
                    <a:pt x="99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37" name="Freeform 140"/>
            <p:cNvSpPr>
              <a:spLocks/>
            </p:cNvSpPr>
            <p:nvPr/>
          </p:nvSpPr>
          <p:spPr bwMode="auto">
            <a:xfrm>
              <a:off x="1440" y="3687"/>
              <a:ext cx="10" cy="11"/>
            </a:xfrm>
            <a:custGeom>
              <a:avLst/>
              <a:gdLst>
                <a:gd name="T0" fmla="*/ 31 w 31"/>
                <a:gd name="T1" fmla="*/ 26 h 31"/>
                <a:gd name="T2" fmla="*/ 31 w 31"/>
                <a:gd name="T3" fmla="*/ 31 h 31"/>
                <a:gd name="T4" fmla="*/ 24 w 31"/>
                <a:gd name="T5" fmla="*/ 31 h 31"/>
                <a:gd name="T6" fmla="*/ 22 w 31"/>
                <a:gd name="T7" fmla="*/ 26 h 31"/>
                <a:gd name="T8" fmla="*/ 21 w 31"/>
                <a:gd name="T9" fmla="*/ 21 h 31"/>
                <a:gd name="T10" fmla="*/ 17 w 31"/>
                <a:gd name="T11" fmla="*/ 19 h 31"/>
                <a:gd name="T12" fmla="*/ 11 w 31"/>
                <a:gd name="T13" fmla="*/ 15 h 31"/>
                <a:gd name="T14" fmla="*/ 5 w 31"/>
                <a:gd name="T15" fmla="*/ 12 h 31"/>
                <a:gd name="T16" fmla="*/ 0 w 31"/>
                <a:gd name="T17" fmla="*/ 7 h 31"/>
                <a:gd name="T18" fmla="*/ 3 w 31"/>
                <a:gd name="T19" fmla="*/ 0 h 31"/>
                <a:gd name="T20" fmla="*/ 12 w 31"/>
                <a:gd name="T21" fmla="*/ 3 h 31"/>
                <a:gd name="T22" fmla="*/ 22 w 31"/>
                <a:gd name="T23" fmla="*/ 8 h 31"/>
                <a:gd name="T24" fmla="*/ 28 w 31"/>
                <a:gd name="T25" fmla="*/ 15 h 31"/>
                <a:gd name="T26" fmla="*/ 31 w 31"/>
                <a:gd name="T27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31">
                  <a:moveTo>
                    <a:pt x="31" y="26"/>
                  </a:moveTo>
                  <a:lnTo>
                    <a:pt x="31" y="31"/>
                  </a:lnTo>
                  <a:lnTo>
                    <a:pt x="24" y="31"/>
                  </a:lnTo>
                  <a:lnTo>
                    <a:pt x="22" y="26"/>
                  </a:lnTo>
                  <a:lnTo>
                    <a:pt x="21" y="21"/>
                  </a:lnTo>
                  <a:lnTo>
                    <a:pt x="17" y="19"/>
                  </a:lnTo>
                  <a:lnTo>
                    <a:pt x="11" y="15"/>
                  </a:lnTo>
                  <a:lnTo>
                    <a:pt x="5" y="12"/>
                  </a:lnTo>
                  <a:lnTo>
                    <a:pt x="0" y="7"/>
                  </a:lnTo>
                  <a:lnTo>
                    <a:pt x="3" y="0"/>
                  </a:lnTo>
                  <a:lnTo>
                    <a:pt x="12" y="3"/>
                  </a:lnTo>
                  <a:lnTo>
                    <a:pt x="22" y="8"/>
                  </a:lnTo>
                  <a:lnTo>
                    <a:pt x="28" y="15"/>
                  </a:lnTo>
                  <a:lnTo>
                    <a:pt x="31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38" name="Freeform 141"/>
            <p:cNvSpPr>
              <a:spLocks/>
            </p:cNvSpPr>
            <p:nvPr/>
          </p:nvSpPr>
          <p:spPr bwMode="auto">
            <a:xfrm>
              <a:off x="1362" y="3706"/>
              <a:ext cx="61" cy="42"/>
            </a:xfrm>
            <a:custGeom>
              <a:avLst/>
              <a:gdLst>
                <a:gd name="T0" fmla="*/ 174 w 183"/>
                <a:gd name="T1" fmla="*/ 75 h 125"/>
                <a:gd name="T2" fmla="*/ 175 w 183"/>
                <a:gd name="T3" fmla="*/ 88 h 125"/>
                <a:gd name="T4" fmla="*/ 180 w 183"/>
                <a:gd name="T5" fmla="*/ 102 h 125"/>
                <a:gd name="T6" fmla="*/ 183 w 183"/>
                <a:gd name="T7" fmla="*/ 114 h 125"/>
                <a:gd name="T8" fmla="*/ 182 w 183"/>
                <a:gd name="T9" fmla="*/ 125 h 125"/>
                <a:gd name="T10" fmla="*/ 172 w 183"/>
                <a:gd name="T11" fmla="*/ 115 h 125"/>
                <a:gd name="T12" fmla="*/ 167 w 183"/>
                <a:gd name="T13" fmla="*/ 103 h 125"/>
                <a:gd name="T14" fmla="*/ 165 w 183"/>
                <a:gd name="T15" fmla="*/ 88 h 125"/>
                <a:gd name="T16" fmla="*/ 163 w 183"/>
                <a:gd name="T17" fmla="*/ 75 h 125"/>
                <a:gd name="T18" fmla="*/ 158 w 183"/>
                <a:gd name="T19" fmla="*/ 65 h 125"/>
                <a:gd name="T20" fmla="*/ 153 w 183"/>
                <a:gd name="T21" fmla="*/ 56 h 125"/>
                <a:gd name="T22" fmla="*/ 146 w 183"/>
                <a:gd name="T23" fmla="*/ 47 h 125"/>
                <a:gd name="T24" fmla="*/ 137 w 183"/>
                <a:gd name="T25" fmla="*/ 39 h 125"/>
                <a:gd name="T26" fmla="*/ 129 w 183"/>
                <a:gd name="T27" fmla="*/ 31 h 125"/>
                <a:gd name="T28" fmla="*/ 120 w 183"/>
                <a:gd name="T29" fmla="*/ 25 h 125"/>
                <a:gd name="T30" fmla="*/ 110 w 183"/>
                <a:gd name="T31" fmla="*/ 19 h 125"/>
                <a:gd name="T32" fmla="*/ 101 w 183"/>
                <a:gd name="T33" fmla="*/ 14 h 125"/>
                <a:gd name="T34" fmla="*/ 87 w 183"/>
                <a:gd name="T35" fmla="*/ 15 h 125"/>
                <a:gd name="T36" fmla="*/ 74 w 183"/>
                <a:gd name="T37" fmla="*/ 15 h 125"/>
                <a:gd name="T38" fmla="*/ 60 w 183"/>
                <a:gd name="T39" fmla="*/ 17 h 125"/>
                <a:gd name="T40" fmla="*/ 48 w 183"/>
                <a:gd name="T41" fmla="*/ 18 h 125"/>
                <a:gd name="T42" fmla="*/ 35 w 183"/>
                <a:gd name="T43" fmla="*/ 20 h 125"/>
                <a:gd name="T44" fmla="*/ 23 w 183"/>
                <a:gd name="T45" fmla="*/ 25 h 125"/>
                <a:gd name="T46" fmla="*/ 12 w 183"/>
                <a:gd name="T47" fmla="*/ 32 h 125"/>
                <a:gd name="T48" fmla="*/ 1 w 183"/>
                <a:gd name="T49" fmla="*/ 43 h 125"/>
                <a:gd name="T50" fmla="*/ 0 w 183"/>
                <a:gd name="T51" fmla="*/ 41 h 125"/>
                <a:gd name="T52" fmla="*/ 0 w 183"/>
                <a:gd name="T53" fmla="*/ 34 h 125"/>
                <a:gd name="T54" fmla="*/ 5 w 183"/>
                <a:gd name="T55" fmla="*/ 25 h 125"/>
                <a:gd name="T56" fmla="*/ 19 w 183"/>
                <a:gd name="T57" fmla="*/ 14 h 125"/>
                <a:gd name="T58" fmla="*/ 35 w 183"/>
                <a:gd name="T59" fmla="*/ 8 h 125"/>
                <a:gd name="T60" fmla="*/ 52 w 183"/>
                <a:gd name="T61" fmla="*/ 5 h 125"/>
                <a:gd name="T62" fmla="*/ 68 w 183"/>
                <a:gd name="T63" fmla="*/ 1 h 125"/>
                <a:gd name="T64" fmla="*/ 84 w 183"/>
                <a:gd name="T65" fmla="*/ 0 h 125"/>
                <a:gd name="T66" fmla="*/ 99 w 183"/>
                <a:gd name="T67" fmla="*/ 2 h 125"/>
                <a:gd name="T68" fmla="*/ 115 w 183"/>
                <a:gd name="T69" fmla="*/ 7 h 125"/>
                <a:gd name="T70" fmla="*/ 130 w 183"/>
                <a:gd name="T71" fmla="*/ 15 h 125"/>
                <a:gd name="T72" fmla="*/ 144 w 183"/>
                <a:gd name="T73" fmla="*/ 28 h 125"/>
                <a:gd name="T74" fmla="*/ 150 w 183"/>
                <a:gd name="T75" fmla="*/ 34 h 125"/>
                <a:gd name="T76" fmla="*/ 157 w 183"/>
                <a:gd name="T77" fmla="*/ 40 h 125"/>
                <a:gd name="T78" fmla="*/ 161 w 183"/>
                <a:gd name="T79" fmla="*/ 47 h 125"/>
                <a:gd name="T80" fmla="*/ 166 w 183"/>
                <a:gd name="T81" fmla="*/ 56 h 125"/>
                <a:gd name="T82" fmla="*/ 174 w 183"/>
                <a:gd name="T83" fmla="*/ 7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3" h="125">
                  <a:moveTo>
                    <a:pt x="174" y="75"/>
                  </a:moveTo>
                  <a:lnTo>
                    <a:pt x="175" y="88"/>
                  </a:lnTo>
                  <a:lnTo>
                    <a:pt x="180" y="102"/>
                  </a:lnTo>
                  <a:lnTo>
                    <a:pt x="183" y="114"/>
                  </a:lnTo>
                  <a:lnTo>
                    <a:pt x="182" y="125"/>
                  </a:lnTo>
                  <a:lnTo>
                    <a:pt x="172" y="115"/>
                  </a:lnTo>
                  <a:lnTo>
                    <a:pt x="167" y="103"/>
                  </a:lnTo>
                  <a:lnTo>
                    <a:pt x="165" y="88"/>
                  </a:lnTo>
                  <a:lnTo>
                    <a:pt x="163" y="75"/>
                  </a:lnTo>
                  <a:lnTo>
                    <a:pt x="158" y="65"/>
                  </a:lnTo>
                  <a:lnTo>
                    <a:pt x="153" y="56"/>
                  </a:lnTo>
                  <a:lnTo>
                    <a:pt x="146" y="47"/>
                  </a:lnTo>
                  <a:lnTo>
                    <a:pt x="137" y="39"/>
                  </a:lnTo>
                  <a:lnTo>
                    <a:pt x="129" y="31"/>
                  </a:lnTo>
                  <a:lnTo>
                    <a:pt x="120" y="25"/>
                  </a:lnTo>
                  <a:lnTo>
                    <a:pt x="110" y="19"/>
                  </a:lnTo>
                  <a:lnTo>
                    <a:pt x="101" y="14"/>
                  </a:lnTo>
                  <a:lnTo>
                    <a:pt x="87" y="15"/>
                  </a:lnTo>
                  <a:lnTo>
                    <a:pt x="74" y="15"/>
                  </a:lnTo>
                  <a:lnTo>
                    <a:pt x="60" y="17"/>
                  </a:lnTo>
                  <a:lnTo>
                    <a:pt x="48" y="18"/>
                  </a:lnTo>
                  <a:lnTo>
                    <a:pt x="35" y="20"/>
                  </a:lnTo>
                  <a:lnTo>
                    <a:pt x="23" y="25"/>
                  </a:lnTo>
                  <a:lnTo>
                    <a:pt x="12" y="32"/>
                  </a:lnTo>
                  <a:lnTo>
                    <a:pt x="1" y="43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5" y="25"/>
                  </a:lnTo>
                  <a:lnTo>
                    <a:pt x="19" y="14"/>
                  </a:lnTo>
                  <a:lnTo>
                    <a:pt x="35" y="8"/>
                  </a:lnTo>
                  <a:lnTo>
                    <a:pt x="52" y="5"/>
                  </a:lnTo>
                  <a:lnTo>
                    <a:pt x="68" y="1"/>
                  </a:lnTo>
                  <a:lnTo>
                    <a:pt x="84" y="0"/>
                  </a:lnTo>
                  <a:lnTo>
                    <a:pt x="99" y="2"/>
                  </a:lnTo>
                  <a:lnTo>
                    <a:pt x="115" y="7"/>
                  </a:lnTo>
                  <a:lnTo>
                    <a:pt x="130" y="15"/>
                  </a:lnTo>
                  <a:lnTo>
                    <a:pt x="144" y="28"/>
                  </a:lnTo>
                  <a:lnTo>
                    <a:pt x="150" y="34"/>
                  </a:lnTo>
                  <a:lnTo>
                    <a:pt x="157" y="40"/>
                  </a:lnTo>
                  <a:lnTo>
                    <a:pt x="161" y="47"/>
                  </a:lnTo>
                  <a:lnTo>
                    <a:pt x="166" y="56"/>
                  </a:lnTo>
                  <a:lnTo>
                    <a:pt x="174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39" name="Freeform 142"/>
            <p:cNvSpPr>
              <a:spLocks/>
            </p:cNvSpPr>
            <p:nvPr/>
          </p:nvSpPr>
          <p:spPr bwMode="auto">
            <a:xfrm>
              <a:off x="1421" y="3699"/>
              <a:ext cx="11" cy="9"/>
            </a:xfrm>
            <a:custGeom>
              <a:avLst/>
              <a:gdLst>
                <a:gd name="T0" fmla="*/ 33 w 33"/>
                <a:gd name="T1" fmla="*/ 19 h 27"/>
                <a:gd name="T2" fmla="*/ 27 w 33"/>
                <a:gd name="T3" fmla="*/ 25 h 27"/>
                <a:gd name="T4" fmla="*/ 21 w 33"/>
                <a:gd name="T5" fmla="*/ 27 h 27"/>
                <a:gd name="T6" fmla="*/ 13 w 33"/>
                <a:gd name="T7" fmla="*/ 24 h 27"/>
                <a:gd name="T8" fmla="*/ 4 w 33"/>
                <a:gd name="T9" fmla="*/ 18 h 27"/>
                <a:gd name="T10" fmla="*/ 2 w 33"/>
                <a:gd name="T11" fmla="*/ 13 h 27"/>
                <a:gd name="T12" fmla="*/ 0 w 33"/>
                <a:gd name="T13" fmla="*/ 8 h 27"/>
                <a:gd name="T14" fmla="*/ 0 w 33"/>
                <a:gd name="T15" fmla="*/ 5 h 27"/>
                <a:gd name="T16" fmla="*/ 2 w 33"/>
                <a:gd name="T17" fmla="*/ 0 h 27"/>
                <a:gd name="T18" fmla="*/ 10 w 33"/>
                <a:gd name="T19" fmla="*/ 8 h 27"/>
                <a:gd name="T20" fmla="*/ 18 w 33"/>
                <a:gd name="T21" fmla="*/ 13 h 27"/>
                <a:gd name="T22" fmla="*/ 26 w 33"/>
                <a:gd name="T23" fmla="*/ 17 h 27"/>
                <a:gd name="T24" fmla="*/ 33 w 33"/>
                <a:gd name="T25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27">
                  <a:moveTo>
                    <a:pt x="33" y="19"/>
                  </a:moveTo>
                  <a:lnTo>
                    <a:pt x="27" y="25"/>
                  </a:lnTo>
                  <a:lnTo>
                    <a:pt x="21" y="27"/>
                  </a:lnTo>
                  <a:lnTo>
                    <a:pt x="13" y="24"/>
                  </a:lnTo>
                  <a:lnTo>
                    <a:pt x="4" y="18"/>
                  </a:lnTo>
                  <a:lnTo>
                    <a:pt x="2" y="13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0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6" y="17"/>
                  </a:lnTo>
                  <a:lnTo>
                    <a:pt x="33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40" name="Freeform 143"/>
            <p:cNvSpPr>
              <a:spLocks/>
            </p:cNvSpPr>
            <p:nvPr/>
          </p:nvSpPr>
          <p:spPr bwMode="auto">
            <a:xfrm>
              <a:off x="1469" y="3701"/>
              <a:ext cx="11" cy="23"/>
            </a:xfrm>
            <a:custGeom>
              <a:avLst/>
              <a:gdLst>
                <a:gd name="T0" fmla="*/ 29 w 33"/>
                <a:gd name="T1" fmla="*/ 16 h 67"/>
                <a:gd name="T2" fmla="*/ 33 w 33"/>
                <a:gd name="T3" fmla="*/ 30 h 67"/>
                <a:gd name="T4" fmla="*/ 30 w 33"/>
                <a:gd name="T5" fmla="*/ 41 h 67"/>
                <a:gd name="T6" fmla="*/ 22 w 33"/>
                <a:gd name="T7" fmla="*/ 54 h 67"/>
                <a:gd name="T8" fmla="*/ 2 w 33"/>
                <a:gd name="T9" fmla="*/ 67 h 67"/>
                <a:gd name="T10" fmla="*/ 5 w 33"/>
                <a:gd name="T11" fmla="*/ 62 h 67"/>
                <a:gd name="T12" fmla="*/ 12 w 33"/>
                <a:gd name="T13" fmla="*/ 52 h 67"/>
                <a:gd name="T14" fmla="*/ 17 w 33"/>
                <a:gd name="T15" fmla="*/ 38 h 67"/>
                <a:gd name="T16" fmla="*/ 18 w 33"/>
                <a:gd name="T17" fmla="*/ 23 h 67"/>
                <a:gd name="T18" fmla="*/ 15 w 33"/>
                <a:gd name="T19" fmla="*/ 16 h 67"/>
                <a:gd name="T20" fmla="*/ 8 w 33"/>
                <a:gd name="T21" fmla="*/ 7 h 67"/>
                <a:gd name="T22" fmla="*/ 2 w 33"/>
                <a:gd name="T23" fmla="*/ 3 h 67"/>
                <a:gd name="T24" fmla="*/ 0 w 33"/>
                <a:gd name="T25" fmla="*/ 0 h 67"/>
                <a:gd name="T26" fmla="*/ 8 w 33"/>
                <a:gd name="T27" fmla="*/ 0 h 67"/>
                <a:gd name="T28" fmla="*/ 17 w 33"/>
                <a:gd name="T29" fmla="*/ 4 h 67"/>
                <a:gd name="T30" fmla="*/ 24 w 33"/>
                <a:gd name="T31" fmla="*/ 9 h 67"/>
                <a:gd name="T32" fmla="*/ 29 w 33"/>
                <a:gd name="T33" fmla="*/ 1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67">
                  <a:moveTo>
                    <a:pt x="29" y="16"/>
                  </a:moveTo>
                  <a:lnTo>
                    <a:pt x="33" y="30"/>
                  </a:lnTo>
                  <a:lnTo>
                    <a:pt x="30" y="41"/>
                  </a:lnTo>
                  <a:lnTo>
                    <a:pt x="22" y="54"/>
                  </a:lnTo>
                  <a:lnTo>
                    <a:pt x="2" y="67"/>
                  </a:lnTo>
                  <a:lnTo>
                    <a:pt x="5" y="62"/>
                  </a:lnTo>
                  <a:lnTo>
                    <a:pt x="12" y="52"/>
                  </a:lnTo>
                  <a:lnTo>
                    <a:pt x="17" y="38"/>
                  </a:lnTo>
                  <a:lnTo>
                    <a:pt x="18" y="23"/>
                  </a:lnTo>
                  <a:lnTo>
                    <a:pt x="15" y="16"/>
                  </a:lnTo>
                  <a:lnTo>
                    <a:pt x="8" y="7"/>
                  </a:lnTo>
                  <a:lnTo>
                    <a:pt x="2" y="3"/>
                  </a:lnTo>
                  <a:lnTo>
                    <a:pt x="0" y="0"/>
                  </a:lnTo>
                  <a:lnTo>
                    <a:pt x="8" y="0"/>
                  </a:lnTo>
                  <a:lnTo>
                    <a:pt x="17" y="4"/>
                  </a:lnTo>
                  <a:lnTo>
                    <a:pt x="24" y="9"/>
                  </a:lnTo>
                  <a:lnTo>
                    <a:pt x="29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41" name="Freeform 144"/>
            <p:cNvSpPr>
              <a:spLocks/>
            </p:cNvSpPr>
            <p:nvPr/>
          </p:nvSpPr>
          <p:spPr bwMode="auto">
            <a:xfrm>
              <a:off x="1169" y="3708"/>
              <a:ext cx="83" cy="19"/>
            </a:xfrm>
            <a:custGeom>
              <a:avLst/>
              <a:gdLst>
                <a:gd name="T0" fmla="*/ 99 w 249"/>
                <a:gd name="T1" fmla="*/ 1 h 57"/>
                <a:gd name="T2" fmla="*/ 112 w 249"/>
                <a:gd name="T3" fmla="*/ 0 h 57"/>
                <a:gd name="T4" fmla="*/ 124 w 249"/>
                <a:gd name="T5" fmla="*/ 1 h 57"/>
                <a:gd name="T6" fmla="*/ 136 w 249"/>
                <a:gd name="T7" fmla="*/ 2 h 57"/>
                <a:gd name="T8" fmla="*/ 154 w 249"/>
                <a:gd name="T9" fmla="*/ 0 h 57"/>
                <a:gd name="T10" fmla="*/ 172 w 249"/>
                <a:gd name="T11" fmla="*/ 6 h 57"/>
                <a:gd name="T12" fmla="*/ 188 w 249"/>
                <a:gd name="T13" fmla="*/ 17 h 57"/>
                <a:gd name="T14" fmla="*/ 205 w 249"/>
                <a:gd name="T15" fmla="*/ 25 h 57"/>
                <a:gd name="T16" fmla="*/ 225 w 249"/>
                <a:gd name="T17" fmla="*/ 30 h 57"/>
                <a:gd name="T18" fmla="*/ 245 w 249"/>
                <a:gd name="T19" fmla="*/ 47 h 57"/>
                <a:gd name="T20" fmla="*/ 224 w 249"/>
                <a:gd name="T21" fmla="*/ 45 h 57"/>
                <a:gd name="T22" fmla="*/ 211 w 249"/>
                <a:gd name="T23" fmla="*/ 36 h 57"/>
                <a:gd name="T24" fmla="*/ 196 w 249"/>
                <a:gd name="T25" fmla="*/ 35 h 57"/>
                <a:gd name="T26" fmla="*/ 180 w 249"/>
                <a:gd name="T27" fmla="*/ 36 h 57"/>
                <a:gd name="T28" fmla="*/ 165 w 249"/>
                <a:gd name="T29" fmla="*/ 30 h 57"/>
                <a:gd name="T30" fmla="*/ 151 w 249"/>
                <a:gd name="T31" fmla="*/ 28 h 57"/>
                <a:gd name="T32" fmla="*/ 135 w 249"/>
                <a:gd name="T33" fmla="*/ 24 h 57"/>
                <a:gd name="T34" fmla="*/ 119 w 249"/>
                <a:gd name="T35" fmla="*/ 20 h 57"/>
                <a:gd name="T36" fmla="*/ 107 w 249"/>
                <a:gd name="T37" fmla="*/ 12 h 57"/>
                <a:gd name="T38" fmla="*/ 84 w 249"/>
                <a:gd name="T39" fmla="*/ 20 h 57"/>
                <a:gd name="T40" fmla="*/ 61 w 249"/>
                <a:gd name="T41" fmla="*/ 17 h 57"/>
                <a:gd name="T42" fmla="*/ 37 w 249"/>
                <a:gd name="T43" fmla="*/ 14 h 57"/>
                <a:gd name="T44" fmla="*/ 17 w 249"/>
                <a:gd name="T45" fmla="*/ 29 h 57"/>
                <a:gd name="T46" fmla="*/ 8 w 249"/>
                <a:gd name="T47" fmla="*/ 30 h 57"/>
                <a:gd name="T48" fmla="*/ 0 w 249"/>
                <a:gd name="T49" fmla="*/ 29 h 57"/>
                <a:gd name="T50" fmla="*/ 13 w 249"/>
                <a:gd name="T51" fmla="*/ 19 h 57"/>
                <a:gd name="T52" fmla="*/ 25 w 249"/>
                <a:gd name="T53" fmla="*/ 11 h 57"/>
                <a:gd name="T54" fmla="*/ 37 w 249"/>
                <a:gd name="T55" fmla="*/ 2 h 57"/>
                <a:gd name="T56" fmla="*/ 53 w 249"/>
                <a:gd name="T57" fmla="*/ 0 h 57"/>
                <a:gd name="T58" fmla="*/ 63 w 249"/>
                <a:gd name="T59" fmla="*/ 5 h 57"/>
                <a:gd name="T60" fmla="*/ 74 w 249"/>
                <a:gd name="T61" fmla="*/ 8 h 57"/>
                <a:gd name="T62" fmla="*/ 85 w 249"/>
                <a:gd name="T63" fmla="*/ 9 h 57"/>
                <a:gd name="T64" fmla="*/ 95 w 249"/>
                <a:gd name="T6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9" h="57">
                  <a:moveTo>
                    <a:pt x="95" y="5"/>
                  </a:moveTo>
                  <a:lnTo>
                    <a:pt x="99" y="1"/>
                  </a:lnTo>
                  <a:lnTo>
                    <a:pt x="106" y="0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4" y="1"/>
                  </a:lnTo>
                  <a:lnTo>
                    <a:pt x="130" y="1"/>
                  </a:lnTo>
                  <a:lnTo>
                    <a:pt x="136" y="2"/>
                  </a:lnTo>
                  <a:lnTo>
                    <a:pt x="142" y="2"/>
                  </a:lnTo>
                  <a:lnTo>
                    <a:pt x="154" y="0"/>
                  </a:lnTo>
                  <a:lnTo>
                    <a:pt x="164" y="1"/>
                  </a:lnTo>
                  <a:lnTo>
                    <a:pt x="172" y="6"/>
                  </a:lnTo>
                  <a:lnTo>
                    <a:pt x="180" y="11"/>
                  </a:lnTo>
                  <a:lnTo>
                    <a:pt x="188" y="17"/>
                  </a:lnTo>
                  <a:lnTo>
                    <a:pt x="196" y="23"/>
                  </a:lnTo>
                  <a:lnTo>
                    <a:pt x="205" y="25"/>
                  </a:lnTo>
                  <a:lnTo>
                    <a:pt x="216" y="24"/>
                  </a:lnTo>
                  <a:lnTo>
                    <a:pt x="225" y="30"/>
                  </a:lnTo>
                  <a:lnTo>
                    <a:pt x="236" y="39"/>
                  </a:lnTo>
                  <a:lnTo>
                    <a:pt x="245" y="47"/>
                  </a:lnTo>
                  <a:lnTo>
                    <a:pt x="249" y="57"/>
                  </a:lnTo>
                  <a:lnTo>
                    <a:pt x="224" y="45"/>
                  </a:lnTo>
                  <a:lnTo>
                    <a:pt x="217" y="39"/>
                  </a:lnTo>
                  <a:lnTo>
                    <a:pt x="211" y="36"/>
                  </a:lnTo>
                  <a:lnTo>
                    <a:pt x="204" y="35"/>
                  </a:lnTo>
                  <a:lnTo>
                    <a:pt x="196" y="35"/>
                  </a:lnTo>
                  <a:lnTo>
                    <a:pt x="187" y="36"/>
                  </a:lnTo>
                  <a:lnTo>
                    <a:pt x="180" y="36"/>
                  </a:lnTo>
                  <a:lnTo>
                    <a:pt x="172" y="34"/>
                  </a:lnTo>
                  <a:lnTo>
                    <a:pt x="165" y="30"/>
                  </a:lnTo>
                  <a:lnTo>
                    <a:pt x="158" y="29"/>
                  </a:lnTo>
                  <a:lnTo>
                    <a:pt x="151" y="28"/>
                  </a:lnTo>
                  <a:lnTo>
                    <a:pt x="142" y="26"/>
                  </a:lnTo>
                  <a:lnTo>
                    <a:pt x="135" y="24"/>
                  </a:lnTo>
                  <a:lnTo>
                    <a:pt x="126" y="23"/>
                  </a:lnTo>
                  <a:lnTo>
                    <a:pt x="119" y="20"/>
                  </a:lnTo>
                  <a:lnTo>
                    <a:pt x="113" y="17"/>
                  </a:lnTo>
                  <a:lnTo>
                    <a:pt x="107" y="12"/>
                  </a:lnTo>
                  <a:lnTo>
                    <a:pt x="96" y="18"/>
                  </a:lnTo>
                  <a:lnTo>
                    <a:pt x="84" y="20"/>
                  </a:lnTo>
                  <a:lnTo>
                    <a:pt x="72" y="19"/>
                  </a:lnTo>
                  <a:lnTo>
                    <a:pt x="61" y="17"/>
                  </a:lnTo>
                  <a:lnTo>
                    <a:pt x="48" y="14"/>
                  </a:lnTo>
                  <a:lnTo>
                    <a:pt x="37" y="14"/>
                  </a:lnTo>
                  <a:lnTo>
                    <a:pt x="27" y="19"/>
                  </a:lnTo>
                  <a:lnTo>
                    <a:pt x="17" y="29"/>
                  </a:lnTo>
                  <a:lnTo>
                    <a:pt x="12" y="29"/>
                  </a:lnTo>
                  <a:lnTo>
                    <a:pt x="8" y="30"/>
                  </a:lnTo>
                  <a:lnTo>
                    <a:pt x="5" y="31"/>
                  </a:lnTo>
                  <a:lnTo>
                    <a:pt x="0" y="29"/>
                  </a:lnTo>
                  <a:lnTo>
                    <a:pt x="7" y="24"/>
                  </a:lnTo>
                  <a:lnTo>
                    <a:pt x="13" y="19"/>
                  </a:lnTo>
                  <a:lnTo>
                    <a:pt x="19" y="14"/>
                  </a:lnTo>
                  <a:lnTo>
                    <a:pt x="25" y="11"/>
                  </a:lnTo>
                  <a:lnTo>
                    <a:pt x="31" y="6"/>
                  </a:lnTo>
                  <a:lnTo>
                    <a:pt x="37" y="2"/>
                  </a:lnTo>
                  <a:lnTo>
                    <a:pt x="45" y="1"/>
                  </a:lnTo>
                  <a:lnTo>
                    <a:pt x="53" y="0"/>
                  </a:lnTo>
                  <a:lnTo>
                    <a:pt x="58" y="2"/>
                  </a:lnTo>
                  <a:lnTo>
                    <a:pt x="63" y="5"/>
                  </a:lnTo>
                  <a:lnTo>
                    <a:pt x="69" y="6"/>
                  </a:lnTo>
                  <a:lnTo>
                    <a:pt x="74" y="8"/>
                  </a:lnTo>
                  <a:lnTo>
                    <a:pt x="79" y="9"/>
                  </a:lnTo>
                  <a:lnTo>
                    <a:pt x="85" y="9"/>
                  </a:lnTo>
                  <a:lnTo>
                    <a:pt x="90" y="8"/>
                  </a:lnTo>
                  <a:lnTo>
                    <a:pt x="9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42" name="Freeform 145"/>
            <p:cNvSpPr>
              <a:spLocks/>
            </p:cNvSpPr>
            <p:nvPr/>
          </p:nvSpPr>
          <p:spPr bwMode="auto">
            <a:xfrm>
              <a:off x="1476" y="3705"/>
              <a:ext cx="35" cy="40"/>
            </a:xfrm>
            <a:custGeom>
              <a:avLst/>
              <a:gdLst>
                <a:gd name="T0" fmla="*/ 106 w 106"/>
                <a:gd name="T1" fmla="*/ 12 h 120"/>
                <a:gd name="T2" fmla="*/ 103 w 106"/>
                <a:gd name="T3" fmla="*/ 29 h 120"/>
                <a:gd name="T4" fmla="*/ 98 w 106"/>
                <a:gd name="T5" fmla="*/ 48 h 120"/>
                <a:gd name="T6" fmla="*/ 92 w 106"/>
                <a:gd name="T7" fmla="*/ 63 h 120"/>
                <a:gd name="T8" fmla="*/ 84 w 106"/>
                <a:gd name="T9" fmla="*/ 79 h 120"/>
                <a:gd name="T10" fmla="*/ 75 w 106"/>
                <a:gd name="T11" fmla="*/ 93 h 120"/>
                <a:gd name="T12" fmla="*/ 62 w 106"/>
                <a:gd name="T13" fmla="*/ 105 h 120"/>
                <a:gd name="T14" fmla="*/ 48 w 106"/>
                <a:gd name="T15" fmla="*/ 113 h 120"/>
                <a:gd name="T16" fmla="*/ 31 w 106"/>
                <a:gd name="T17" fmla="*/ 119 h 120"/>
                <a:gd name="T18" fmla="*/ 25 w 106"/>
                <a:gd name="T19" fmla="*/ 119 h 120"/>
                <a:gd name="T20" fmla="*/ 15 w 106"/>
                <a:gd name="T21" fmla="*/ 120 h 120"/>
                <a:gd name="T22" fmla="*/ 6 w 106"/>
                <a:gd name="T23" fmla="*/ 120 h 120"/>
                <a:gd name="T24" fmla="*/ 0 w 106"/>
                <a:gd name="T25" fmla="*/ 118 h 120"/>
                <a:gd name="T26" fmla="*/ 4 w 106"/>
                <a:gd name="T27" fmla="*/ 114 h 120"/>
                <a:gd name="T28" fmla="*/ 9 w 106"/>
                <a:gd name="T29" fmla="*/ 112 h 120"/>
                <a:gd name="T30" fmla="*/ 16 w 106"/>
                <a:gd name="T31" fmla="*/ 110 h 120"/>
                <a:gd name="T32" fmla="*/ 23 w 106"/>
                <a:gd name="T33" fmla="*/ 106 h 120"/>
                <a:gd name="T34" fmla="*/ 32 w 106"/>
                <a:gd name="T35" fmla="*/ 103 h 120"/>
                <a:gd name="T36" fmla="*/ 39 w 106"/>
                <a:gd name="T37" fmla="*/ 101 h 120"/>
                <a:gd name="T38" fmla="*/ 45 w 106"/>
                <a:gd name="T39" fmla="*/ 99 h 120"/>
                <a:gd name="T40" fmla="*/ 50 w 106"/>
                <a:gd name="T41" fmla="*/ 96 h 120"/>
                <a:gd name="T42" fmla="*/ 60 w 106"/>
                <a:gd name="T43" fmla="*/ 86 h 120"/>
                <a:gd name="T44" fmla="*/ 68 w 106"/>
                <a:gd name="T45" fmla="*/ 76 h 120"/>
                <a:gd name="T46" fmla="*/ 76 w 106"/>
                <a:gd name="T47" fmla="*/ 65 h 120"/>
                <a:gd name="T48" fmla="*/ 82 w 106"/>
                <a:gd name="T49" fmla="*/ 54 h 120"/>
                <a:gd name="T50" fmla="*/ 88 w 106"/>
                <a:gd name="T51" fmla="*/ 42 h 120"/>
                <a:gd name="T52" fmla="*/ 92 w 106"/>
                <a:gd name="T53" fmla="*/ 28 h 120"/>
                <a:gd name="T54" fmla="*/ 94 w 106"/>
                <a:gd name="T55" fmla="*/ 15 h 120"/>
                <a:gd name="T56" fmla="*/ 94 w 106"/>
                <a:gd name="T57" fmla="*/ 0 h 120"/>
                <a:gd name="T58" fmla="*/ 100 w 106"/>
                <a:gd name="T59" fmla="*/ 0 h 120"/>
                <a:gd name="T60" fmla="*/ 103 w 106"/>
                <a:gd name="T61" fmla="*/ 3 h 120"/>
                <a:gd name="T62" fmla="*/ 104 w 106"/>
                <a:gd name="T63" fmla="*/ 8 h 120"/>
                <a:gd name="T64" fmla="*/ 106 w 106"/>
                <a:gd name="T65" fmla="*/ 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20">
                  <a:moveTo>
                    <a:pt x="106" y="12"/>
                  </a:moveTo>
                  <a:lnTo>
                    <a:pt x="103" y="29"/>
                  </a:lnTo>
                  <a:lnTo>
                    <a:pt x="98" y="48"/>
                  </a:lnTo>
                  <a:lnTo>
                    <a:pt x="92" y="63"/>
                  </a:lnTo>
                  <a:lnTo>
                    <a:pt x="84" y="79"/>
                  </a:lnTo>
                  <a:lnTo>
                    <a:pt x="75" y="93"/>
                  </a:lnTo>
                  <a:lnTo>
                    <a:pt x="62" y="105"/>
                  </a:lnTo>
                  <a:lnTo>
                    <a:pt x="48" y="113"/>
                  </a:lnTo>
                  <a:lnTo>
                    <a:pt x="31" y="119"/>
                  </a:lnTo>
                  <a:lnTo>
                    <a:pt x="25" y="119"/>
                  </a:lnTo>
                  <a:lnTo>
                    <a:pt x="15" y="120"/>
                  </a:lnTo>
                  <a:lnTo>
                    <a:pt x="6" y="120"/>
                  </a:lnTo>
                  <a:lnTo>
                    <a:pt x="0" y="118"/>
                  </a:lnTo>
                  <a:lnTo>
                    <a:pt x="4" y="114"/>
                  </a:lnTo>
                  <a:lnTo>
                    <a:pt x="9" y="112"/>
                  </a:lnTo>
                  <a:lnTo>
                    <a:pt x="16" y="110"/>
                  </a:lnTo>
                  <a:lnTo>
                    <a:pt x="23" y="106"/>
                  </a:lnTo>
                  <a:lnTo>
                    <a:pt x="32" y="103"/>
                  </a:lnTo>
                  <a:lnTo>
                    <a:pt x="39" y="101"/>
                  </a:lnTo>
                  <a:lnTo>
                    <a:pt x="45" y="99"/>
                  </a:lnTo>
                  <a:lnTo>
                    <a:pt x="50" y="96"/>
                  </a:lnTo>
                  <a:lnTo>
                    <a:pt x="60" y="86"/>
                  </a:lnTo>
                  <a:lnTo>
                    <a:pt x="68" y="76"/>
                  </a:lnTo>
                  <a:lnTo>
                    <a:pt x="76" y="65"/>
                  </a:lnTo>
                  <a:lnTo>
                    <a:pt x="82" y="54"/>
                  </a:lnTo>
                  <a:lnTo>
                    <a:pt x="88" y="42"/>
                  </a:lnTo>
                  <a:lnTo>
                    <a:pt x="92" y="28"/>
                  </a:lnTo>
                  <a:lnTo>
                    <a:pt x="94" y="15"/>
                  </a:lnTo>
                  <a:lnTo>
                    <a:pt x="94" y="0"/>
                  </a:lnTo>
                  <a:lnTo>
                    <a:pt x="100" y="0"/>
                  </a:lnTo>
                  <a:lnTo>
                    <a:pt x="103" y="3"/>
                  </a:lnTo>
                  <a:lnTo>
                    <a:pt x="104" y="8"/>
                  </a:lnTo>
                  <a:lnTo>
                    <a:pt x="106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43" name="Freeform 146"/>
            <p:cNvSpPr>
              <a:spLocks/>
            </p:cNvSpPr>
            <p:nvPr/>
          </p:nvSpPr>
          <p:spPr bwMode="auto">
            <a:xfrm>
              <a:off x="1358" y="3723"/>
              <a:ext cx="13" cy="36"/>
            </a:xfrm>
            <a:custGeom>
              <a:avLst/>
              <a:gdLst>
                <a:gd name="T0" fmla="*/ 41 w 41"/>
                <a:gd name="T1" fmla="*/ 108 h 108"/>
                <a:gd name="T2" fmla="*/ 26 w 41"/>
                <a:gd name="T3" fmla="*/ 104 h 108"/>
                <a:gd name="T4" fmla="*/ 18 w 41"/>
                <a:gd name="T5" fmla="*/ 96 h 108"/>
                <a:gd name="T6" fmla="*/ 11 w 41"/>
                <a:gd name="T7" fmla="*/ 83 h 108"/>
                <a:gd name="T8" fmla="*/ 7 w 41"/>
                <a:gd name="T9" fmla="*/ 73 h 108"/>
                <a:gd name="T10" fmla="*/ 0 w 41"/>
                <a:gd name="T11" fmla="*/ 52 h 108"/>
                <a:gd name="T12" fmla="*/ 0 w 41"/>
                <a:gd name="T13" fmla="*/ 34 h 108"/>
                <a:gd name="T14" fmla="*/ 4 w 41"/>
                <a:gd name="T15" fmla="*/ 18 h 108"/>
                <a:gd name="T16" fmla="*/ 9 w 41"/>
                <a:gd name="T17" fmla="*/ 0 h 108"/>
                <a:gd name="T18" fmla="*/ 11 w 41"/>
                <a:gd name="T19" fmla="*/ 12 h 108"/>
                <a:gd name="T20" fmla="*/ 18 w 41"/>
                <a:gd name="T21" fmla="*/ 41 h 108"/>
                <a:gd name="T22" fmla="*/ 27 w 41"/>
                <a:gd name="T23" fmla="*/ 76 h 108"/>
                <a:gd name="T24" fmla="*/ 41 w 41"/>
                <a:gd name="T2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08">
                  <a:moveTo>
                    <a:pt x="41" y="108"/>
                  </a:moveTo>
                  <a:lnTo>
                    <a:pt x="26" y="104"/>
                  </a:lnTo>
                  <a:lnTo>
                    <a:pt x="18" y="96"/>
                  </a:lnTo>
                  <a:lnTo>
                    <a:pt x="11" y="83"/>
                  </a:lnTo>
                  <a:lnTo>
                    <a:pt x="7" y="73"/>
                  </a:lnTo>
                  <a:lnTo>
                    <a:pt x="0" y="52"/>
                  </a:lnTo>
                  <a:lnTo>
                    <a:pt x="0" y="34"/>
                  </a:lnTo>
                  <a:lnTo>
                    <a:pt x="4" y="18"/>
                  </a:lnTo>
                  <a:lnTo>
                    <a:pt x="9" y="0"/>
                  </a:lnTo>
                  <a:lnTo>
                    <a:pt x="11" y="12"/>
                  </a:lnTo>
                  <a:lnTo>
                    <a:pt x="18" y="41"/>
                  </a:lnTo>
                  <a:lnTo>
                    <a:pt x="27" y="76"/>
                  </a:lnTo>
                  <a:lnTo>
                    <a:pt x="41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44" name="Freeform 147"/>
            <p:cNvSpPr>
              <a:spLocks/>
            </p:cNvSpPr>
            <p:nvPr/>
          </p:nvSpPr>
          <p:spPr bwMode="auto">
            <a:xfrm>
              <a:off x="1002" y="3699"/>
              <a:ext cx="27" cy="56"/>
            </a:xfrm>
            <a:custGeom>
              <a:avLst/>
              <a:gdLst>
                <a:gd name="T0" fmla="*/ 23 w 81"/>
                <a:gd name="T1" fmla="*/ 73 h 166"/>
                <a:gd name="T2" fmla="*/ 24 w 81"/>
                <a:gd name="T3" fmla="*/ 86 h 166"/>
                <a:gd name="T4" fmla="*/ 28 w 81"/>
                <a:gd name="T5" fmla="*/ 100 h 166"/>
                <a:gd name="T6" fmla="*/ 34 w 81"/>
                <a:gd name="T7" fmla="*/ 112 h 166"/>
                <a:gd name="T8" fmla="*/ 41 w 81"/>
                <a:gd name="T9" fmla="*/ 124 h 166"/>
                <a:gd name="T10" fmla="*/ 50 w 81"/>
                <a:gd name="T11" fmla="*/ 135 h 166"/>
                <a:gd name="T12" fmla="*/ 60 w 81"/>
                <a:gd name="T13" fmla="*/ 145 h 166"/>
                <a:gd name="T14" fmla="*/ 70 w 81"/>
                <a:gd name="T15" fmla="*/ 153 h 166"/>
                <a:gd name="T16" fmla="*/ 81 w 81"/>
                <a:gd name="T17" fmla="*/ 159 h 166"/>
                <a:gd name="T18" fmla="*/ 81 w 81"/>
                <a:gd name="T19" fmla="*/ 166 h 166"/>
                <a:gd name="T20" fmla="*/ 52 w 81"/>
                <a:gd name="T21" fmla="*/ 159 h 166"/>
                <a:gd name="T22" fmla="*/ 32 w 81"/>
                <a:gd name="T23" fmla="*/ 147 h 166"/>
                <a:gd name="T24" fmla="*/ 18 w 81"/>
                <a:gd name="T25" fmla="*/ 131 h 166"/>
                <a:gd name="T26" fmla="*/ 11 w 81"/>
                <a:gd name="T27" fmla="*/ 113 h 166"/>
                <a:gd name="T28" fmla="*/ 7 w 81"/>
                <a:gd name="T29" fmla="*/ 94 h 166"/>
                <a:gd name="T30" fmla="*/ 5 w 81"/>
                <a:gd name="T31" fmla="*/ 73 h 166"/>
                <a:gd name="T32" fmla="*/ 4 w 81"/>
                <a:gd name="T33" fmla="*/ 52 h 166"/>
                <a:gd name="T34" fmla="*/ 0 w 81"/>
                <a:gd name="T35" fmla="*/ 33 h 166"/>
                <a:gd name="T36" fmla="*/ 5 w 81"/>
                <a:gd name="T37" fmla="*/ 0 h 166"/>
                <a:gd name="T38" fmla="*/ 11 w 81"/>
                <a:gd name="T39" fmla="*/ 18 h 166"/>
                <a:gd name="T40" fmla="*/ 13 w 81"/>
                <a:gd name="T41" fmla="*/ 36 h 166"/>
                <a:gd name="T42" fmla="*/ 16 w 81"/>
                <a:gd name="T43" fmla="*/ 56 h 166"/>
                <a:gd name="T44" fmla="*/ 23 w 81"/>
                <a:gd name="T45" fmla="*/ 7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1" h="166">
                  <a:moveTo>
                    <a:pt x="23" y="73"/>
                  </a:moveTo>
                  <a:lnTo>
                    <a:pt x="24" y="86"/>
                  </a:lnTo>
                  <a:lnTo>
                    <a:pt x="28" y="100"/>
                  </a:lnTo>
                  <a:lnTo>
                    <a:pt x="34" y="112"/>
                  </a:lnTo>
                  <a:lnTo>
                    <a:pt x="41" y="124"/>
                  </a:lnTo>
                  <a:lnTo>
                    <a:pt x="50" y="135"/>
                  </a:lnTo>
                  <a:lnTo>
                    <a:pt x="60" y="145"/>
                  </a:lnTo>
                  <a:lnTo>
                    <a:pt x="70" y="153"/>
                  </a:lnTo>
                  <a:lnTo>
                    <a:pt x="81" y="159"/>
                  </a:lnTo>
                  <a:lnTo>
                    <a:pt x="81" y="166"/>
                  </a:lnTo>
                  <a:lnTo>
                    <a:pt x="52" y="159"/>
                  </a:lnTo>
                  <a:lnTo>
                    <a:pt x="32" y="147"/>
                  </a:lnTo>
                  <a:lnTo>
                    <a:pt x="18" y="131"/>
                  </a:lnTo>
                  <a:lnTo>
                    <a:pt x="11" y="113"/>
                  </a:lnTo>
                  <a:lnTo>
                    <a:pt x="7" y="94"/>
                  </a:lnTo>
                  <a:lnTo>
                    <a:pt x="5" y="73"/>
                  </a:lnTo>
                  <a:lnTo>
                    <a:pt x="4" y="52"/>
                  </a:lnTo>
                  <a:lnTo>
                    <a:pt x="0" y="33"/>
                  </a:lnTo>
                  <a:lnTo>
                    <a:pt x="5" y="0"/>
                  </a:lnTo>
                  <a:lnTo>
                    <a:pt x="11" y="18"/>
                  </a:lnTo>
                  <a:lnTo>
                    <a:pt x="13" y="36"/>
                  </a:lnTo>
                  <a:lnTo>
                    <a:pt x="16" y="56"/>
                  </a:lnTo>
                  <a:lnTo>
                    <a:pt x="23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45" name="Freeform 148"/>
            <p:cNvSpPr>
              <a:spLocks/>
            </p:cNvSpPr>
            <p:nvPr/>
          </p:nvSpPr>
          <p:spPr bwMode="auto">
            <a:xfrm>
              <a:off x="1326" y="3727"/>
              <a:ext cx="29" cy="22"/>
            </a:xfrm>
            <a:custGeom>
              <a:avLst/>
              <a:gdLst>
                <a:gd name="T0" fmla="*/ 87 w 87"/>
                <a:gd name="T1" fmla="*/ 2 h 66"/>
                <a:gd name="T2" fmla="*/ 74 w 87"/>
                <a:gd name="T3" fmla="*/ 6 h 66"/>
                <a:gd name="T4" fmla="*/ 63 w 87"/>
                <a:gd name="T5" fmla="*/ 11 h 66"/>
                <a:gd name="T6" fmla="*/ 53 w 87"/>
                <a:gd name="T7" fmla="*/ 17 h 66"/>
                <a:gd name="T8" fmla="*/ 45 w 87"/>
                <a:gd name="T9" fmla="*/ 24 h 66"/>
                <a:gd name="T10" fmla="*/ 37 w 87"/>
                <a:gd name="T11" fmla="*/ 32 h 66"/>
                <a:gd name="T12" fmla="*/ 31 w 87"/>
                <a:gd name="T13" fmla="*/ 42 h 66"/>
                <a:gd name="T14" fmla="*/ 25 w 87"/>
                <a:gd name="T15" fmla="*/ 53 h 66"/>
                <a:gd name="T16" fmla="*/ 20 w 87"/>
                <a:gd name="T17" fmla="*/ 66 h 66"/>
                <a:gd name="T18" fmla="*/ 13 w 87"/>
                <a:gd name="T19" fmla="*/ 60 h 66"/>
                <a:gd name="T20" fmla="*/ 6 w 87"/>
                <a:gd name="T21" fmla="*/ 53 h 66"/>
                <a:gd name="T22" fmla="*/ 0 w 87"/>
                <a:gd name="T23" fmla="*/ 46 h 66"/>
                <a:gd name="T24" fmla="*/ 0 w 87"/>
                <a:gd name="T25" fmla="*/ 40 h 66"/>
                <a:gd name="T26" fmla="*/ 4 w 87"/>
                <a:gd name="T27" fmla="*/ 42 h 66"/>
                <a:gd name="T28" fmla="*/ 6 w 87"/>
                <a:gd name="T29" fmla="*/ 43 h 66"/>
                <a:gd name="T30" fmla="*/ 8 w 87"/>
                <a:gd name="T31" fmla="*/ 42 h 66"/>
                <a:gd name="T32" fmla="*/ 14 w 87"/>
                <a:gd name="T33" fmla="*/ 38 h 66"/>
                <a:gd name="T34" fmla="*/ 22 w 87"/>
                <a:gd name="T35" fmla="*/ 30 h 66"/>
                <a:gd name="T36" fmla="*/ 29 w 87"/>
                <a:gd name="T37" fmla="*/ 23 h 66"/>
                <a:gd name="T38" fmla="*/ 37 w 87"/>
                <a:gd name="T39" fmla="*/ 15 h 66"/>
                <a:gd name="T40" fmla="*/ 46 w 87"/>
                <a:gd name="T41" fmla="*/ 8 h 66"/>
                <a:gd name="T42" fmla="*/ 56 w 87"/>
                <a:gd name="T43" fmla="*/ 3 h 66"/>
                <a:gd name="T44" fmla="*/ 65 w 87"/>
                <a:gd name="T45" fmla="*/ 0 h 66"/>
                <a:gd name="T46" fmla="*/ 76 w 87"/>
                <a:gd name="T47" fmla="*/ 0 h 66"/>
                <a:gd name="T48" fmla="*/ 87 w 87"/>
                <a:gd name="T49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66">
                  <a:moveTo>
                    <a:pt x="87" y="2"/>
                  </a:moveTo>
                  <a:lnTo>
                    <a:pt x="74" y="6"/>
                  </a:lnTo>
                  <a:lnTo>
                    <a:pt x="63" y="11"/>
                  </a:lnTo>
                  <a:lnTo>
                    <a:pt x="53" y="17"/>
                  </a:lnTo>
                  <a:lnTo>
                    <a:pt x="45" y="24"/>
                  </a:lnTo>
                  <a:lnTo>
                    <a:pt x="37" y="32"/>
                  </a:lnTo>
                  <a:lnTo>
                    <a:pt x="31" y="42"/>
                  </a:lnTo>
                  <a:lnTo>
                    <a:pt x="25" y="53"/>
                  </a:lnTo>
                  <a:lnTo>
                    <a:pt x="20" y="66"/>
                  </a:lnTo>
                  <a:lnTo>
                    <a:pt x="13" y="60"/>
                  </a:lnTo>
                  <a:lnTo>
                    <a:pt x="6" y="53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4" y="42"/>
                  </a:lnTo>
                  <a:lnTo>
                    <a:pt x="6" y="43"/>
                  </a:lnTo>
                  <a:lnTo>
                    <a:pt x="8" y="42"/>
                  </a:lnTo>
                  <a:lnTo>
                    <a:pt x="14" y="38"/>
                  </a:lnTo>
                  <a:lnTo>
                    <a:pt x="22" y="30"/>
                  </a:lnTo>
                  <a:lnTo>
                    <a:pt x="29" y="23"/>
                  </a:lnTo>
                  <a:lnTo>
                    <a:pt x="37" y="15"/>
                  </a:lnTo>
                  <a:lnTo>
                    <a:pt x="46" y="8"/>
                  </a:lnTo>
                  <a:lnTo>
                    <a:pt x="56" y="3"/>
                  </a:lnTo>
                  <a:lnTo>
                    <a:pt x="65" y="0"/>
                  </a:lnTo>
                  <a:lnTo>
                    <a:pt x="76" y="0"/>
                  </a:lnTo>
                  <a:lnTo>
                    <a:pt x="87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46" name="Freeform 149"/>
            <p:cNvSpPr>
              <a:spLocks/>
            </p:cNvSpPr>
            <p:nvPr/>
          </p:nvSpPr>
          <p:spPr bwMode="auto">
            <a:xfrm>
              <a:off x="1148" y="3721"/>
              <a:ext cx="15" cy="40"/>
            </a:xfrm>
            <a:custGeom>
              <a:avLst/>
              <a:gdLst>
                <a:gd name="T0" fmla="*/ 45 w 45"/>
                <a:gd name="T1" fmla="*/ 6 h 122"/>
                <a:gd name="T2" fmla="*/ 31 w 45"/>
                <a:gd name="T3" fmla="*/ 16 h 122"/>
                <a:gd name="T4" fmla="*/ 21 w 45"/>
                <a:gd name="T5" fmla="*/ 30 h 122"/>
                <a:gd name="T6" fmla="*/ 14 w 45"/>
                <a:gd name="T7" fmla="*/ 45 h 122"/>
                <a:gd name="T8" fmla="*/ 12 w 45"/>
                <a:gd name="T9" fmla="*/ 62 h 122"/>
                <a:gd name="T10" fmla="*/ 8 w 45"/>
                <a:gd name="T11" fmla="*/ 73 h 122"/>
                <a:gd name="T12" fmla="*/ 9 w 45"/>
                <a:gd name="T13" fmla="*/ 81 h 122"/>
                <a:gd name="T14" fmla="*/ 12 w 45"/>
                <a:gd name="T15" fmla="*/ 87 h 122"/>
                <a:gd name="T16" fmla="*/ 17 w 45"/>
                <a:gd name="T17" fmla="*/ 91 h 122"/>
                <a:gd name="T18" fmla="*/ 21 w 45"/>
                <a:gd name="T19" fmla="*/ 96 h 122"/>
                <a:gd name="T20" fmla="*/ 25 w 45"/>
                <a:gd name="T21" fmla="*/ 102 h 122"/>
                <a:gd name="T22" fmla="*/ 26 w 45"/>
                <a:gd name="T23" fmla="*/ 110 h 122"/>
                <a:gd name="T24" fmla="*/ 24 w 45"/>
                <a:gd name="T25" fmla="*/ 121 h 122"/>
                <a:gd name="T26" fmla="*/ 21 w 45"/>
                <a:gd name="T27" fmla="*/ 122 h 122"/>
                <a:gd name="T28" fmla="*/ 20 w 45"/>
                <a:gd name="T29" fmla="*/ 122 h 122"/>
                <a:gd name="T30" fmla="*/ 18 w 45"/>
                <a:gd name="T31" fmla="*/ 122 h 122"/>
                <a:gd name="T32" fmla="*/ 15 w 45"/>
                <a:gd name="T33" fmla="*/ 122 h 122"/>
                <a:gd name="T34" fmla="*/ 12 w 45"/>
                <a:gd name="T35" fmla="*/ 115 h 122"/>
                <a:gd name="T36" fmla="*/ 8 w 45"/>
                <a:gd name="T37" fmla="*/ 107 h 122"/>
                <a:gd name="T38" fmla="*/ 4 w 45"/>
                <a:gd name="T39" fmla="*/ 100 h 122"/>
                <a:gd name="T40" fmla="*/ 0 w 45"/>
                <a:gd name="T41" fmla="*/ 94 h 122"/>
                <a:gd name="T42" fmla="*/ 1 w 45"/>
                <a:gd name="T43" fmla="*/ 67 h 122"/>
                <a:gd name="T44" fmla="*/ 4 w 45"/>
                <a:gd name="T45" fmla="*/ 40 h 122"/>
                <a:gd name="T46" fmla="*/ 13 w 45"/>
                <a:gd name="T47" fmla="*/ 17 h 122"/>
                <a:gd name="T48" fmla="*/ 31 w 45"/>
                <a:gd name="T49" fmla="*/ 0 h 122"/>
                <a:gd name="T50" fmla="*/ 34 w 45"/>
                <a:gd name="T51" fmla="*/ 3 h 122"/>
                <a:gd name="T52" fmla="*/ 37 w 45"/>
                <a:gd name="T53" fmla="*/ 3 h 122"/>
                <a:gd name="T54" fmla="*/ 41 w 45"/>
                <a:gd name="T55" fmla="*/ 3 h 122"/>
                <a:gd name="T56" fmla="*/ 45 w 45"/>
                <a:gd name="T57" fmla="*/ 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" h="122">
                  <a:moveTo>
                    <a:pt x="45" y="6"/>
                  </a:moveTo>
                  <a:lnTo>
                    <a:pt x="31" y="16"/>
                  </a:lnTo>
                  <a:lnTo>
                    <a:pt x="21" y="30"/>
                  </a:lnTo>
                  <a:lnTo>
                    <a:pt x="14" y="45"/>
                  </a:lnTo>
                  <a:lnTo>
                    <a:pt x="12" y="62"/>
                  </a:lnTo>
                  <a:lnTo>
                    <a:pt x="8" y="73"/>
                  </a:lnTo>
                  <a:lnTo>
                    <a:pt x="9" y="81"/>
                  </a:lnTo>
                  <a:lnTo>
                    <a:pt x="12" y="87"/>
                  </a:lnTo>
                  <a:lnTo>
                    <a:pt x="17" y="91"/>
                  </a:lnTo>
                  <a:lnTo>
                    <a:pt x="21" y="96"/>
                  </a:lnTo>
                  <a:lnTo>
                    <a:pt x="25" y="102"/>
                  </a:lnTo>
                  <a:lnTo>
                    <a:pt x="26" y="110"/>
                  </a:lnTo>
                  <a:lnTo>
                    <a:pt x="24" y="121"/>
                  </a:lnTo>
                  <a:lnTo>
                    <a:pt x="21" y="122"/>
                  </a:lnTo>
                  <a:lnTo>
                    <a:pt x="20" y="122"/>
                  </a:lnTo>
                  <a:lnTo>
                    <a:pt x="18" y="122"/>
                  </a:lnTo>
                  <a:lnTo>
                    <a:pt x="15" y="122"/>
                  </a:lnTo>
                  <a:lnTo>
                    <a:pt x="12" y="115"/>
                  </a:lnTo>
                  <a:lnTo>
                    <a:pt x="8" y="107"/>
                  </a:lnTo>
                  <a:lnTo>
                    <a:pt x="4" y="100"/>
                  </a:lnTo>
                  <a:lnTo>
                    <a:pt x="0" y="94"/>
                  </a:lnTo>
                  <a:lnTo>
                    <a:pt x="1" y="67"/>
                  </a:lnTo>
                  <a:lnTo>
                    <a:pt x="4" y="40"/>
                  </a:lnTo>
                  <a:lnTo>
                    <a:pt x="13" y="17"/>
                  </a:lnTo>
                  <a:lnTo>
                    <a:pt x="31" y="0"/>
                  </a:lnTo>
                  <a:lnTo>
                    <a:pt x="34" y="3"/>
                  </a:lnTo>
                  <a:lnTo>
                    <a:pt x="37" y="3"/>
                  </a:lnTo>
                  <a:lnTo>
                    <a:pt x="41" y="3"/>
                  </a:lnTo>
                  <a:lnTo>
                    <a:pt x="4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47" name="Freeform 150"/>
            <p:cNvSpPr>
              <a:spLocks/>
            </p:cNvSpPr>
            <p:nvPr/>
          </p:nvSpPr>
          <p:spPr bwMode="auto">
            <a:xfrm>
              <a:off x="1469" y="3732"/>
              <a:ext cx="4" cy="33"/>
            </a:xfrm>
            <a:custGeom>
              <a:avLst/>
              <a:gdLst>
                <a:gd name="T0" fmla="*/ 11 w 13"/>
                <a:gd name="T1" fmla="*/ 99 h 99"/>
                <a:gd name="T2" fmla="*/ 3 w 13"/>
                <a:gd name="T3" fmla="*/ 78 h 99"/>
                <a:gd name="T4" fmla="*/ 0 w 13"/>
                <a:gd name="T5" fmla="*/ 49 h 99"/>
                <a:gd name="T6" fmla="*/ 2 w 13"/>
                <a:gd name="T7" fmla="*/ 21 h 99"/>
                <a:gd name="T8" fmla="*/ 7 w 13"/>
                <a:gd name="T9" fmla="*/ 0 h 99"/>
                <a:gd name="T10" fmla="*/ 9 w 13"/>
                <a:gd name="T11" fmla="*/ 22 h 99"/>
                <a:gd name="T12" fmla="*/ 12 w 13"/>
                <a:gd name="T13" fmla="*/ 51 h 99"/>
                <a:gd name="T14" fmla="*/ 13 w 13"/>
                <a:gd name="T15" fmla="*/ 78 h 99"/>
                <a:gd name="T16" fmla="*/ 11 w 13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99">
                  <a:moveTo>
                    <a:pt x="11" y="99"/>
                  </a:moveTo>
                  <a:lnTo>
                    <a:pt x="3" y="78"/>
                  </a:lnTo>
                  <a:lnTo>
                    <a:pt x="0" y="49"/>
                  </a:lnTo>
                  <a:lnTo>
                    <a:pt x="2" y="21"/>
                  </a:lnTo>
                  <a:lnTo>
                    <a:pt x="7" y="0"/>
                  </a:lnTo>
                  <a:lnTo>
                    <a:pt x="9" y="22"/>
                  </a:lnTo>
                  <a:lnTo>
                    <a:pt x="12" y="51"/>
                  </a:lnTo>
                  <a:lnTo>
                    <a:pt x="13" y="78"/>
                  </a:lnTo>
                  <a:lnTo>
                    <a:pt x="11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48" name="Freeform 151"/>
            <p:cNvSpPr>
              <a:spLocks/>
            </p:cNvSpPr>
            <p:nvPr/>
          </p:nvSpPr>
          <p:spPr bwMode="auto">
            <a:xfrm>
              <a:off x="1316" y="3752"/>
              <a:ext cx="30" cy="57"/>
            </a:xfrm>
            <a:custGeom>
              <a:avLst/>
              <a:gdLst>
                <a:gd name="T0" fmla="*/ 50 w 90"/>
                <a:gd name="T1" fmla="*/ 5 h 172"/>
                <a:gd name="T2" fmla="*/ 43 w 90"/>
                <a:gd name="T3" fmla="*/ 14 h 172"/>
                <a:gd name="T4" fmla="*/ 35 w 90"/>
                <a:gd name="T5" fmla="*/ 24 h 172"/>
                <a:gd name="T6" fmla="*/ 29 w 90"/>
                <a:gd name="T7" fmla="*/ 35 h 172"/>
                <a:gd name="T8" fmla="*/ 23 w 90"/>
                <a:gd name="T9" fmla="*/ 46 h 172"/>
                <a:gd name="T10" fmla="*/ 18 w 90"/>
                <a:gd name="T11" fmla="*/ 58 h 172"/>
                <a:gd name="T12" fmla="*/ 16 w 90"/>
                <a:gd name="T13" fmla="*/ 70 h 172"/>
                <a:gd name="T14" fmla="*/ 13 w 90"/>
                <a:gd name="T15" fmla="*/ 84 h 172"/>
                <a:gd name="T16" fmla="*/ 13 w 90"/>
                <a:gd name="T17" fmla="*/ 98 h 172"/>
                <a:gd name="T18" fmla="*/ 18 w 90"/>
                <a:gd name="T19" fmla="*/ 110 h 172"/>
                <a:gd name="T20" fmla="*/ 24 w 90"/>
                <a:gd name="T21" fmla="*/ 121 h 172"/>
                <a:gd name="T22" fmla="*/ 33 w 90"/>
                <a:gd name="T23" fmla="*/ 131 h 172"/>
                <a:gd name="T24" fmla="*/ 43 w 90"/>
                <a:gd name="T25" fmla="*/ 139 h 172"/>
                <a:gd name="T26" fmla="*/ 52 w 90"/>
                <a:gd name="T27" fmla="*/ 147 h 172"/>
                <a:gd name="T28" fmla="*/ 63 w 90"/>
                <a:gd name="T29" fmla="*/ 153 h 172"/>
                <a:gd name="T30" fmla="*/ 75 w 90"/>
                <a:gd name="T31" fmla="*/ 158 h 172"/>
                <a:gd name="T32" fmla="*/ 89 w 90"/>
                <a:gd name="T33" fmla="*/ 161 h 172"/>
                <a:gd name="T34" fmla="*/ 89 w 90"/>
                <a:gd name="T35" fmla="*/ 164 h 172"/>
                <a:gd name="T36" fmla="*/ 89 w 90"/>
                <a:gd name="T37" fmla="*/ 165 h 172"/>
                <a:gd name="T38" fmla="*/ 90 w 90"/>
                <a:gd name="T39" fmla="*/ 167 h 172"/>
                <a:gd name="T40" fmla="*/ 89 w 90"/>
                <a:gd name="T41" fmla="*/ 170 h 172"/>
                <a:gd name="T42" fmla="*/ 81 w 90"/>
                <a:gd name="T43" fmla="*/ 172 h 172"/>
                <a:gd name="T44" fmla="*/ 72 w 90"/>
                <a:gd name="T45" fmla="*/ 170 h 172"/>
                <a:gd name="T46" fmla="*/ 63 w 90"/>
                <a:gd name="T47" fmla="*/ 167 h 172"/>
                <a:gd name="T48" fmla="*/ 54 w 90"/>
                <a:gd name="T49" fmla="*/ 164 h 172"/>
                <a:gd name="T50" fmla="*/ 45 w 90"/>
                <a:gd name="T51" fmla="*/ 158 h 172"/>
                <a:gd name="T52" fmla="*/ 36 w 90"/>
                <a:gd name="T53" fmla="*/ 152 h 172"/>
                <a:gd name="T54" fmla="*/ 28 w 90"/>
                <a:gd name="T55" fmla="*/ 146 h 172"/>
                <a:gd name="T56" fmla="*/ 19 w 90"/>
                <a:gd name="T57" fmla="*/ 139 h 172"/>
                <a:gd name="T58" fmla="*/ 12 w 90"/>
                <a:gd name="T59" fmla="*/ 133 h 172"/>
                <a:gd name="T60" fmla="*/ 7 w 90"/>
                <a:gd name="T61" fmla="*/ 125 h 172"/>
                <a:gd name="T62" fmla="*/ 2 w 90"/>
                <a:gd name="T63" fmla="*/ 115 h 172"/>
                <a:gd name="T64" fmla="*/ 0 w 90"/>
                <a:gd name="T65" fmla="*/ 104 h 172"/>
                <a:gd name="T66" fmla="*/ 0 w 90"/>
                <a:gd name="T67" fmla="*/ 90 h 172"/>
                <a:gd name="T68" fmla="*/ 1 w 90"/>
                <a:gd name="T69" fmla="*/ 74 h 172"/>
                <a:gd name="T70" fmla="*/ 4 w 90"/>
                <a:gd name="T71" fmla="*/ 58 h 172"/>
                <a:gd name="T72" fmla="*/ 9 w 90"/>
                <a:gd name="T73" fmla="*/ 44 h 172"/>
                <a:gd name="T74" fmla="*/ 15 w 90"/>
                <a:gd name="T75" fmla="*/ 29 h 172"/>
                <a:gd name="T76" fmla="*/ 23 w 90"/>
                <a:gd name="T77" fmla="*/ 17 h 172"/>
                <a:gd name="T78" fmla="*/ 34 w 90"/>
                <a:gd name="T79" fmla="*/ 7 h 172"/>
                <a:gd name="T80" fmla="*/ 46 w 90"/>
                <a:gd name="T81" fmla="*/ 0 h 172"/>
                <a:gd name="T82" fmla="*/ 50 w 90"/>
                <a:gd name="T83" fmla="*/ 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0" h="172">
                  <a:moveTo>
                    <a:pt x="50" y="5"/>
                  </a:moveTo>
                  <a:lnTo>
                    <a:pt x="43" y="14"/>
                  </a:lnTo>
                  <a:lnTo>
                    <a:pt x="35" y="24"/>
                  </a:lnTo>
                  <a:lnTo>
                    <a:pt x="29" y="35"/>
                  </a:lnTo>
                  <a:lnTo>
                    <a:pt x="23" y="46"/>
                  </a:lnTo>
                  <a:lnTo>
                    <a:pt x="18" y="58"/>
                  </a:lnTo>
                  <a:lnTo>
                    <a:pt x="16" y="70"/>
                  </a:lnTo>
                  <a:lnTo>
                    <a:pt x="13" y="84"/>
                  </a:lnTo>
                  <a:lnTo>
                    <a:pt x="13" y="98"/>
                  </a:lnTo>
                  <a:lnTo>
                    <a:pt x="18" y="110"/>
                  </a:lnTo>
                  <a:lnTo>
                    <a:pt x="24" y="121"/>
                  </a:lnTo>
                  <a:lnTo>
                    <a:pt x="33" y="131"/>
                  </a:lnTo>
                  <a:lnTo>
                    <a:pt x="43" y="139"/>
                  </a:lnTo>
                  <a:lnTo>
                    <a:pt x="52" y="147"/>
                  </a:lnTo>
                  <a:lnTo>
                    <a:pt x="63" y="153"/>
                  </a:lnTo>
                  <a:lnTo>
                    <a:pt x="75" y="158"/>
                  </a:lnTo>
                  <a:lnTo>
                    <a:pt x="89" y="161"/>
                  </a:lnTo>
                  <a:lnTo>
                    <a:pt x="89" y="164"/>
                  </a:lnTo>
                  <a:lnTo>
                    <a:pt x="89" y="165"/>
                  </a:lnTo>
                  <a:lnTo>
                    <a:pt x="90" y="167"/>
                  </a:lnTo>
                  <a:lnTo>
                    <a:pt x="89" y="170"/>
                  </a:lnTo>
                  <a:lnTo>
                    <a:pt x="81" y="172"/>
                  </a:lnTo>
                  <a:lnTo>
                    <a:pt x="72" y="170"/>
                  </a:lnTo>
                  <a:lnTo>
                    <a:pt x="63" y="167"/>
                  </a:lnTo>
                  <a:lnTo>
                    <a:pt x="54" y="164"/>
                  </a:lnTo>
                  <a:lnTo>
                    <a:pt x="45" y="158"/>
                  </a:lnTo>
                  <a:lnTo>
                    <a:pt x="36" y="152"/>
                  </a:lnTo>
                  <a:lnTo>
                    <a:pt x="28" y="146"/>
                  </a:lnTo>
                  <a:lnTo>
                    <a:pt x="19" y="139"/>
                  </a:lnTo>
                  <a:lnTo>
                    <a:pt x="12" y="133"/>
                  </a:lnTo>
                  <a:lnTo>
                    <a:pt x="7" y="125"/>
                  </a:lnTo>
                  <a:lnTo>
                    <a:pt x="2" y="115"/>
                  </a:lnTo>
                  <a:lnTo>
                    <a:pt x="0" y="104"/>
                  </a:lnTo>
                  <a:lnTo>
                    <a:pt x="0" y="90"/>
                  </a:lnTo>
                  <a:lnTo>
                    <a:pt x="1" y="74"/>
                  </a:lnTo>
                  <a:lnTo>
                    <a:pt x="4" y="58"/>
                  </a:lnTo>
                  <a:lnTo>
                    <a:pt x="9" y="44"/>
                  </a:lnTo>
                  <a:lnTo>
                    <a:pt x="15" y="29"/>
                  </a:lnTo>
                  <a:lnTo>
                    <a:pt x="23" y="17"/>
                  </a:lnTo>
                  <a:lnTo>
                    <a:pt x="34" y="7"/>
                  </a:lnTo>
                  <a:lnTo>
                    <a:pt x="46" y="0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49" name="Freeform 152"/>
            <p:cNvSpPr>
              <a:spLocks/>
            </p:cNvSpPr>
            <p:nvPr/>
          </p:nvSpPr>
          <p:spPr bwMode="auto">
            <a:xfrm>
              <a:off x="1422" y="3753"/>
              <a:ext cx="8" cy="33"/>
            </a:xfrm>
            <a:custGeom>
              <a:avLst/>
              <a:gdLst>
                <a:gd name="T0" fmla="*/ 22 w 24"/>
                <a:gd name="T1" fmla="*/ 29 h 99"/>
                <a:gd name="T2" fmla="*/ 24 w 24"/>
                <a:gd name="T3" fmla="*/ 48 h 99"/>
                <a:gd name="T4" fmla="*/ 21 w 24"/>
                <a:gd name="T5" fmla="*/ 65 h 99"/>
                <a:gd name="T6" fmla="*/ 14 w 24"/>
                <a:gd name="T7" fmla="*/ 83 h 99"/>
                <a:gd name="T8" fmla="*/ 7 w 24"/>
                <a:gd name="T9" fmla="*/ 99 h 99"/>
                <a:gd name="T10" fmla="*/ 2 w 24"/>
                <a:gd name="T11" fmla="*/ 83 h 99"/>
                <a:gd name="T12" fmla="*/ 7 w 24"/>
                <a:gd name="T13" fmla="*/ 66 h 99"/>
                <a:gd name="T14" fmla="*/ 12 w 24"/>
                <a:gd name="T15" fmla="*/ 48 h 99"/>
                <a:gd name="T16" fmla="*/ 10 w 24"/>
                <a:gd name="T17" fmla="*/ 29 h 99"/>
                <a:gd name="T18" fmla="*/ 5 w 24"/>
                <a:gd name="T19" fmla="*/ 23 h 99"/>
                <a:gd name="T20" fmla="*/ 1 w 24"/>
                <a:gd name="T21" fmla="*/ 15 h 99"/>
                <a:gd name="T22" fmla="*/ 0 w 24"/>
                <a:gd name="T23" fmla="*/ 8 h 99"/>
                <a:gd name="T24" fmla="*/ 0 w 24"/>
                <a:gd name="T25" fmla="*/ 0 h 99"/>
                <a:gd name="T26" fmla="*/ 8 w 24"/>
                <a:gd name="T27" fmla="*/ 4 h 99"/>
                <a:gd name="T28" fmla="*/ 13 w 24"/>
                <a:gd name="T29" fmla="*/ 12 h 99"/>
                <a:gd name="T30" fmla="*/ 17 w 24"/>
                <a:gd name="T31" fmla="*/ 21 h 99"/>
                <a:gd name="T32" fmla="*/ 22 w 24"/>
                <a:gd name="T33" fmla="*/ 2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99">
                  <a:moveTo>
                    <a:pt x="22" y="29"/>
                  </a:moveTo>
                  <a:lnTo>
                    <a:pt x="24" y="48"/>
                  </a:lnTo>
                  <a:lnTo>
                    <a:pt x="21" y="65"/>
                  </a:lnTo>
                  <a:lnTo>
                    <a:pt x="14" y="83"/>
                  </a:lnTo>
                  <a:lnTo>
                    <a:pt x="7" y="99"/>
                  </a:lnTo>
                  <a:lnTo>
                    <a:pt x="2" y="83"/>
                  </a:lnTo>
                  <a:lnTo>
                    <a:pt x="7" y="66"/>
                  </a:lnTo>
                  <a:lnTo>
                    <a:pt x="12" y="48"/>
                  </a:lnTo>
                  <a:lnTo>
                    <a:pt x="10" y="29"/>
                  </a:lnTo>
                  <a:lnTo>
                    <a:pt x="5" y="23"/>
                  </a:lnTo>
                  <a:lnTo>
                    <a:pt x="1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4"/>
                  </a:lnTo>
                  <a:lnTo>
                    <a:pt x="13" y="12"/>
                  </a:lnTo>
                  <a:lnTo>
                    <a:pt x="17" y="21"/>
                  </a:lnTo>
                  <a:lnTo>
                    <a:pt x="22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50" name="Freeform 153"/>
            <p:cNvSpPr>
              <a:spLocks/>
            </p:cNvSpPr>
            <p:nvPr/>
          </p:nvSpPr>
          <p:spPr bwMode="auto">
            <a:xfrm>
              <a:off x="1236" y="3739"/>
              <a:ext cx="37" cy="78"/>
            </a:xfrm>
            <a:custGeom>
              <a:avLst/>
              <a:gdLst>
                <a:gd name="T0" fmla="*/ 105 w 110"/>
                <a:gd name="T1" fmla="*/ 60 h 234"/>
                <a:gd name="T2" fmla="*/ 110 w 110"/>
                <a:gd name="T3" fmla="*/ 81 h 234"/>
                <a:gd name="T4" fmla="*/ 108 w 110"/>
                <a:gd name="T5" fmla="*/ 103 h 234"/>
                <a:gd name="T6" fmla="*/ 104 w 110"/>
                <a:gd name="T7" fmla="*/ 126 h 234"/>
                <a:gd name="T8" fmla="*/ 105 w 110"/>
                <a:gd name="T9" fmla="*/ 149 h 234"/>
                <a:gd name="T10" fmla="*/ 101 w 110"/>
                <a:gd name="T11" fmla="*/ 155 h 234"/>
                <a:gd name="T12" fmla="*/ 98 w 110"/>
                <a:gd name="T13" fmla="*/ 163 h 234"/>
                <a:gd name="T14" fmla="*/ 95 w 110"/>
                <a:gd name="T15" fmla="*/ 171 h 234"/>
                <a:gd name="T16" fmla="*/ 92 w 110"/>
                <a:gd name="T17" fmla="*/ 178 h 234"/>
                <a:gd name="T18" fmla="*/ 87 w 110"/>
                <a:gd name="T19" fmla="*/ 185 h 234"/>
                <a:gd name="T20" fmla="*/ 82 w 110"/>
                <a:gd name="T21" fmla="*/ 191 h 234"/>
                <a:gd name="T22" fmla="*/ 76 w 110"/>
                <a:gd name="T23" fmla="*/ 193 h 234"/>
                <a:gd name="T24" fmla="*/ 67 w 110"/>
                <a:gd name="T25" fmla="*/ 194 h 234"/>
                <a:gd name="T26" fmla="*/ 62 w 110"/>
                <a:gd name="T27" fmla="*/ 208 h 234"/>
                <a:gd name="T28" fmla="*/ 54 w 110"/>
                <a:gd name="T29" fmla="*/ 219 h 234"/>
                <a:gd name="T30" fmla="*/ 45 w 110"/>
                <a:gd name="T31" fmla="*/ 228 h 234"/>
                <a:gd name="T32" fmla="*/ 31 w 110"/>
                <a:gd name="T33" fmla="*/ 234 h 234"/>
                <a:gd name="T34" fmla="*/ 23 w 110"/>
                <a:gd name="T35" fmla="*/ 234 h 234"/>
                <a:gd name="T36" fmla="*/ 14 w 110"/>
                <a:gd name="T37" fmla="*/ 233 h 234"/>
                <a:gd name="T38" fmla="*/ 6 w 110"/>
                <a:gd name="T39" fmla="*/ 231 h 234"/>
                <a:gd name="T40" fmla="*/ 0 w 110"/>
                <a:gd name="T41" fmla="*/ 227 h 234"/>
                <a:gd name="T42" fmla="*/ 6 w 110"/>
                <a:gd name="T43" fmla="*/ 226 h 234"/>
                <a:gd name="T44" fmla="*/ 12 w 110"/>
                <a:gd name="T45" fmla="*/ 225 h 234"/>
                <a:gd name="T46" fmla="*/ 18 w 110"/>
                <a:gd name="T47" fmla="*/ 225 h 234"/>
                <a:gd name="T48" fmla="*/ 24 w 110"/>
                <a:gd name="T49" fmla="*/ 223 h 234"/>
                <a:gd name="T50" fmla="*/ 29 w 110"/>
                <a:gd name="T51" fmla="*/ 223 h 234"/>
                <a:gd name="T52" fmla="*/ 35 w 110"/>
                <a:gd name="T53" fmla="*/ 221 h 234"/>
                <a:gd name="T54" fmla="*/ 40 w 110"/>
                <a:gd name="T55" fmla="*/ 219 h 234"/>
                <a:gd name="T56" fmla="*/ 43 w 110"/>
                <a:gd name="T57" fmla="*/ 214 h 234"/>
                <a:gd name="T58" fmla="*/ 51 w 110"/>
                <a:gd name="T59" fmla="*/ 204 h 234"/>
                <a:gd name="T60" fmla="*/ 56 w 110"/>
                <a:gd name="T61" fmla="*/ 193 h 234"/>
                <a:gd name="T62" fmla="*/ 62 w 110"/>
                <a:gd name="T63" fmla="*/ 185 h 234"/>
                <a:gd name="T64" fmla="*/ 75 w 110"/>
                <a:gd name="T65" fmla="*/ 186 h 234"/>
                <a:gd name="T66" fmla="*/ 84 w 110"/>
                <a:gd name="T67" fmla="*/ 164 h 234"/>
                <a:gd name="T68" fmla="*/ 92 w 110"/>
                <a:gd name="T69" fmla="*/ 142 h 234"/>
                <a:gd name="T70" fmla="*/ 97 w 110"/>
                <a:gd name="T71" fmla="*/ 118 h 234"/>
                <a:gd name="T72" fmla="*/ 96 w 110"/>
                <a:gd name="T73" fmla="*/ 93 h 234"/>
                <a:gd name="T74" fmla="*/ 97 w 110"/>
                <a:gd name="T75" fmla="*/ 75 h 234"/>
                <a:gd name="T76" fmla="*/ 88 w 110"/>
                <a:gd name="T77" fmla="*/ 47 h 234"/>
                <a:gd name="T78" fmla="*/ 79 w 110"/>
                <a:gd name="T79" fmla="*/ 21 h 234"/>
                <a:gd name="T80" fmla="*/ 73 w 110"/>
                <a:gd name="T81" fmla="*/ 0 h 234"/>
                <a:gd name="T82" fmla="*/ 82 w 110"/>
                <a:gd name="T83" fmla="*/ 6 h 234"/>
                <a:gd name="T84" fmla="*/ 92 w 110"/>
                <a:gd name="T85" fmla="*/ 27 h 234"/>
                <a:gd name="T86" fmla="*/ 99 w 110"/>
                <a:gd name="T87" fmla="*/ 49 h 234"/>
                <a:gd name="T88" fmla="*/ 105 w 110"/>
                <a:gd name="T89" fmla="*/ 6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0" h="234">
                  <a:moveTo>
                    <a:pt x="105" y="60"/>
                  </a:moveTo>
                  <a:lnTo>
                    <a:pt x="110" y="81"/>
                  </a:lnTo>
                  <a:lnTo>
                    <a:pt x="108" y="103"/>
                  </a:lnTo>
                  <a:lnTo>
                    <a:pt x="104" y="126"/>
                  </a:lnTo>
                  <a:lnTo>
                    <a:pt x="105" y="149"/>
                  </a:lnTo>
                  <a:lnTo>
                    <a:pt x="101" y="155"/>
                  </a:lnTo>
                  <a:lnTo>
                    <a:pt x="98" y="163"/>
                  </a:lnTo>
                  <a:lnTo>
                    <a:pt x="95" y="171"/>
                  </a:lnTo>
                  <a:lnTo>
                    <a:pt x="92" y="178"/>
                  </a:lnTo>
                  <a:lnTo>
                    <a:pt x="87" y="185"/>
                  </a:lnTo>
                  <a:lnTo>
                    <a:pt x="82" y="191"/>
                  </a:lnTo>
                  <a:lnTo>
                    <a:pt x="76" y="193"/>
                  </a:lnTo>
                  <a:lnTo>
                    <a:pt x="67" y="194"/>
                  </a:lnTo>
                  <a:lnTo>
                    <a:pt x="62" y="208"/>
                  </a:lnTo>
                  <a:lnTo>
                    <a:pt x="54" y="219"/>
                  </a:lnTo>
                  <a:lnTo>
                    <a:pt x="45" y="228"/>
                  </a:lnTo>
                  <a:lnTo>
                    <a:pt x="31" y="234"/>
                  </a:lnTo>
                  <a:lnTo>
                    <a:pt x="23" y="234"/>
                  </a:lnTo>
                  <a:lnTo>
                    <a:pt x="14" y="233"/>
                  </a:lnTo>
                  <a:lnTo>
                    <a:pt x="6" y="231"/>
                  </a:lnTo>
                  <a:lnTo>
                    <a:pt x="0" y="227"/>
                  </a:lnTo>
                  <a:lnTo>
                    <a:pt x="6" y="226"/>
                  </a:lnTo>
                  <a:lnTo>
                    <a:pt x="12" y="225"/>
                  </a:lnTo>
                  <a:lnTo>
                    <a:pt x="18" y="225"/>
                  </a:lnTo>
                  <a:lnTo>
                    <a:pt x="24" y="223"/>
                  </a:lnTo>
                  <a:lnTo>
                    <a:pt x="29" y="223"/>
                  </a:lnTo>
                  <a:lnTo>
                    <a:pt x="35" y="221"/>
                  </a:lnTo>
                  <a:lnTo>
                    <a:pt x="40" y="219"/>
                  </a:lnTo>
                  <a:lnTo>
                    <a:pt x="43" y="214"/>
                  </a:lnTo>
                  <a:lnTo>
                    <a:pt x="51" y="204"/>
                  </a:lnTo>
                  <a:lnTo>
                    <a:pt x="56" y="193"/>
                  </a:lnTo>
                  <a:lnTo>
                    <a:pt x="62" y="185"/>
                  </a:lnTo>
                  <a:lnTo>
                    <a:pt x="75" y="186"/>
                  </a:lnTo>
                  <a:lnTo>
                    <a:pt x="84" y="164"/>
                  </a:lnTo>
                  <a:lnTo>
                    <a:pt x="92" y="142"/>
                  </a:lnTo>
                  <a:lnTo>
                    <a:pt x="97" y="118"/>
                  </a:lnTo>
                  <a:lnTo>
                    <a:pt x="96" y="93"/>
                  </a:lnTo>
                  <a:lnTo>
                    <a:pt x="97" y="75"/>
                  </a:lnTo>
                  <a:lnTo>
                    <a:pt x="88" y="47"/>
                  </a:lnTo>
                  <a:lnTo>
                    <a:pt x="79" y="21"/>
                  </a:lnTo>
                  <a:lnTo>
                    <a:pt x="73" y="0"/>
                  </a:lnTo>
                  <a:lnTo>
                    <a:pt x="82" y="6"/>
                  </a:lnTo>
                  <a:lnTo>
                    <a:pt x="92" y="27"/>
                  </a:lnTo>
                  <a:lnTo>
                    <a:pt x="99" y="49"/>
                  </a:lnTo>
                  <a:lnTo>
                    <a:pt x="105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51" name="Freeform 154"/>
            <p:cNvSpPr>
              <a:spLocks/>
            </p:cNvSpPr>
            <p:nvPr/>
          </p:nvSpPr>
          <p:spPr bwMode="auto">
            <a:xfrm>
              <a:off x="1141" y="3763"/>
              <a:ext cx="13" cy="31"/>
            </a:xfrm>
            <a:custGeom>
              <a:avLst/>
              <a:gdLst>
                <a:gd name="T0" fmla="*/ 37 w 41"/>
                <a:gd name="T1" fmla="*/ 3 h 92"/>
                <a:gd name="T2" fmla="*/ 36 w 41"/>
                <a:gd name="T3" fmla="*/ 6 h 92"/>
                <a:gd name="T4" fmla="*/ 35 w 41"/>
                <a:gd name="T5" fmla="*/ 8 h 92"/>
                <a:gd name="T6" fmla="*/ 32 w 41"/>
                <a:gd name="T7" fmla="*/ 10 h 92"/>
                <a:gd name="T8" fmla="*/ 31 w 41"/>
                <a:gd name="T9" fmla="*/ 12 h 92"/>
                <a:gd name="T10" fmla="*/ 25 w 41"/>
                <a:gd name="T11" fmla="*/ 11 h 92"/>
                <a:gd name="T12" fmla="*/ 19 w 41"/>
                <a:gd name="T13" fmla="*/ 13 h 92"/>
                <a:gd name="T14" fmla="*/ 15 w 41"/>
                <a:gd name="T15" fmla="*/ 18 h 92"/>
                <a:gd name="T16" fmla="*/ 13 w 41"/>
                <a:gd name="T17" fmla="*/ 23 h 92"/>
                <a:gd name="T18" fmla="*/ 13 w 41"/>
                <a:gd name="T19" fmla="*/ 45 h 92"/>
                <a:gd name="T20" fmla="*/ 22 w 41"/>
                <a:gd name="T21" fmla="*/ 61 h 92"/>
                <a:gd name="T22" fmla="*/ 32 w 41"/>
                <a:gd name="T23" fmla="*/ 75 h 92"/>
                <a:gd name="T24" fmla="*/ 41 w 41"/>
                <a:gd name="T25" fmla="*/ 92 h 92"/>
                <a:gd name="T26" fmla="*/ 30 w 41"/>
                <a:gd name="T27" fmla="*/ 88 h 92"/>
                <a:gd name="T28" fmla="*/ 22 w 41"/>
                <a:gd name="T29" fmla="*/ 81 h 92"/>
                <a:gd name="T30" fmla="*/ 14 w 41"/>
                <a:gd name="T31" fmla="*/ 73 h 92"/>
                <a:gd name="T32" fmla="*/ 6 w 41"/>
                <a:gd name="T33" fmla="*/ 64 h 92"/>
                <a:gd name="T34" fmla="*/ 3 w 41"/>
                <a:gd name="T35" fmla="*/ 51 h 92"/>
                <a:gd name="T36" fmla="*/ 1 w 41"/>
                <a:gd name="T37" fmla="*/ 37 h 92"/>
                <a:gd name="T38" fmla="*/ 0 w 41"/>
                <a:gd name="T39" fmla="*/ 24 h 92"/>
                <a:gd name="T40" fmla="*/ 2 w 41"/>
                <a:gd name="T41" fmla="*/ 12 h 92"/>
                <a:gd name="T42" fmla="*/ 9 w 41"/>
                <a:gd name="T43" fmla="*/ 5 h 92"/>
                <a:gd name="T44" fmla="*/ 18 w 41"/>
                <a:gd name="T45" fmla="*/ 0 h 92"/>
                <a:gd name="T46" fmla="*/ 28 w 41"/>
                <a:gd name="T47" fmla="*/ 0 h 92"/>
                <a:gd name="T48" fmla="*/ 37 w 41"/>
                <a:gd name="T49" fmla="*/ 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92">
                  <a:moveTo>
                    <a:pt x="37" y="3"/>
                  </a:moveTo>
                  <a:lnTo>
                    <a:pt x="36" y="6"/>
                  </a:lnTo>
                  <a:lnTo>
                    <a:pt x="35" y="8"/>
                  </a:lnTo>
                  <a:lnTo>
                    <a:pt x="32" y="10"/>
                  </a:lnTo>
                  <a:lnTo>
                    <a:pt x="31" y="12"/>
                  </a:lnTo>
                  <a:lnTo>
                    <a:pt x="25" y="11"/>
                  </a:lnTo>
                  <a:lnTo>
                    <a:pt x="19" y="13"/>
                  </a:lnTo>
                  <a:lnTo>
                    <a:pt x="15" y="18"/>
                  </a:lnTo>
                  <a:lnTo>
                    <a:pt x="13" y="23"/>
                  </a:lnTo>
                  <a:lnTo>
                    <a:pt x="13" y="45"/>
                  </a:lnTo>
                  <a:lnTo>
                    <a:pt x="22" y="61"/>
                  </a:lnTo>
                  <a:lnTo>
                    <a:pt x="32" y="75"/>
                  </a:lnTo>
                  <a:lnTo>
                    <a:pt x="41" y="92"/>
                  </a:lnTo>
                  <a:lnTo>
                    <a:pt x="30" y="88"/>
                  </a:lnTo>
                  <a:lnTo>
                    <a:pt x="22" y="81"/>
                  </a:lnTo>
                  <a:lnTo>
                    <a:pt x="14" y="73"/>
                  </a:lnTo>
                  <a:lnTo>
                    <a:pt x="6" y="64"/>
                  </a:lnTo>
                  <a:lnTo>
                    <a:pt x="3" y="51"/>
                  </a:lnTo>
                  <a:lnTo>
                    <a:pt x="1" y="37"/>
                  </a:lnTo>
                  <a:lnTo>
                    <a:pt x="0" y="24"/>
                  </a:lnTo>
                  <a:lnTo>
                    <a:pt x="2" y="12"/>
                  </a:lnTo>
                  <a:lnTo>
                    <a:pt x="9" y="5"/>
                  </a:lnTo>
                  <a:lnTo>
                    <a:pt x="18" y="0"/>
                  </a:lnTo>
                  <a:lnTo>
                    <a:pt x="28" y="0"/>
                  </a:lnTo>
                  <a:lnTo>
                    <a:pt x="37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52" name="Freeform 155"/>
            <p:cNvSpPr>
              <a:spLocks/>
            </p:cNvSpPr>
            <p:nvPr/>
          </p:nvSpPr>
          <p:spPr bwMode="auto">
            <a:xfrm>
              <a:off x="1368" y="3763"/>
              <a:ext cx="28" cy="20"/>
            </a:xfrm>
            <a:custGeom>
              <a:avLst/>
              <a:gdLst>
                <a:gd name="T0" fmla="*/ 17 w 84"/>
                <a:gd name="T1" fmla="*/ 25 h 58"/>
                <a:gd name="T2" fmla="*/ 24 w 84"/>
                <a:gd name="T3" fmla="*/ 31 h 58"/>
                <a:gd name="T4" fmla="*/ 33 w 84"/>
                <a:gd name="T5" fmla="*/ 36 h 58"/>
                <a:gd name="T6" fmla="*/ 41 w 84"/>
                <a:gd name="T7" fmla="*/ 40 h 58"/>
                <a:gd name="T8" fmla="*/ 51 w 84"/>
                <a:gd name="T9" fmla="*/ 44 h 58"/>
                <a:gd name="T10" fmla="*/ 59 w 84"/>
                <a:gd name="T11" fmla="*/ 47 h 58"/>
                <a:gd name="T12" fmla="*/ 68 w 84"/>
                <a:gd name="T13" fmla="*/ 50 h 58"/>
                <a:gd name="T14" fmla="*/ 77 w 84"/>
                <a:gd name="T15" fmla="*/ 53 h 58"/>
                <a:gd name="T16" fmla="*/ 84 w 84"/>
                <a:gd name="T17" fmla="*/ 57 h 58"/>
                <a:gd name="T18" fmla="*/ 74 w 84"/>
                <a:gd name="T19" fmla="*/ 58 h 58"/>
                <a:gd name="T20" fmla="*/ 64 w 84"/>
                <a:gd name="T21" fmla="*/ 58 h 58"/>
                <a:gd name="T22" fmla="*/ 55 w 84"/>
                <a:gd name="T23" fmla="*/ 57 h 58"/>
                <a:gd name="T24" fmla="*/ 45 w 84"/>
                <a:gd name="T25" fmla="*/ 53 h 58"/>
                <a:gd name="T26" fmla="*/ 35 w 84"/>
                <a:gd name="T27" fmla="*/ 50 h 58"/>
                <a:gd name="T28" fmla="*/ 25 w 84"/>
                <a:gd name="T29" fmla="*/ 45 h 58"/>
                <a:gd name="T30" fmla="*/ 17 w 84"/>
                <a:gd name="T31" fmla="*/ 40 h 58"/>
                <a:gd name="T32" fmla="*/ 10 w 84"/>
                <a:gd name="T33" fmla="*/ 33 h 58"/>
                <a:gd name="T34" fmla="*/ 4 w 84"/>
                <a:gd name="T35" fmla="*/ 27 h 58"/>
                <a:gd name="T36" fmla="*/ 1 w 84"/>
                <a:gd name="T37" fmla="*/ 18 h 58"/>
                <a:gd name="T38" fmla="*/ 0 w 84"/>
                <a:gd name="T39" fmla="*/ 8 h 58"/>
                <a:gd name="T40" fmla="*/ 2 w 84"/>
                <a:gd name="T41" fmla="*/ 0 h 58"/>
                <a:gd name="T42" fmla="*/ 11 w 84"/>
                <a:gd name="T43" fmla="*/ 2 h 58"/>
                <a:gd name="T44" fmla="*/ 12 w 84"/>
                <a:gd name="T45" fmla="*/ 10 h 58"/>
                <a:gd name="T46" fmla="*/ 12 w 84"/>
                <a:gd name="T47" fmla="*/ 18 h 58"/>
                <a:gd name="T48" fmla="*/ 17 w 84"/>
                <a:gd name="T49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58">
                  <a:moveTo>
                    <a:pt x="17" y="25"/>
                  </a:moveTo>
                  <a:lnTo>
                    <a:pt x="24" y="31"/>
                  </a:lnTo>
                  <a:lnTo>
                    <a:pt x="33" y="36"/>
                  </a:lnTo>
                  <a:lnTo>
                    <a:pt x="41" y="40"/>
                  </a:lnTo>
                  <a:lnTo>
                    <a:pt x="51" y="44"/>
                  </a:lnTo>
                  <a:lnTo>
                    <a:pt x="59" y="47"/>
                  </a:lnTo>
                  <a:lnTo>
                    <a:pt x="68" y="50"/>
                  </a:lnTo>
                  <a:lnTo>
                    <a:pt x="77" y="53"/>
                  </a:lnTo>
                  <a:lnTo>
                    <a:pt x="84" y="57"/>
                  </a:lnTo>
                  <a:lnTo>
                    <a:pt x="74" y="58"/>
                  </a:lnTo>
                  <a:lnTo>
                    <a:pt x="64" y="58"/>
                  </a:lnTo>
                  <a:lnTo>
                    <a:pt x="55" y="57"/>
                  </a:lnTo>
                  <a:lnTo>
                    <a:pt x="45" y="53"/>
                  </a:lnTo>
                  <a:lnTo>
                    <a:pt x="35" y="50"/>
                  </a:lnTo>
                  <a:lnTo>
                    <a:pt x="25" y="45"/>
                  </a:lnTo>
                  <a:lnTo>
                    <a:pt x="17" y="40"/>
                  </a:lnTo>
                  <a:lnTo>
                    <a:pt x="10" y="33"/>
                  </a:lnTo>
                  <a:lnTo>
                    <a:pt x="4" y="27"/>
                  </a:lnTo>
                  <a:lnTo>
                    <a:pt x="1" y="18"/>
                  </a:lnTo>
                  <a:lnTo>
                    <a:pt x="0" y="8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2" y="10"/>
                  </a:lnTo>
                  <a:lnTo>
                    <a:pt x="12" y="18"/>
                  </a:lnTo>
                  <a:lnTo>
                    <a:pt x="17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53" name="Freeform 156"/>
            <p:cNvSpPr>
              <a:spLocks/>
            </p:cNvSpPr>
            <p:nvPr/>
          </p:nvSpPr>
          <p:spPr bwMode="auto">
            <a:xfrm>
              <a:off x="1479" y="3760"/>
              <a:ext cx="39" cy="70"/>
            </a:xfrm>
            <a:custGeom>
              <a:avLst/>
              <a:gdLst>
                <a:gd name="T0" fmla="*/ 64 w 115"/>
                <a:gd name="T1" fmla="*/ 34 h 209"/>
                <a:gd name="T2" fmla="*/ 73 w 115"/>
                <a:gd name="T3" fmla="*/ 54 h 209"/>
                <a:gd name="T4" fmla="*/ 81 w 115"/>
                <a:gd name="T5" fmla="*/ 72 h 209"/>
                <a:gd name="T6" fmla="*/ 87 w 115"/>
                <a:gd name="T7" fmla="*/ 93 h 209"/>
                <a:gd name="T8" fmla="*/ 93 w 115"/>
                <a:gd name="T9" fmla="*/ 112 h 209"/>
                <a:gd name="T10" fmla="*/ 98 w 115"/>
                <a:gd name="T11" fmla="*/ 133 h 209"/>
                <a:gd name="T12" fmla="*/ 102 w 115"/>
                <a:gd name="T13" fmla="*/ 153 h 209"/>
                <a:gd name="T14" fmla="*/ 106 w 115"/>
                <a:gd name="T15" fmla="*/ 174 h 209"/>
                <a:gd name="T16" fmla="*/ 111 w 115"/>
                <a:gd name="T17" fmla="*/ 195 h 209"/>
                <a:gd name="T18" fmla="*/ 113 w 115"/>
                <a:gd name="T19" fmla="*/ 196 h 209"/>
                <a:gd name="T20" fmla="*/ 115 w 115"/>
                <a:gd name="T21" fmla="*/ 198 h 209"/>
                <a:gd name="T22" fmla="*/ 115 w 115"/>
                <a:gd name="T23" fmla="*/ 202 h 209"/>
                <a:gd name="T24" fmla="*/ 115 w 115"/>
                <a:gd name="T25" fmla="*/ 206 h 209"/>
                <a:gd name="T26" fmla="*/ 111 w 115"/>
                <a:gd name="T27" fmla="*/ 209 h 209"/>
                <a:gd name="T28" fmla="*/ 107 w 115"/>
                <a:gd name="T29" fmla="*/ 209 h 209"/>
                <a:gd name="T30" fmla="*/ 102 w 115"/>
                <a:gd name="T31" fmla="*/ 207 h 209"/>
                <a:gd name="T32" fmla="*/ 99 w 115"/>
                <a:gd name="T33" fmla="*/ 206 h 209"/>
                <a:gd name="T34" fmla="*/ 93 w 115"/>
                <a:gd name="T35" fmla="*/ 178 h 209"/>
                <a:gd name="T36" fmla="*/ 88 w 115"/>
                <a:gd name="T37" fmla="*/ 147 h 209"/>
                <a:gd name="T38" fmla="*/ 83 w 115"/>
                <a:gd name="T39" fmla="*/ 117 h 209"/>
                <a:gd name="T40" fmla="*/ 76 w 115"/>
                <a:gd name="T41" fmla="*/ 88 h 209"/>
                <a:gd name="T42" fmla="*/ 65 w 115"/>
                <a:gd name="T43" fmla="*/ 62 h 209"/>
                <a:gd name="T44" fmla="*/ 49 w 115"/>
                <a:gd name="T45" fmla="*/ 38 h 209"/>
                <a:gd name="T46" fmla="*/ 28 w 115"/>
                <a:gd name="T47" fmla="*/ 20 h 209"/>
                <a:gd name="T48" fmla="*/ 0 w 115"/>
                <a:gd name="T49" fmla="*/ 8 h 209"/>
                <a:gd name="T50" fmla="*/ 3 w 115"/>
                <a:gd name="T51" fmla="*/ 4 h 209"/>
                <a:gd name="T52" fmla="*/ 8 w 115"/>
                <a:gd name="T53" fmla="*/ 2 h 209"/>
                <a:gd name="T54" fmla="*/ 11 w 115"/>
                <a:gd name="T55" fmla="*/ 0 h 209"/>
                <a:gd name="T56" fmla="*/ 17 w 115"/>
                <a:gd name="T57" fmla="*/ 2 h 209"/>
                <a:gd name="T58" fmla="*/ 22 w 115"/>
                <a:gd name="T59" fmla="*/ 3 h 209"/>
                <a:gd name="T60" fmla="*/ 27 w 115"/>
                <a:gd name="T61" fmla="*/ 4 h 209"/>
                <a:gd name="T62" fmla="*/ 32 w 115"/>
                <a:gd name="T63" fmla="*/ 6 h 209"/>
                <a:gd name="T64" fmla="*/ 37 w 115"/>
                <a:gd name="T65" fmla="*/ 8 h 209"/>
                <a:gd name="T66" fmla="*/ 64 w 115"/>
                <a:gd name="T67" fmla="*/ 3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5" h="209">
                  <a:moveTo>
                    <a:pt x="64" y="34"/>
                  </a:moveTo>
                  <a:lnTo>
                    <a:pt x="73" y="54"/>
                  </a:lnTo>
                  <a:lnTo>
                    <a:pt x="81" y="72"/>
                  </a:lnTo>
                  <a:lnTo>
                    <a:pt x="87" y="93"/>
                  </a:lnTo>
                  <a:lnTo>
                    <a:pt x="93" y="112"/>
                  </a:lnTo>
                  <a:lnTo>
                    <a:pt x="98" y="133"/>
                  </a:lnTo>
                  <a:lnTo>
                    <a:pt x="102" y="153"/>
                  </a:lnTo>
                  <a:lnTo>
                    <a:pt x="106" y="174"/>
                  </a:lnTo>
                  <a:lnTo>
                    <a:pt x="111" y="195"/>
                  </a:lnTo>
                  <a:lnTo>
                    <a:pt x="113" y="196"/>
                  </a:lnTo>
                  <a:lnTo>
                    <a:pt x="115" y="198"/>
                  </a:lnTo>
                  <a:lnTo>
                    <a:pt x="115" y="202"/>
                  </a:lnTo>
                  <a:lnTo>
                    <a:pt x="115" y="206"/>
                  </a:lnTo>
                  <a:lnTo>
                    <a:pt x="111" y="209"/>
                  </a:lnTo>
                  <a:lnTo>
                    <a:pt x="107" y="209"/>
                  </a:lnTo>
                  <a:lnTo>
                    <a:pt x="102" y="207"/>
                  </a:lnTo>
                  <a:lnTo>
                    <a:pt x="99" y="206"/>
                  </a:lnTo>
                  <a:lnTo>
                    <a:pt x="93" y="178"/>
                  </a:lnTo>
                  <a:lnTo>
                    <a:pt x="88" y="147"/>
                  </a:lnTo>
                  <a:lnTo>
                    <a:pt x="83" y="117"/>
                  </a:lnTo>
                  <a:lnTo>
                    <a:pt x="76" y="88"/>
                  </a:lnTo>
                  <a:lnTo>
                    <a:pt x="65" y="62"/>
                  </a:lnTo>
                  <a:lnTo>
                    <a:pt x="49" y="38"/>
                  </a:lnTo>
                  <a:lnTo>
                    <a:pt x="28" y="20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22" y="3"/>
                  </a:lnTo>
                  <a:lnTo>
                    <a:pt x="27" y="4"/>
                  </a:lnTo>
                  <a:lnTo>
                    <a:pt x="32" y="6"/>
                  </a:lnTo>
                  <a:lnTo>
                    <a:pt x="37" y="8"/>
                  </a:lnTo>
                  <a:lnTo>
                    <a:pt x="6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54" name="Freeform 157"/>
            <p:cNvSpPr>
              <a:spLocks/>
            </p:cNvSpPr>
            <p:nvPr/>
          </p:nvSpPr>
          <p:spPr bwMode="auto">
            <a:xfrm>
              <a:off x="1433" y="3765"/>
              <a:ext cx="33" cy="6"/>
            </a:xfrm>
            <a:custGeom>
              <a:avLst/>
              <a:gdLst>
                <a:gd name="T0" fmla="*/ 94 w 99"/>
                <a:gd name="T1" fmla="*/ 11 h 16"/>
                <a:gd name="T2" fmla="*/ 82 w 99"/>
                <a:gd name="T3" fmla="*/ 13 h 16"/>
                <a:gd name="T4" fmla="*/ 67 w 99"/>
                <a:gd name="T5" fmla="*/ 16 h 16"/>
                <a:gd name="T6" fmla="*/ 54 w 99"/>
                <a:gd name="T7" fmla="*/ 16 h 16"/>
                <a:gd name="T8" fmla="*/ 39 w 99"/>
                <a:gd name="T9" fmla="*/ 16 h 16"/>
                <a:gd name="T10" fmla="*/ 26 w 99"/>
                <a:gd name="T11" fmla="*/ 16 h 16"/>
                <a:gd name="T12" fmla="*/ 15 w 99"/>
                <a:gd name="T13" fmla="*/ 13 h 16"/>
                <a:gd name="T14" fmla="*/ 7 w 99"/>
                <a:gd name="T15" fmla="*/ 10 h 16"/>
                <a:gd name="T16" fmla="*/ 0 w 99"/>
                <a:gd name="T17" fmla="*/ 6 h 16"/>
                <a:gd name="T18" fmla="*/ 7 w 99"/>
                <a:gd name="T19" fmla="*/ 5 h 16"/>
                <a:gd name="T20" fmla="*/ 14 w 99"/>
                <a:gd name="T21" fmla="*/ 4 h 16"/>
                <a:gd name="T22" fmla="*/ 22 w 99"/>
                <a:gd name="T23" fmla="*/ 4 h 16"/>
                <a:gd name="T24" fmla="*/ 32 w 99"/>
                <a:gd name="T25" fmla="*/ 4 h 16"/>
                <a:gd name="T26" fmla="*/ 41 w 99"/>
                <a:gd name="T27" fmla="*/ 4 h 16"/>
                <a:gd name="T28" fmla="*/ 49 w 99"/>
                <a:gd name="T29" fmla="*/ 4 h 16"/>
                <a:gd name="T30" fmla="*/ 55 w 99"/>
                <a:gd name="T31" fmla="*/ 4 h 16"/>
                <a:gd name="T32" fmla="*/ 60 w 99"/>
                <a:gd name="T33" fmla="*/ 4 h 16"/>
                <a:gd name="T34" fmla="*/ 65 w 99"/>
                <a:gd name="T35" fmla="*/ 4 h 16"/>
                <a:gd name="T36" fmla="*/ 72 w 99"/>
                <a:gd name="T37" fmla="*/ 2 h 16"/>
                <a:gd name="T38" fmla="*/ 81 w 99"/>
                <a:gd name="T39" fmla="*/ 1 h 16"/>
                <a:gd name="T40" fmla="*/ 88 w 99"/>
                <a:gd name="T41" fmla="*/ 0 h 16"/>
                <a:gd name="T42" fmla="*/ 95 w 99"/>
                <a:gd name="T43" fmla="*/ 0 h 16"/>
                <a:gd name="T44" fmla="*/ 99 w 99"/>
                <a:gd name="T45" fmla="*/ 1 h 16"/>
                <a:gd name="T46" fmla="*/ 99 w 99"/>
                <a:gd name="T47" fmla="*/ 5 h 16"/>
                <a:gd name="T48" fmla="*/ 94 w 99"/>
                <a:gd name="T4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9" h="16">
                  <a:moveTo>
                    <a:pt x="94" y="11"/>
                  </a:moveTo>
                  <a:lnTo>
                    <a:pt x="82" y="13"/>
                  </a:lnTo>
                  <a:lnTo>
                    <a:pt x="67" y="16"/>
                  </a:lnTo>
                  <a:lnTo>
                    <a:pt x="54" y="16"/>
                  </a:lnTo>
                  <a:lnTo>
                    <a:pt x="39" y="16"/>
                  </a:lnTo>
                  <a:lnTo>
                    <a:pt x="26" y="16"/>
                  </a:lnTo>
                  <a:lnTo>
                    <a:pt x="15" y="13"/>
                  </a:lnTo>
                  <a:lnTo>
                    <a:pt x="7" y="10"/>
                  </a:lnTo>
                  <a:lnTo>
                    <a:pt x="0" y="6"/>
                  </a:lnTo>
                  <a:lnTo>
                    <a:pt x="7" y="5"/>
                  </a:lnTo>
                  <a:lnTo>
                    <a:pt x="14" y="4"/>
                  </a:lnTo>
                  <a:lnTo>
                    <a:pt x="22" y="4"/>
                  </a:lnTo>
                  <a:lnTo>
                    <a:pt x="32" y="4"/>
                  </a:lnTo>
                  <a:lnTo>
                    <a:pt x="41" y="4"/>
                  </a:lnTo>
                  <a:lnTo>
                    <a:pt x="49" y="4"/>
                  </a:lnTo>
                  <a:lnTo>
                    <a:pt x="55" y="4"/>
                  </a:lnTo>
                  <a:lnTo>
                    <a:pt x="60" y="4"/>
                  </a:lnTo>
                  <a:lnTo>
                    <a:pt x="65" y="4"/>
                  </a:lnTo>
                  <a:lnTo>
                    <a:pt x="72" y="2"/>
                  </a:lnTo>
                  <a:lnTo>
                    <a:pt x="81" y="1"/>
                  </a:lnTo>
                  <a:lnTo>
                    <a:pt x="88" y="0"/>
                  </a:lnTo>
                  <a:lnTo>
                    <a:pt x="95" y="0"/>
                  </a:lnTo>
                  <a:lnTo>
                    <a:pt x="99" y="1"/>
                  </a:lnTo>
                  <a:lnTo>
                    <a:pt x="99" y="5"/>
                  </a:lnTo>
                  <a:lnTo>
                    <a:pt x="9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55" name="Freeform 158"/>
            <p:cNvSpPr>
              <a:spLocks/>
            </p:cNvSpPr>
            <p:nvPr/>
          </p:nvSpPr>
          <p:spPr bwMode="auto">
            <a:xfrm>
              <a:off x="1008" y="3756"/>
              <a:ext cx="12" cy="30"/>
            </a:xfrm>
            <a:custGeom>
              <a:avLst/>
              <a:gdLst>
                <a:gd name="T0" fmla="*/ 22 w 36"/>
                <a:gd name="T1" fmla="*/ 0 h 89"/>
                <a:gd name="T2" fmla="*/ 22 w 36"/>
                <a:gd name="T3" fmla="*/ 13 h 89"/>
                <a:gd name="T4" fmla="*/ 19 w 36"/>
                <a:gd name="T5" fmla="*/ 27 h 89"/>
                <a:gd name="T6" fmla="*/ 17 w 36"/>
                <a:gd name="T7" fmla="*/ 42 h 89"/>
                <a:gd name="T8" fmla="*/ 17 w 36"/>
                <a:gd name="T9" fmla="*/ 58 h 89"/>
                <a:gd name="T10" fmla="*/ 24 w 36"/>
                <a:gd name="T11" fmla="*/ 64 h 89"/>
                <a:gd name="T12" fmla="*/ 30 w 36"/>
                <a:gd name="T13" fmla="*/ 72 h 89"/>
                <a:gd name="T14" fmla="*/ 35 w 36"/>
                <a:gd name="T15" fmla="*/ 80 h 89"/>
                <a:gd name="T16" fmla="*/ 36 w 36"/>
                <a:gd name="T17" fmla="*/ 89 h 89"/>
                <a:gd name="T18" fmla="*/ 30 w 36"/>
                <a:gd name="T19" fmla="*/ 86 h 89"/>
                <a:gd name="T20" fmla="*/ 25 w 36"/>
                <a:gd name="T21" fmla="*/ 84 h 89"/>
                <a:gd name="T22" fmla="*/ 19 w 36"/>
                <a:gd name="T23" fmla="*/ 80 h 89"/>
                <a:gd name="T24" fmla="*/ 13 w 36"/>
                <a:gd name="T25" fmla="*/ 76 h 89"/>
                <a:gd name="T26" fmla="*/ 8 w 36"/>
                <a:gd name="T27" fmla="*/ 73 h 89"/>
                <a:gd name="T28" fmla="*/ 5 w 36"/>
                <a:gd name="T29" fmla="*/ 68 h 89"/>
                <a:gd name="T30" fmla="*/ 1 w 36"/>
                <a:gd name="T31" fmla="*/ 62 h 89"/>
                <a:gd name="T32" fmla="*/ 0 w 36"/>
                <a:gd name="T33" fmla="*/ 56 h 89"/>
                <a:gd name="T34" fmla="*/ 0 w 36"/>
                <a:gd name="T35" fmla="*/ 40 h 89"/>
                <a:gd name="T36" fmla="*/ 5 w 36"/>
                <a:gd name="T37" fmla="*/ 25 h 89"/>
                <a:gd name="T38" fmla="*/ 13 w 36"/>
                <a:gd name="T39" fmla="*/ 11 h 89"/>
                <a:gd name="T40" fmla="*/ 22 w 36"/>
                <a:gd name="T4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89">
                  <a:moveTo>
                    <a:pt x="22" y="0"/>
                  </a:moveTo>
                  <a:lnTo>
                    <a:pt x="22" y="13"/>
                  </a:lnTo>
                  <a:lnTo>
                    <a:pt x="19" y="27"/>
                  </a:lnTo>
                  <a:lnTo>
                    <a:pt x="17" y="42"/>
                  </a:lnTo>
                  <a:lnTo>
                    <a:pt x="17" y="58"/>
                  </a:lnTo>
                  <a:lnTo>
                    <a:pt x="24" y="64"/>
                  </a:lnTo>
                  <a:lnTo>
                    <a:pt x="30" y="72"/>
                  </a:lnTo>
                  <a:lnTo>
                    <a:pt x="35" y="80"/>
                  </a:lnTo>
                  <a:lnTo>
                    <a:pt x="36" y="89"/>
                  </a:lnTo>
                  <a:lnTo>
                    <a:pt x="30" y="86"/>
                  </a:lnTo>
                  <a:lnTo>
                    <a:pt x="25" y="84"/>
                  </a:lnTo>
                  <a:lnTo>
                    <a:pt x="19" y="80"/>
                  </a:lnTo>
                  <a:lnTo>
                    <a:pt x="13" y="76"/>
                  </a:lnTo>
                  <a:lnTo>
                    <a:pt x="8" y="73"/>
                  </a:lnTo>
                  <a:lnTo>
                    <a:pt x="5" y="68"/>
                  </a:lnTo>
                  <a:lnTo>
                    <a:pt x="1" y="62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5" y="25"/>
                  </a:lnTo>
                  <a:lnTo>
                    <a:pt x="13" y="1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56" name="Freeform 159"/>
            <p:cNvSpPr>
              <a:spLocks/>
            </p:cNvSpPr>
            <p:nvPr/>
          </p:nvSpPr>
          <p:spPr bwMode="auto">
            <a:xfrm>
              <a:off x="1157" y="3775"/>
              <a:ext cx="54" cy="50"/>
            </a:xfrm>
            <a:custGeom>
              <a:avLst/>
              <a:gdLst>
                <a:gd name="T0" fmla="*/ 12 w 160"/>
                <a:gd name="T1" fmla="*/ 0 h 151"/>
                <a:gd name="T2" fmla="*/ 13 w 160"/>
                <a:gd name="T3" fmla="*/ 18 h 151"/>
                <a:gd name="T4" fmla="*/ 15 w 160"/>
                <a:gd name="T5" fmla="*/ 36 h 151"/>
                <a:gd name="T6" fmla="*/ 18 w 160"/>
                <a:gd name="T7" fmla="*/ 55 h 151"/>
                <a:gd name="T8" fmla="*/ 23 w 160"/>
                <a:gd name="T9" fmla="*/ 72 h 151"/>
                <a:gd name="T10" fmla="*/ 30 w 160"/>
                <a:gd name="T11" fmla="*/ 87 h 151"/>
                <a:gd name="T12" fmla="*/ 40 w 160"/>
                <a:gd name="T13" fmla="*/ 101 h 151"/>
                <a:gd name="T14" fmla="*/ 53 w 160"/>
                <a:gd name="T15" fmla="*/ 112 h 151"/>
                <a:gd name="T16" fmla="*/ 71 w 160"/>
                <a:gd name="T17" fmla="*/ 119 h 151"/>
                <a:gd name="T18" fmla="*/ 82 w 160"/>
                <a:gd name="T19" fmla="*/ 119 h 151"/>
                <a:gd name="T20" fmla="*/ 93 w 160"/>
                <a:gd name="T21" fmla="*/ 123 h 151"/>
                <a:gd name="T22" fmla="*/ 104 w 160"/>
                <a:gd name="T23" fmla="*/ 126 h 151"/>
                <a:gd name="T24" fmla="*/ 114 w 160"/>
                <a:gd name="T25" fmla="*/ 130 h 151"/>
                <a:gd name="T26" fmla="*/ 124 w 160"/>
                <a:gd name="T27" fmla="*/ 134 h 151"/>
                <a:gd name="T28" fmla="*/ 134 w 160"/>
                <a:gd name="T29" fmla="*/ 136 h 151"/>
                <a:gd name="T30" fmla="*/ 144 w 160"/>
                <a:gd name="T31" fmla="*/ 135 h 151"/>
                <a:gd name="T32" fmla="*/ 155 w 160"/>
                <a:gd name="T33" fmla="*/ 131 h 151"/>
                <a:gd name="T34" fmla="*/ 158 w 160"/>
                <a:gd name="T35" fmla="*/ 132 h 151"/>
                <a:gd name="T36" fmla="*/ 159 w 160"/>
                <a:gd name="T37" fmla="*/ 135 h 151"/>
                <a:gd name="T38" fmla="*/ 160 w 160"/>
                <a:gd name="T39" fmla="*/ 136 h 151"/>
                <a:gd name="T40" fmla="*/ 160 w 160"/>
                <a:gd name="T41" fmla="*/ 138 h 151"/>
                <a:gd name="T42" fmla="*/ 148 w 160"/>
                <a:gd name="T43" fmla="*/ 147 h 151"/>
                <a:gd name="T44" fmla="*/ 136 w 160"/>
                <a:gd name="T45" fmla="*/ 151 h 151"/>
                <a:gd name="T46" fmla="*/ 124 w 160"/>
                <a:gd name="T47" fmla="*/ 149 h 151"/>
                <a:gd name="T48" fmla="*/ 113 w 160"/>
                <a:gd name="T49" fmla="*/ 146 h 151"/>
                <a:gd name="T50" fmla="*/ 100 w 160"/>
                <a:gd name="T51" fmla="*/ 142 h 151"/>
                <a:gd name="T52" fmla="*/ 87 w 160"/>
                <a:gd name="T53" fmla="*/ 138 h 151"/>
                <a:gd name="T54" fmla="*/ 75 w 160"/>
                <a:gd name="T55" fmla="*/ 136 h 151"/>
                <a:gd name="T56" fmla="*/ 60 w 160"/>
                <a:gd name="T57" fmla="*/ 138 h 151"/>
                <a:gd name="T58" fmla="*/ 43 w 160"/>
                <a:gd name="T59" fmla="*/ 131 h 151"/>
                <a:gd name="T60" fmla="*/ 30 w 160"/>
                <a:gd name="T61" fmla="*/ 121 h 151"/>
                <a:gd name="T62" fmla="*/ 20 w 160"/>
                <a:gd name="T63" fmla="*/ 107 h 151"/>
                <a:gd name="T64" fmla="*/ 13 w 160"/>
                <a:gd name="T65" fmla="*/ 91 h 151"/>
                <a:gd name="T66" fmla="*/ 8 w 160"/>
                <a:gd name="T67" fmla="*/ 74 h 151"/>
                <a:gd name="T68" fmla="*/ 4 w 160"/>
                <a:gd name="T69" fmla="*/ 56 h 151"/>
                <a:gd name="T70" fmla="*/ 2 w 160"/>
                <a:gd name="T71" fmla="*/ 38 h 151"/>
                <a:gd name="T72" fmla="*/ 0 w 160"/>
                <a:gd name="T73" fmla="*/ 19 h 151"/>
                <a:gd name="T74" fmla="*/ 3 w 160"/>
                <a:gd name="T75" fmla="*/ 0 h 151"/>
                <a:gd name="T76" fmla="*/ 12 w 160"/>
                <a:gd name="T7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0" h="151">
                  <a:moveTo>
                    <a:pt x="12" y="0"/>
                  </a:moveTo>
                  <a:lnTo>
                    <a:pt x="13" y="18"/>
                  </a:lnTo>
                  <a:lnTo>
                    <a:pt x="15" y="36"/>
                  </a:lnTo>
                  <a:lnTo>
                    <a:pt x="18" y="55"/>
                  </a:lnTo>
                  <a:lnTo>
                    <a:pt x="23" y="72"/>
                  </a:lnTo>
                  <a:lnTo>
                    <a:pt x="30" y="87"/>
                  </a:lnTo>
                  <a:lnTo>
                    <a:pt x="40" y="101"/>
                  </a:lnTo>
                  <a:lnTo>
                    <a:pt x="53" y="112"/>
                  </a:lnTo>
                  <a:lnTo>
                    <a:pt x="71" y="119"/>
                  </a:lnTo>
                  <a:lnTo>
                    <a:pt x="82" y="119"/>
                  </a:lnTo>
                  <a:lnTo>
                    <a:pt x="93" y="123"/>
                  </a:lnTo>
                  <a:lnTo>
                    <a:pt x="104" y="126"/>
                  </a:lnTo>
                  <a:lnTo>
                    <a:pt x="114" y="130"/>
                  </a:lnTo>
                  <a:lnTo>
                    <a:pt x="124" y="134"/>
                  </a:lnTo>
                  <a:lnTo>
                    <a:pt x="134" y="136"/>
                  </a:lnTo>
                  <a:lnTo>
                    <a:pt x="144" y="135"/>
                  </a:lnTo>
                  <a:lnTo>
                    <a:pt x="155" y="131"/>
                  </a:lnTo>
                  <a:lnTo>
                    <a:pt x="158" y="132"/>
                  </a:lnTo>
                  <a:lnTo>
                    <a:pt x="159" y="135"/>
                  </a:lnTo>
                  <a:lnTo>
                    <a:pt x="160" y="136"/>
                  </a:lnTo>
                  <a:lnTo>
                    <a:pt x="160" y="138"/>
                  </a:lnTo>
                  <a:lnTo>
                    <a:pt x="148" y="147"/>
                  </a:lnTo>
                  <a:lnTo>
                    <a:pt x="136" y="151"/>
                  </a:lnTo>
                  <a:lnTo>
                    <a:pt x="124" y="149"/>
                  </a:lnTo>
                  <a:lnTo>
                    <a:pt x="113" y="146"/>
                  </a:lnTo>
                  <a:lnTo>
                    <a:pt x="100" y="142"/>
                  </a:lnTo>
                  <a:lnTo>
                    <a:pt x="87" y="138"/>
                  </a:lnTo>
                  <a:lnTo>
                    <a:pt x="75" y="136"/>
                  </a:lnTo>
                  <a:lnTo>
                    <a:pt x="60" y="138"/>
                  </a:lnTo>
                  <a:lnTo>
                    <a:pt x="43" y="131"/>
                  </a:lnTo>
                  <a:lnTo>
                    <a:pt x="30" y="121"/>
                  </a:lnTo>
                  <a:lnTo>
                    <a:pt x="20" y="107"/>
                  </a:lnTo>
                  <a:lnTo>
                    <a:pt x="13" y="91"/>
                  </a:lnTo>
                  <a:lnTo>
                    <a:pt x="8" y="74"/>
                  </a:lnTo>
                  <a:lnTo>
                    <a:pt x="4" y="56"/>
                  </a:lnTo>
                  <a:lnTo>
                    <a:pt x="2" y="38"/>
                  </a:lnTo>
                  <a:lnTo>
                    <a:pt x="0" y="19"/>
                  </a:lnTo>
                  <a:lnTo>
                    <a:pt x="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57" name="Freeform 160"/>
            <p:cNvSpPr>
              <a:spLocks/>
            </p:cNvSpPr>
            <p:nvPr/>
          </p:nvSpPr>
          <p:spPr bwMode="auto">
            <a:xfrm>
              <a:off x="1042" y="3751"/>
              <a:ext cx="90" cy="12"/>
            </a:xfrm>
            <a:custGeom>
              <a:avLst/>
              <a:gdLst>
                <a:gd name="T0" fmla="*/ 271 w 271"/>
                <a:gd name="T1" fmla="*/ 0 h 36"/>
                <a:gd name="T2" fmla="*/ 194 w 271"/>
                <a:gd name="T3" fmla="*/ 25 h 36"/>
                <a:gd name="T4" fmla="*/ 171 w 271"/>
                <a:gd name="T5" fmla="*/ 28 h 36"/>
                <a:gd name="T6" fmla="*/ 147 w 271"/>
                <a:gd name="T7" fmla="*/ 32 h 36"/>
                <a:gd name="T8" fmla="*/ 123 w 271"/>
                <a:gd name="T9" fmla="*/ 34 h 36"/>
                <a:gd name="T10" fmla="*/ 98 w 271"/>
                <a:gd name="T11" fmla="*/ 36 h 36"/>
                <a:gd name="T12" fmla="*/ 75 w 271"/>
                <a:gd name="T13" fmla="*/ 34 h 36"/>
                <a:gd name="T14" fmla="*/ 52 w 271"/>
                <a:gd name="T15" fmla="*/ 31 h 36"/>
                <a:gd name="T16" fmla="*/ 30 w 271"/>
                <a:gd name="T17" fmla="*/ 24 h 36"/>
                <a:gd name="T18" fmla="*/ 10 w 271"/>
                <a:gd name="T19" fmla="*/ 14 h 36"/>
                <a:gd name="T20" fmla="*/ 0 w 271"/>
                <a:gd name="T21" fmla="*/ 3 h 36"/>
                <a:gd name="T22" fmla="*/ 12 w 271"/>
                <a:gd name="T23" fmla="*/ 8 h 36"/>
                <a:gd name="T24" fmla="*/ 25 w 271"/>
                <a:gd name="T25" fmla="*/ 11 h 36"/>
                <a:gd name="T26" fmla="*/ 41 w 271"/>
                <a:gd name="T27" fmla="*/ 14 h 36"/>
                <a:gd name="T28" fmla="*/ 58 w 271"/>
                <a:gd name="T29" fmla="*/ 15 h 36"/>
                <a:gd name="T30" fmla="*/ 75 w 271"/>
                <a:gd name="T31" fmla="*/ 16 h 36"/>
                <a:gd name="T32" fmla="*/ 95 w 271"/>
                <a:gd name="T33" fmla="*/ 16 h 36"/>
                <a:gd name="T34" fmla="*/ 114 w 271"/>
                <a:gd name="T35" fmla="*/ 15 h 36"/>
                <a:gd name="T36" fmla="*/ 134 w 271"/>
                <a:gd name="T37" fmla="*/ 14 h 36"/>
                <a:gd name="T38" fmla="*/ 154 w 271"/>
                <a:gd name="T39" fmla="*/ 11 h 36"/>
                <a:gd name="T40" fmla="*/ 174 w 271"/>
                <a:gd name="T41" fmla="*/ 10 h 36"/>
                <a:gd name="T42" fmla="*/ 193 w 271"/>
                <a:gd name="T43" fmla="*/ 8 h 36"/>
                <a:gd name="T44" fmla="*/ 212 w 271"/>
                <a:gd name="T45" fmla="*/ 5 h 36"/>
                <a:gd name="T46" fmla="*/ 229 w 271"/>
                <a:gd name="T47" fmla="*/ 4 h 36"/>
                <a:gd name="T48" fmla="*/ 244 w 271"/>
                <a:gd name="T49" fmla="*/ 2 h 36"/>
                <a:gd name="T50" fmla="*/ 259 w 271"/>
                <a:gd name="T51" fmla="*/ 0 h 36"/>
                <a:gd name="T52" fmla="*/ 271 w 271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1" h="36">
                  <a:moveTo>
                    <a:pt x="271" y="0"/>
                  </a:moveTo>
                  <a:lnTo>
                    <a:pt x="194" y="25"/>
                  </a:lnTo>
                  <a:lnTo>
                    <a:pt x="171" y="28"/>
                  </a:lnTo>
                  <a:lnTo>
                    <a:pt x="147" y="32"/>
                  </a:lnTo>
                  <a:lnTo>
                    <a:pt x="123" y="34"/>
                  </a:lnTo>
                  <a:lnTo>
                    <a:pt x="98" y="36"/>
                  </a:lnTo>
                  <a:lnTo>
                    <a:pt x="75" y="34"/>
                  </a:lnTo>
                  <a:lnTo>
                    <a:pt x="52" y="31"/>
                  </a:lnTo>
                  <a:lnTo>
                    <a:pt x="30" y="24"/>
                  </a:lnTo>
                  <a:lnTo>
                    <a:pt x="10" y="14"/>
                  </a:lnTo>
                  <a:lnTo>
                    <a:pt x="0" y="3"/>
                  </a:lnTo>
                  <a:lnTo>
                    <a:pt x="12" y="8"/>
                  </a:lnTo>
                  <a:lnTo>
                    <a:pt x="25" y="11"/>
                  </a:lnTo>
                  <a:lnTo>
                    <a:pt x="41" y="14"/>
                  </a:lnTo>
                  <a:lnTo>
                    <a:pt x="58" y="15"/>
                  </a:lnTo>
                  <a:lnTo>
                    <a:pt x="75" y="16"/>
                  </a:lnTo>
                  <a:lnTo>
                    <a:pt x="95" y="16"/>
                  </a:lnTo>
                  <a:lnTo>
                    <a:pt x="114" y="15"/>
                  </a:lnTo>
                  <a:lnTo>
                    <a:pt x="134" y="14"/>
                  </a:lnTo>
                  <a:lnTo>
                    <a:pt x="154" y="11"/>
                  </a:lnTo>
                  <a:lnTo>
                    <a:pt x="174" y="10"/>
                  </a:lnTo>
                  <a:lnTo>
                    <a:pt x="193" y="8"/>
                  </a:lnTo>
                  <a:lnTo>
                    <a:pt x="212" y="5"/>
                  </a:lnTo>
                  <a:lnTo>
                    <a:pt x="229" y="4"/>
                  </a:lnTo>
                  <a:lnTo>
                    <a:pt x="244" y="2"/>
                  </a:lnTo>
                  <a:lnTo>
                    <a:pt x="259" y="0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58" name="Freeform 161"/>
            <p:cNvSpPr>
              <a:spLocks/>
            </p:cNvSpPr>
            <p:nvPr/>
          </p:nvSpPr>
          <p:spPr bwMode="auto">
            <a:xfrm>
              <a:off x="1359" y="3785"/>
              <a:ext cx="15" cy="7"/>
            </a:xfrm>
            <a:custGeom>
              <a:avLst/>
              <a:gdLst>
                <a:gd name="T0" fmla="*/ 43 w 43"/>
                <a:gd name="T1" fmla="*/ 1 h 21"/>
                <a:gd name="T2" fmla="*/ 40 w 43"/>
                <a:gd name="T3" fmla="*/ 9 h 21"/>
                <a:gd name="T4" fmla="*/ 36 w 43"/>
                <a:gd name="T5" fmla="*/ 14 h 21"/>
                <a:gd name="T6" fmla="*/ 28 w 43"/>
                <a:gd name="T7" fmla="*/ 17 h 21"/>
                <a:gd name="T8" fmla="*/ 23 w 43"/>
                <a:gd name="T9" fmla="*/ 21 h 21"/>
                <a:gd name="T10" fmla="*/ 16 w 43"/>
                <a:gd name="T11" fmla="*/ 21 h 21"/>
                <a:gd name="T12" fmla="*/ 9 w 43"/>
                <a:gd name="T13" fmla="*/ 21 h 21"/>
                <a:gd name="T14" fmla="*/ 4 w 43"/>
                <a:gd name="T15" fmla="*/ 18 h 21"/>
                <a:gd name="T16" fmla="*/ 0 w 43"/>
                <a:gd name="T17" fmla="*/ 12 h 21"/>
                <a:gd name="T18" fmla="*/ 6 w 43"/>
                <a:gd name="T19" fmla="*/ 14 h 21"/>
                <a:gd name="T20" fmla="*/ 11 w 43"/>
                <a:gd name="T21" fmla="*/ 14 h 21"/>
                <a:gd name="T22" fmla="*/ 16 w 43"/>
                <a:gd name="T23" fmla="*/ 10 h 21"/>
                <a:gd name="T24" fmla="*/ 22 w 43"/>
                <a:gd name="T25" fmla="*/ 6 h 21"/>
                <a:gd name="T26" fmla="*/ 27 w 43"/>
                <a:gd name="T27" fmla="*/ 4 h 21"/>
                <a:gd name="T28" fmla="*/ 32 w 43"/>
                <a:gd name="T29" fmla="*/ 0 h 21"/>
                <a:gd name="T30" fmla="*/ 37 w 43"/>
                <a:gd name="T31" fmla="*/ 0 h 21"/>
                <a:gd name="T32" fmla="*/ 43 w 43"/>
                <a:gd name="T3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21">
                  <a:moveTo>
                    <a:pt x="43" y="1"/>
                  </a:moveTo>
                  <a:lnTo>
                    <a:pt x="40" y="9"/>
                  </a:lnTo>
                  <a:lnTo>
                    <a:pt x="36" y="14"/>
                  </a:lnTo>
                  <a:lnTo>
                    <a:pt x="28" y="17"/>
                  </a:lnTo>
                  <a:lnTo>
                    <a:pt x="23" y="21"/>
                  </a:lnTo>
                  <a:lnTo>
                    <a:pt x="16" y="21"/>
                  </a:lnTo>
                  <a:lnTo>
                    <a:pt x="9" y="21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6" y="14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2" y="6"/>
                  </a:lnTo>
                  <a:lnTo>
                    <a:pt x="27" y="4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59" name="Freeform 162"/>
            <p:cNvSpPr>
              <a:spLocks/>
            </p:cNvSpPr>
            <p:nvPr/>
          </p:nvSpPr>
          <p:spPr bwMode="auto">
            <a:xfrm>
              <a:off x="1277" y="3745"/>
              <a:ext cx="19" cy="100"/>
            </a:xfrm>
            <a:custGeom>
              <a:avLst/>
              <a:gdLst>
                <a:gd name="T0" fmla="*/ 59 w 59"/>
                <a:gd name="T1" fmla="*/ 0 h 298"/>
                <a:gd name="T2" fmla="*/ 57 w 59"/>
                <a:gd name="T3" fmla="*/ 21 h 298"/>
                <a:gd name="T4" fmla="*/ 53 w 59"/>
                <a:gd name="T5" fmla="*/ 56 h 298"/>
                <a:gd name="T6" fmla="*/ 45 w 59"/>
                <a:gd name="T7" fmla="*/ 101 h 298"/>
                <a:gd name="T8" fmla="*/ 36 w 59"/>
                <a:gd name="T9" fmla="*/ 150 h 298"/>
                <a:gd name="T10" fmla="*/ 27 w 59"/>
                <a:gd name="T11" fmla="*/ 200 h 298"/>
                <a:gd name="T12" fmla="*/ 17 w 59"/>
                <a:gd name="T13" fmla="*/ 243 h 298"/>
                <a:gd name="T14" fmla="*/ 10 w 59"/>
                <a:gd name="T15" fmla="*/ 278 h 298"/>
                <a:gd name="T16" fmla="*/ 5 w 59"/>
                <a:gd name="T17" fmla="*/ 298 h 298"/>
                <a:gd name="T18" fmla="*/ 0 w 59"/>
                <a:gd name="T19" fmla="*/ 267 h 298"/>
                <a:gd name="T20" fmla="*/ 6 w 59"/>
                <a:gd name="T21" fmla="*/ 241 h 298"/>
                <a:gd name="T22" fmla="*/ 12 w 59"/>
                <a:gd name="T23" fmla="*/ 209 h 298"/>
                <a:gd name="T24" fmla="*/ 20 w 59"/>
                <a:gd name="T25" fmla="*/ 173 h 298"/>
                <a:gd name="T26" fmla="*/ 27 w 59"/>
                <a:gd name="T27" fmla="*/ 136 h 298"/>
                <a:gd name="T28" fmla="*/ 33 w 59"/>
                <a:gd name="T29" fmla="*/ 100 h 298"/>
                <a:gd name="T30" fmla="*/ 39 w 59"/>
                <a:gd name="T31" fmla="*/ 68 h 298"/>
                <a:gd name="T32" fmla="*/ 44 w 59"/>
                <a:gd name="T33" fmla="*/ 43 h 298"/>
                <a:gd name="T34" fmla="*/ 48 w 59"/>
                <a:gd name="T35" fmla="*/ 26 h 298"/>
                <a:gd name="T36" fmla="*/ 59 w 59"/>
                <a:gd name="T37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298">
                  <a:moveTo>
                    <a:pt x="59" y="0"/>
                  </a:moveTo>
                  <a:lnTo>
                    <a:pt x="57" y="21"/>
                  </a:lnTo>
                  <a:lnTo>
                    <a:pt x="53" y="56"/>
                  </a:lnTo>
                  <a:lnTo>
                    <a:pt x="45" y="101"/>
                  </a:lnTo>
                  <a:lnTo>
                    <a:pt x="36" y="150"/>
                  </a:lnTo>
                  <a:lnTo>
                    <a:pt x="27" y="200"/>
                  </a:lnTo>
                  <a:lnTo>
                    <a:pt x="17" y="243"/>
                  </a:lnTo>
                  <a:lnTo>
                    <a:pt x="10" y="278"/>
                  </a:lnTo>
                  <a:lnTo>
                    <a:pt x="5" y="298"/>
                  </a:lnTo>
                  <a:lnTo>
                    <a:pt x="0" y="267"/>
                  </a:lnTo>
                  <a:lnTo>
                    <a:pt x="6" y="241"/>
                  </a:lnTo>
                  <a:lnTo>
                    <a:pt x="12" y="209"/>
                  </a:lnTo>
                  <a:lnTo>
                    <a:pt x="20" y="173"/>
                  </a:lnTo>
                  <a:lnTo>
                    <a:pt x="27" y="136"/>
                  </a:lnTo>
                  <a:lnTo>
                    <a:pt x="33" y="100"/>
                  </a:lnTo>
                  <a:lnTo>
                    <a:pt x="39" y="68"/>
                  </a:lnTo>
                  <a:lnTo>
                    <a:pt x="44" y="43"/>
                  </a:lnTo>
                  <a:lnTo>
                    <a:pt x="48" y="2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60" name="Freeform 163"/>
            <p:cNvSpPr>
              <a:spLocks/>
            </p:cNvSpPr>
            <p:nvPr/>
          </p:nvSpPr>
          <p:spPr bwMode="auto">
            <a:xfrm>
              <a:off x="1376" y="3789"/>
              <a:ext cx="41" cy="14"/>
            </a:xfrm>
            <a:custGeom>
              <a:avLst/>
              <a:gdLst>
                <a:gd name="T0" fmla="*/ 125 w 125"/>
                <a:gd name="T1" fmla="*/ 0 h 41"/>
                <a:gd name="T2" fmla="*/ 123 w 125"/>
                <a:gd name="T3" fmla="*/ 4 h 41"/>
                <a:gd name="T4" fmla="*/ 119 w 125"/>
                <a:gd name="T5" fmla="*/ 8 h 41"/>
                <a:gd name="T6" fmla="*/ 114 w 125"/>
                <a:gd name="T7" fmla="*/ 13 h 41"/>
                <a:gd name="T8" fmla="*/ 109 w 125"/>
                <a:gd name="T9" fmla="*/ 17 h 41"/>
                <a:gd name="T10" fmla="*/ 105 w 125"/>
                <a:gd name="T11" fmla="*/ 20 h 41"/>
                <a:gd name="T12" fmla="*/ 99 w 125"/>
                <a:gd name="T13" fmla="*/ 24 h 41"/>
                <a:gd name="T14" fmla="*/ 94 w 125"/>
                <a:gd name="T15" fmla="*/ 27 h 41"/>
                <a:gd name="T16" fmla="*/ 89 w 125"/>
                <a:gd name="T17" fmla="*/ 31 h 41"/>
                <a:gd name="T18" fmla="*/ 72 w 125"/>
                <a:gd name="T19" fmla="*/ 37 h 41"/>
                <a:gd name="T20" fmla="*/ 57 w 125"/>
                <a:gd name="T21" fmla="*/ 40 h 41"/>
                <a:gd name="T22" fmla="*/ 45 w 125"/>
                <a:gd name="T23" fmla="*/ 41 h 41"/>
                <a:gd name="T24" fmla="*/ 35 w 125"/>
                <a:gd name="T25" fmla="*/ 41 h 41"/>
                <a:gd name="T26" fmla="*/ 27 w 125"/>
                <a:gd name="T27" fmla="*/ 38 h 41"/>
                <a:gd name="T28" fmla="*/ 19 w 125"/>
                <a:gd name="T29" fmla="*/ 35 h 41"/>
                <a:gd name="T30" fmla="*/ 13 w 125"/>
                <a:gd name="T31" fmla="*/ 31 h 41"/>
                <a:gd name="T32" fmla="*/ 7 w 125"/>
                <a:gd name="T33" fmla="*/ 26 h 41"/>
                <a:gd name="T34" fmla="*/ 0 w 125"/>
                <a:gd name="T35" fmla="*/ 12 h 41"/>
                <a:gd name="T36" fmla="*/ 7 w 125"/>
                <a:gd name="T37" fmla="*/ 12 h 41"/>
                <a:gd name="T38" fmla="*/ 12 w 125"/>
                <a:gd name="T39" fmla="*/ 14 h 41"/>
                <a:gd name="T40" fmla="*/ 17 w 125"/>
                <a:gd name="T41" fmla="*/ 19 h 41"/>
                <a:gd name="T42" fmla="*/ 22 w 125"/>
                <a:gd name="T43" fmla="*/ 23 h 41"/>
                <a:gd name="T44" fmla="*/ 35 w 125"/>
                <a:gd name="T45" fmla="*/ 24 h 41"/>
                <a:gd name="T46" fmla="*/ 49 w 125"/>
                <a:gd name="T47" fmla="*/ 24 h 41"/>
                <a:gd name="T48" fmla="*/ 62 w 125"/>
                <a:gd name="T49" fmla="*/ 21 h 41"/>
                <a:gd name="T50" fmla="*/ 74 w 125"/>
                <a:gd name="T51" fmla="*/ 18 h 41"/>
                <a:gd name="T52" fmla="*/ 88 w 125"/>
                <a:gd name="T53" fmla="*/ 14 h 41"/>
                <a:gd name="T54" fmla="*/ 100 w 125"/>
                <a:gd name="T55" fmla="*/ 9 h 41"/>
                <a:gd name="T56" fmla="*/ 113 w 125"/>
                <a:gd name="T57" fmla="*/ 4 h 41"/>
                <a:gd name="T58" fmla="*/ 125 w 125"/>
                <a:gd name="T5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5" h="41">
                  <a:moveTo>
                    <a:pt x="125" y="0"/>
                  </a:moveTo>
                  <a:lnTo>
                    <a:pt x="123" y="4"/>
                  </a:lnTo>
                  <a:lnTo>
                    <a:pt x="119" y="8"/>
                  </a:lnTo>
                  <a:lnTo>
                    <a:pt x="114" y="13"/>
                  </a:lnTo>
                  <a:lnTo>
                    <a:pt x="109" y="17"/>
                  </a:lnTo>
                  <a:lnTo>
                    <a:pt x="105" y="20"/>
                  </a:lnTo>
                  <a:lnTo>
                    <a:pt x="99" y="24"/>
                  </a:lnTo>
                  <a:lnTo>
                    <a:pt x="94" y="27"/>
                  </a:lnTo>
                  <a:lnTo>
                    <a:pt x="89" y="31"/>
                  </a:lnTo>
                  <a:lnTo>
                    <a:pt x="72" y="37"/>
                  </a:lnTo>
                  <a:lnTo>
                    <a:pt x="57" y="40"/>
                  </a:lnTo>
                  <a:lnTo>
                    <a:pt x="45" y="41"/>
                  </a:lnTo>
                  <a:lnTo>
                    <a:pt x="35" y="41"/>
                  </a:lnTo>
                  <a:lnTo>
                    <a:pt x="27" y="38"/>
                  </a:lnTo>
                  <a:lnTo>
                    <a:pt x="19" y="35"/>
                  </a:lnTo>
                  <a:lnTo>
                    <a:pt x="13" y="31"/>
                  </a:lnTo>
                  <a:lnTo>
                    <a:pt x="7" y="26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2" y="14"/>
                  </a:lnTo>
                  <a:lnTo>
                    <a:pt x="17" y="19"/>
                  </a:lnTo>
                  <a:lnTo>
                    <a:pt x="22" y="23"/>
                  </a:lnTo>
                  <a:lnTo>
                    <a:pt x="35" y="24"/>
                  </a:lnTo>
                  <a:lnTo>
                    <a:pt x="49" y="24"/>
                  </a:lnTo>
                  <a:lnTo>
                    <a:pt x="62" y="21"/>
                  </a:lnTo>
                  <a:lnTo>
                    <a:pt x="74" y="18"/>
                  </a:lnTo>
                  <a:lnTo>
                    <a:pt x="88" y="14"/>
                  </a:lnTo>
                  <a:lnTo>
                    <a:pt x="100" y="9"/>
                  </a:lnTo>
                  <a:lnTo>
                    <a:pt x="113" y="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61" name="Freeform 164"/>
            <p:cNvSpPr>
              <a:spLocks/>
            </p:cNvSpPr>
            <p:nvPr/>
          </p:nvSpPr>
          <p:spPr bwMode="auto">
            <a:xfrm>
              <a:off x="1409" y="3798"/>
              <a:ext cx="32" cy="81"/>
            </a:xfrm>
            <a:custGeom>
              <a:avLst/>
              <a:gdLst>
                <a:gd name="T0" fmla="*/ 24 w 95"/>
                <a:gd name="T1" fmla="*/ 14 h 242"/>
                <a:gd name="T2" fmla="*/ 14 w 95"/>
                <a:gd name="T3" fmla="*/ 44 h 242"/>
                <a:gd name="T4" fmla="*/ 29 w 95"/>
                <a:gd name="T5" fmla="*/ 57 h 242"/>
                <a:gd name="T6" fmla="*/ 40 w 95"/>
                <a:gd name="T7" fmla="*/ 62 h 242"/>
                <a:gd name="T8" fmla="*/ 37 w 95"/>
                <a:gd name="T9" fmla="*/ 78 h 242"/>
                <a:gd name="T10" fmla="*/ 31 w 95"/>
                <a:gd name="T11" fmla="*/ 95 h 242"/>
                <a:gd name="T12" fmla="*/ 34 w 95"/>
                <a:gd name="T13" fmla="*/ 107 h 242"/>
                <a:gd name="T14" fmla="*/ 45 w 95"/>
                <a:gd name="T15" fmla="*/ 113 h 242"/>
                <a:gd name="T16" fmla="*/ 53 w 95"/>
                <a:gd name="T17" fmla="*/ 119 h 242"/>
                <a:gd name="T18" fmla="*/ 57 w 95"/>
                <a:gd name="T19" fmla="*/ 129 h 242"/>
                <a:gd name="T20" fmla="*/ 50 w 95"/>
                <a:gd name="T21" fmla="*/ 142 h 242"/>
                <a:gd name="T22" fmla="*/ 40 w 95"/>
                <a:gd name="T23" fmla="*/ 154 h 242"/>
                <a:gd name="T24" fmla="*/ 51 w 95"/>
                <a:gd name="T25" fmla="*/ 170 h 242"/>
                <a:gd name="T26" fmla="*/ 58 w 95"/>
                <a:gd name="T27" fmla="*/ 192 h 242"/>
                <a:gd name="T28" fmla="*/ 62 w 95"/>
                <a:gd name="T29" fmla="*/ 216 h 242"/>
                <a:gd name="T30" fmla="*/ 78 w 95"/>
                <a:gd name="T31" fmla="*/ 232 h 242"/>
                <a:gd name="T32" fmla="*/ 95 w 95"/>
                <a:gd name="T33" fmla="*/ 242 h 242"/>
                <a:gd name="T34" fmla="*/ 81 w 95"/>
                <a:gd name="T35" fmla="*/ 241 h 242"/>
                <a:gd name="T36" fmla="*/ 69 w 95"/>
                <a:gd name="T37" fmla="*/ 236 h 242"/>
                <a:gd name="T38" fmla="*/ 57 w 95"/>
                <a:gd name="T39" fmla="*/ 230 h 242"/>
                <a:gd name="T40" fmla="*/ 46 w 95"/>
                <a:gd name="T41" fmla="*/ 222 h 242"/>
                <a:gd name="T42" fmla="*/ 46 w 95"/>
                <a:gd name="T43" fmla="*/ 196 h 242"/>
                <a:gd name="T44" fmla="*/ 36 w 95"/>
                <a:gd name="T45" fmla="*/ 175 h 242"/>
                <a:gd name="T46" fmla="*/ 29 w 95"/>
                <a:gd name="T47" fmla="*/ 159 h 242"/>
                <a:gd name="T48" fmla="*/ 31 w 95"/>
                <a:gd name="T49" fmla="*/ 142 h 242"/>
                <a:gd name="T50" fmla="*/ 30 w 95"/>
                <a:gd name="T51" fmla="*/ 118 h 242"/>
                <a:gd name="T52" fmla="*/ 16 w 95"/>
                <a:gd name="T53" fmla="*/ 99 h 242"/>
                <a:gd name="T54" fmla="*/ 23 w 95"/>
                <a:gd name="T55" fmla="*/ 77 h 242"/>
                <a:gd name="T56" fmla="*/ 20 w 95"/>
                <a:gd name="T57" fmla="*/ 68 h 242"/>
                <a:gd name="T58" fmla="*/ 9 w 95"/>
                <a:gd name="T59" fmla="*/ 62 h 242"/>
                <a:gd name="T60" fmla="*/ 1 w 95"/>
                <a:gd name="T61" fmla="*/ 54 h 242"/>
                <a:gd name="T62" fmla="*/ 5 w 95"/>
                <a:gd name="T63" fmla="*/ 31 h 242"/>
                <a:gd name="T64" fmla="*/ 18 w 95"/>
                <a:gd name="T65" fmla="*/ 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" h="242">
                  <a:moveTo>
                    <a:pt x="31" y="0"/>
                  </a:moveTo>
                  <a:lnTo>
                    <a:pt x="24" y="14"/>
                  </a:lnTo>
                  <a:lnTo>
                    <a:pt x="17" y="29"/>
                  </a:lnTo>
                  <a:lnTo>
                    <a:pt x="14" y="44"/>
                  </a:lnTo>
                  <a:lnTo>
                    <a:pt x="22" y="59"/>
                  </a:lnTo>
                  <a:lnTo>
                    <a:pt x="29" y="57"/>
                  </a:lnTo>
                  <a:lnTo>
                    <a:pt x="35" y="59"/>
                  </a:lnTo>
                  <a:lnTo>
                    <a:pt x="40" y="62"/>
                  </a:lnTo>
                  <a:lnTo>
                    <a:pt x="41" y="71"/>
                  </a:lnTo>
                  <a:lnTo>
                    <a:pt x="37" y="78"/>
                  </a:lnTo>
                  <a:lnTo>
                    <a:pt x="34" y="86"/>
                  </a:lnTo>
                  <a:lnTo>
                    <a:pt x="31" y="95"/>
                  </a:lnTo>
                  <a:lnTo>
                    <a:pt x="30" y="103"/>
                  </a:lnTo>
                  <a:lnTo>
                    <a:pt x="34" y="107"/>
                  </a:lnTo>
                  <a:lnTo>
                    <a:pt x="39" y="109"/>
                  </a:lnTo>
                  <a:lnTo>
                    <a:pt x="45" y="113"/>
                  </a:lnTo>
                  <a:lnTo>
                    <a:pt x="50" y="116"/>
                  </a:lnTo>
                  <a:lnTo>
                    <a:pt x="53" y="119"/>
                  </a:lnTo>
                  <a:lnTo>
                    <a:pt x="57" y="123"/>
                  </a:lnTo>
                  <a:lnTo>
                    <a:pt x="57" y="129"/>
                  </a:lnTo>
                  <a:lnTo>
                    <a:pt x="53" y="136"/>
                  </a:lnTo>
                  <a:lnTo>
                    <a:pt x="50" y="142"/>
                  </a:lnTo>
                  <a:lnTo>
                    <a:pt x="44" y="147"/>
                  </a:lnTo>
                  <a:lnTo>
                    <a:pt x="40" y="154"/>
                  </a:lnTo>
                  <a:lnTo>
                    <a:pt x="41" y="163"/>
                  </a:lnTo>
                  <a:lnTo>
                    <a:pt x="51" y="170"/>
                  </a:lnTo>
                  <a:lnTo>
                    <a:pt x="56" y="180"/>
                  </a:lnTo>
                  <a:lnTo>
                    <a:pt x="58" y="192"/>
                  </a:lnTo>
                  <a:lnTo>
                    <a:pt x="59" y="204"/>
                  </a:lnTo>
                  <a:lnTo>
                    <a:pt x="62" y="216"/>
                  </a:lnTo>
                  <a:lnTo>
                    <a:pt x="67" y="226"/>
                  </a:lnTo>
                  <a:lnTo>
                    <a:pt x="78" y="232"/>
                  </a:lnTo>
                  <a:lnTo>
                    <a:pt x="95" y="232"/>
                  </a:lnTo>
                  <a:lnTo>
                    <a:pt x="95" y="242"/>
                  </a:lnTo>
                  <a:lnTo>
                    <a:pt x="89" y="242"/>
                  </a:lnTo>
                  <a:lnTo>
                    <a:pt x="81" y="241"/>
                  </a:lnTo>
                  <a:lnTo>
                    <a:pt x="75" y="238"/>
                  </a:lnTo>
                  <a:lnTo>
                    <a:pt x="69" y="236"/>
                  </a:lnTo>
                  <a:lnTo>
                    <a:pt x="62" y="233"/>
                  </a:lnTo>
                  <a:lnTo>
                    <a:pt x="57" y="230"/>
                  </a:lnTo>
                  <a:lnTo>
                    <a:pt x="51" y="226"/>
                  </a:lnTo>
                  <a:lnTo>
                    <a:pt x="46" y="222"/>
                  </a:lnTo>
                  <a:lnTo>
                    <a:pt x="44" y="209"/>
                  </a:lnTo>
                  <a:lnTo>
                    <a:pt x="46" y="196"/>
                  </a:lnTo>
                  <a:lnTo>
                    <a:pt x="46" y="184"/>
                  </a:lnTo>
                  <a:lnTo>
                    <a:pt x="36" y="175"/>
                  </a:lnTo>
                  <a:lnTo>
                    <a:pt x="30" y="169"/>
                  </a:lnTo>
                  <a:lnTo>
                    <a:pt x="29" y="159"/>
                  </a:lnTo>
                  <a:lnTo>
                    <a:pt x="30" y="150"/>
                  </a:lnTo>
                  <a:lnTo>
                    <a:pt x="31" y="142"/>
                  </a:lnTo>
                  <a:lnTo>
                    <a:pt x="41" y="126"/>
                  </a:lnTo>
                  <a:lnTo>
                    <a:pt x="30" y="118"/>
                  </a:lnTo>
                  <a:lnTo>
                    <a:pt x="20" y="108"/>
                  </a:lnTo>
                  <a:lnTo>
                    <a:pt x="16" y="99"/>
                  </a:lnTo>
                  <a:lnTo>
                    <a:pt x="19" y="84"/>
                  </a:lnTo>
                  <a:lnTo>
                    <a:pt x="23" y="77"/>
                  </a:lnTo>
                  <a:lnTo>
                    <a:pt x="23" y="72"/>
                  </a:lnTo>
                  <a:lnTo>
                    <a:pt x="20" y="68"/>
                  </a:lnTo>
                  <a:lnTo>
                    <a:pt x="16" y="65"/>
                  </a:lnTo>
                  <a:lnTo>
                    <a:pt x="9" y="62"/>
                  </a:lnTo>
                  <a:lnTo>
                    <a:pt x="5" y="59"/>
                  </a:lnTo>
                  <a:lnTo>
                    <a:pt x="1" y="54"/>
                  </a:lnTo>
                  <a:lnTo>
                    <a:pt x="0" y="46"/>
                  </a:lnTo>
                  <a:lnTo>
                    <a:pt x="5" y="31"/>
                  </a:lnTo>
                  <a:lnTo>
                    <a:pt x="11" y="15"/>
                  </a:lnTo>
                  <a:lnTo>
                    <a:pt x="18" y="4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62" name="Freeform 165"/>
            <p:cNvSpPr>
              <a:spLocks/>
            </p:cNvSpPr>
            <p:nvPr/>
          </p:nvSpPr>
          <p:spPr bwMode="auto">
            <a:xfrm>
              <a:off x="1025" y="3787"/>
              <a:ext cx="113" cy="12"/>
            </a:xfrm>
            <a:custGeom>
              <a:avLst/>
              <a:gdLst>
                <a:gd name="T0" fmla="*/ 339 w 339"/>
                <a:gd name="T1" fmla="*/ 10 h 36"/>
                <a:gd name="T2" fmla="*/ 337 w 339"/>
                <a:gd name="T3" fmla="*/ 14 h 36"/>
                <a:gd name="T4" fmla="*/ 328 w 339"/>
                <a:gd name="T5" fmla="*/ 19 h 36"/>
                <a:gd name="T6" fmla="*/ 317 w 339"/>
                <a:gd name="T7" fmla="*/ 24 h 36"/>
                <a:gd name="T8" fmla="*/ 313 w 339"/>
                <a:gd name="T9" fmla="*/ 26 h 36"/>
                <a:gd name="T10" fmla="*/ 293 w 339"/>
                <a:gd name="T11" fmla="*/ 30 h 36"/>
                <a:gd name="T12" fmla="*/ 270 w 339"/>
                <a:gd name="T13" fmla="*/ 32 h 36"/>
                <a:gd name="T14" fmla="*/ 243 w 339"/>
                <a:gd name="T15" fmla="*/ 33 h 36"/>
                <a:gd name="T16" fmla="*/ 215 w 339"/>
                <a:gd name="T17" fmla="*/ 34 h 36"/>
                <a:gd name="T18" fmla="*/ 190 w 339"/>
                <a:gd name="T19" fmla="*/ 36 h 36"/>
                <a:gd name="T20" fmla="*/ 167 w 339"/>
                <a:gd name="T21" fmla="*/ 36 h 36"/>
                <a:gd name="T22" fmla="*/ 150 w 339"/>
                <a:gd name="T23" fmla="*/ 34 h 36"/>
                <a:gd name="T24" fmla="*/ 140 w 339"/>
                <a:gd name="T25" fmla="*/ 33 h 36"/>
                <a:gd name="T26" fmla="*/ 122 w 339"/>
                <a:gd name="T27" fmla="*/ 32 h 36"/>
                <a:gd name="T28" fmla="*/ 102 w 339"/>
                <a:gd name="T29" fmla="*/ 31 h 36"/>
                <a:gd name="T30" fmla="*/ 83 w 339"/>
                <a:gd name="T31" fmla="*/ 30 h 36"/>
                <a:gd name="T32" fmla="*/ 65 w 339"/>
                <a:gd name="T33" fmla="*/ 27 h 36"/>
                <a:gd name="T34" fmla="*/ 46 w 339"/>
                <a:gd name="T35" fmla="*/ 25 h 36"/>
                <a:gd name="T36" fmla="*/ 29 w 339"/>
                <a:gd name="T37" fmla="*/ 19 h 36"/>
                <a:gd name="T38" fmla="*/ 13 w 339"/>
                <a:gd name="T39" fmla="*/ 11 h 36"/>
                <a:gd name="T40" fmla="*/ 0 w 339"/>
                <a:gd name="T41" fmla="*/ 0 h 36"/>
                <a:gd name="T42" fmla="*/ 18 w 339"/>
                <a:gd name="T43" fmla="*/ 4 h 36"/>
                <a:gd name="T44" fmla="*/ 38 w 339"/>
                <a:gd name="T45" fmla="*/ 8 h 36"/>
                <a:gd name="T46" fmla="*/ 58 w 339"/>
                <a:gd name="T47" fmla="*/ 10 h 36"/>
                <a:gd name="T48" fmla="*/ 79 w 339"/>
                <a:gd name="T49" fmla="*/ 13 h 36"/>
                <a:gd name="T50" fmla="*/ 101 w 339"/>
                <a:gd name="T51" fmla="*/ 15 h 36"/>
                <a:gd name="T52" fmla="*/ 123 w 339"/>
                <a:gd name="T53" fmla="*/ 16 h 36"/>
                <a:gd name="T54" fmla="*/ 145 w 339"/>
                <a:gd name="T55" fmla="*/ 16 h 36"/>
                <a:gd name="T56" fmla="*/ 168 w 339"/>
                <a:gd name="T57" fmla="*/ 17 h 36"/>
                <a:gd name="T58" fmla="*/ 190 w 339"/>
                <a:gd name="T59" fmla="*/ 17 h 36"/>
                <a:gd name="T60" fmla="*/ 213 w 339"/>
                <a:gd name="T61" fmla="*/ 17 h 36"/>
                <a:gd name="T62" fmla="*/ 235 w 339"/>
                <a:gd name="T63" fmla="*/ 16 h 36"/>
                <a:gd name="T64" fmla="*/ 257 w 339"/>
                <a:gd name="T65" fmla="*/ 15 h 36"/>
                <a:gd name="T66" fmla="*/ 279 w 339"/>
                <a:gd name="T67" fmla="*/ 14 h 36"/>
                <a:gd name="T68" fmla="*/ 299 w 339"/>
                <a:gd name="T69" fmla="*/ 13 h 36"/>
                <a:gd name="T70" fmla="*/ 320 w 339"/>
                <a:gd name="T71" fmla="*/ 11 h 36"/>
                <a:gd name="T72" fmla="*/ 339 w 339"/>
                <a:gd name="T73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9" h="36">
                  <a:moveTo>
                    <a:pt x="339" y="10"/>
                  </a:moveTo>
                  <a:lnTo>
                    <a:pt x="337" y="14"/>
                  </a:lnTo>
                  <a:lnTo>
                    <a:pt x="328" y="19"/>
                  </a:lnTo>
                  <a:lnTo>
                    <a:pt x="317" y="24"/>
                  </a:lnTo>
                  <a:lnTo>
                    <a:pt x="313" y="26"/>
                  </a:lnTo>
                  <a:lnTo>
                    <a:pt x="293" y="30"/>
                  </a:lnTo>
                  <a:lnTo>
                    <a:pt x="270" y="32"/>
                  </a:lnTo>
                  <a:lnTo>
                    <a:pt x="243" y="33"/>
                  </a:lnTo>
                  <a:lnTo>
                    <a:pt x="215" y="34"/>
                  </a:lnTo>
                  <a:lnTo>
                    <a:pt x="190" y="36"/>
                  </a:lnTo>
                  <a:lnTo>
                    <a:pt x="167" y="36"/>
                  </a:lnTo>
                  <a:lnTo>
                    <a:pt x="150" y="34"/>
                  </a:lnTo>
                  <a:lnTo>
                    <a:pt x="140" y="33"/>
                  </a:lnTo>
                  <a:lnTo>
                    <a:pt x="122" y="32"/>
                  </a:lnTo>
                  <a:lnTo>
                    <a:pt x="102" y="31"/>
                  </a:lnTo>
                  <a:lnTo>
                    <a:pt x="83" y="30"/>
                  </a:lnTo>
                  <a:lnTo>
                    <a:pt x="65" y="27"/>
                  </a:lnTo>
                  <a:lnTo>
                    <a:pt x="46" y="25"/>
                  </a:lnTo>
                  <a:lnTo>
                    <a:pt x="29" y="19"/>
                  </a:lnTo>
                  <a:lnTo>
                    <a:pt x="13" y="11"/>
                  </a:lnTo>
                  <a:lnTo>
                    <a:pt x="0" y="0"/>
                  </a:lnTo>
                  <a:lnTo>
                    <a:pt x="18" y="4"/>
                  </a:lnTo>
                  <a:lnTo>
                    <a:pt x="38" y="8"/>
                  </a:lnTo>
                  <a:lnTo>
                    <a:pt x="58" y="10"/>
                  </a:lnTo>
                  <a:lnTo>
                    <a:pt x="79" y="13"/>
                  </a:lnTo>
                  <a:lnTo>
                    <a:pt x="101" y="15"/>
                  </a:lnTo>
                  <a:lnTo>
                    <a:pt x="123" y="16"/>
                  </a:lnTo>
                  <a:lnTo>
                    <a:pt x="145" y="16"/>
                  </a:lnTo>
                  <a:lnTo>
                    <a:pt x="168" y="17"/>
                  </a:lnTo>
                  <a:lnTo>
                    <a:pt x="190" y="17"/>
                  </a:lnTo>
                  <a:lnTo>
                    <a:pt x="213" y="17"/>
                  </a:lnTo>
                  <a:lnTo>
                    <a:pt x="235" y="16"/>
                  </a:lnTo>
                  <a:lnTo>
                    <a:pt x="257" y="15"/>
                  </a:lnTo>
                  <a:lnTo>
                    <a:pt x="279" y="14"/>
                  </a:lnTo>
                  <a:lnTo>
                    <a:pt x="299" y="13"/>
                  </a:lnTo>
                  <a:lnTo>
                    <a:pt x="320" y="11"/>
                  </a:lnTo>
                  <a:lnTo>
                    <a:pt x="33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63" name="Freeform 166"/>
            <p:cNvSpPr>
              <a:spLocks/>
            </p:cNvSpPr>
            <p:nvPr/>
          </p:nvSpPr>
          <p:spPr bwMode="auto">
            <a:xfrm>
              <a:off x="1425" y="3794"/>
              <a:ext cx="20" cy="72"/>
            </a:xfrm>
            <a:custGeom>
              <a:avLst/>
              <a:gdLst>
                <a:gd name="T0" fmla="*/ 36 w 59"/>
                <a:gd name="T1" fmla="*/ 104 h 216"/>
                <a:gd name="T2" fmla="*/ 37 w 59"/>
                <a:gd name="T3" fmla="*/ 111 h 216"/>
                <a:gd name="T4" fmla="*/ 41 w 59"/>
                <a:gd name="T5" fmla="*/ 125 h 216"/>
                <a:gd name="T6" fmla="*/ 47 w 59"/>
                <a:gd name="T7" fmla="*/ 142 h 216"/>
                <a:gd name="T8" fmla="*/ 51 w 59"/>
                <a:gd name="T9" fmla="*/ 162 h 216"/>
                <a:gd name="T10" fmla="*/ 56 w 59"/>
                <a:gd name="T11" fmla="*/ 181 h 216"/>
                <a:gd name="T12" fmla="*/ 59 w 59"/>
                <a:gd name="T13" fmla="*/ 198 h 216"/>
                <a:gd name="T14" fmla="*/ 59 w 59"/>
                <a:gd name="T15" fmla="*/ 210 h 216"/>
                <a:gd name="T16" fmla="*/ 54 w 59"/>
                <a:gd name="T17" fmla="*/ 216 h 216"/>
                <a:gd name="T18" fmla="*/ 44 w 59"/>
                <a:gd name="T19" fmla="*/ 193 h 216"/>
                <a:gd name="T20" fmla="*/ 34 w 59"/>
                <a:gd name="T21" fmla="*/ 154 h 216"/>
                <a:gd name="T22" fmla="*/ 27 w 59"/>
                <a:gd name="T23" fmla="*/ 113 h 216"/>
                <a:gd name="T24" fmla="*/ 26 w 59"/>
                <a:gd name="T25" fmla="*/ 89 h 216"/>
                <a:gd name="T26" fmla="*/ 27 w 59"/>
                <a:gd name="T27" fmla="*/ 74 h 216"/>
                <a:gd name="T28" fmla="*/ 23 w 59"/>
                <a:gd name="T29" fmla="*/ 60 h 216"/>
                <a:gd name="T30" fmla="*/ 19 w 59"/>
                <a:gd name="T31" fmla="*/ 44 h 216"/>
                <a:gd name="T32" fmla="*/ 14 w 59"/>
                <a:gd name="T33" fmla="*/ 28 h 216"/>
                <a:gd name="T34" fmla="*/ 9 w 59"/>
                <a:gd name="T35" fmla="*/ 22 h 216"/>
                <a:gd name="T36" fmla="*/ 4 w 59"/>
                <a:gd name="T37" fmla="*/ 16 h 216"/>
                <a:gd name="T38" fmla="*/ 0 w 59"/>
                <a:gd name="T39" fmla="*/ 9 h 216"/>
                <a:gd name="T40" fmla="*/ 2 w 59"/>
                <a:gd name="T41" fmla="*/ 0 h 216"/>
                <a:gd name="T42" fmla="*/ 13 w 59"/>
                <a:gd name="T43" fmla="*/ 11 h 216"/>
                <a:gd name="T44" fmla="*/ 21 w 59"/>
                <a:gd name="T45" fmla="*/ 22 h 216"/>
                <a:gd name="T46" fmla="*/ 28 w 59"/>
                <a:gd name="T47" fmla="*/ 34 h 216"/>
                <a:gd name="T48" fmla="*/ 34 w 59"/>
                <a:gd name="T49" fmla="*/ 48 h 216"/>
                <a:gd name="T50" fmla="*/ 38 w 59"/>
                <a:gd name="T51" fmla="*/ 61 h 216"/>
                <a:gd name="T52" fmla="*/ 39 w 59"/>
                <a:gd name="T53" fmla="*/ 74 h 216"/>
                <a:gd name="T54" fmla="*/ 38 w 59"/>
                <a:gd name="T55" fmla="*/ 89 h 216"/>
                <a:gd name="T56" fmla="*/ 36 w 59"/>
                <a:gd name="T57" fmla="*/ 10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216">
                  <a:moveTo>
                    <a:pt x="36" y="104"/>
                  </a:moveTo>
                  <a:lnTo>
                    <a:pt x="37" y="111"/>
                  </a:lnTo>
                  <a:lnTo>
                    <a:pt x="41" y="125"/>
                  </a:lnTo>
                  <a:lnTo>
                    <a:pt x="47" y="142"/>
                  </a:lnTo>
                  <a:lnTo>
                    <a:pt x="51" y="162"/>
                  </a:lnTo>
                  <a:lnTo>
                    <a:pt x="56" y="181"/>
                  </a:lnTo>
                  <a:lnTo>
                    <a:pt x="59" y="198"/>
                  </a:lnTo>
                  <a:lnTo>
                    <a:pt x="59" y="210"/>
                  </a:lnTo>
                  <a:lnTo>
                    <a:pt x="54" y="216"/>
                  </a:lnTo>
                  <a:lnTo>
                    <a:pt x="44" y="193"/>
                  </a:lnTo>
                  <a:lnTo>
                    <a:pt x="34" y="154"/>
                  </a:lnTo>
                  <a:lnTo>
                    <a:pt x="27" y="113"/>
                  </a:lnTo>
                  <a:lnTo>
                    <a:pt x="26" y="89"/>
                  </a:lnTo>
                  <a:lnTo>
                    <a:pt x="27" y="74"/>
                  </a:lnTo>
                  <a:lnTo>
                    <a:pt x="23" y="60"/>
                  </a:lnTo>
                  <a:lnTo>
                    <a:pt x="19" y="44"/>
                  </a:lnTo>
                  <a:lnTo>
                    <a:pt x="14" y="28"/>
                  </a:lnTo>
                  <a:lnTo>
                    <a:pt x="9" y="22"/>
                  </a:lnTo>
                  <a:lnTo>
                    <a:pt x="4" y="16"/>
                  </a:lnTo>
                  <a:lnTo>
                    <a:pt x="0" y="9"/>
                  </a:lnTo>
                  <a:lnTo>
                    <a:pt x="2" y="0"/>
                  </a:lnTo>
                  <a:lnTo>
                    <a:pt x="13" y="11"/>
                  </a:lnTo>
                  <a:lnTo>
                    <a:pt x="21" y="22"/>
                  </a:lnTo>
                  <a:lnTo>
                    <a:pt x="28" y="34"/>
                  </a:lnTo>
                  <a:lnTo>
                    <a:pt x="34" y="48"/>
                  </a:lnTo>
                  <a:lnTo>
                    <a:pt x="38" y="61"/>
                  </a:lnTo>
                  <a:lnTo>
                    <a:pt x="39" y="74"/>
                  </a:lnTo>
                  <a:lnTo>
                    <a:pt x="38" y="89"/>
                  </a:lnTo>
                  <a:lnTo>
                    <a:pt x="36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64" name="Freeform 167"/>
            <p:cNvSpPr>
              <a:spLocks/>
            </p:cNvSpPr>
            <p:nvPr/>
          </p:nvSpPr>
          <p:spPr bwMode="auto">
            <a:xfrm>
              <a:off x="1304" y="3810"/>
              <a:ext cx="101" cy="62"/>
            </a:xfrm>
            <a:custGeom>
              <a:avLst/>
              <a:gdLst>
                <a:gd name="T0" fmla="*/ 304 w 304"/>
                <a:gd name="T1" fmla="*/ 15 h 185"/>
                <a:gd name="T2" fmla="*/ 293 w 304"/>
                <a:gd name="T3" fmla="*/ 18 h 185"/>
                <a:gd name="T4" fmla="*/ 280 w 304"/>
                <a:gd name="T5" fmla="*/ 19 h 185"/>
                <a:gd name="T6" fmla="*/ 267 w 304"/>
                <a:gd name="T7" fmla="*/ 20 h 185"/>
                <a:gd name="T8" fmla="*/ 254 w 304"/>
                <a:gd name="T9" fmla="*/ 20 h 185"/>
                <a:gd name="T10" fmla="*/ 239 w 304"/>
                <a:gd name="T11" fmla="*/ 22 h 185"/>
                <a:gd name="T12" fmla="*/ 225 w 304"/>
                <a:gd name="T13" fmla="*/ 22 h 185"/>
                <a:gd name="T14" fmla="*/ 210 w 304"/>
                <a:gd name="T15" fmla="*/ 23 h 185"/>
                <a:gd name="T16" fmla="*/ 195 w 304"/>
                <a:gd name="T17" fmla="*/ 23 h 185"/>
                <a:gd name="T18" fmla="*/ 181 w 304"/>
                <a:gd name="T19" fmla="*/ 24 h 185"/>
                <a:gd name="T20" fmla="*/ 166 w 304"/>
                <a:gd name="T21" fmla="*/ 26 h 185"/>
                <a:gd name="T22" fmla="*/ 153 w 304"/>
                <a:gd name="T23" fmla="*/ 29 h 185"/>
                <a:gd name="T24" fmla="*/ 139 w 304"/>
                <a:gd name="T25" fmla="*/ 32 h 185"/>
                <a:gd name="T26" fmla="*/ 127 w 304"/>
                <a:gd name="T27" fmla="*/ 36 h 185"/>
                <a:gd name="T28" fmla="*/ 116 w 304"/>
                <a:gd name="T29" fmla="*/ 41 h 185"/>
                <a:gd name="T30" fmla="*/ 105 w 304"/>
                <a:gd name="T31" fmla="*/ 48 h 185"/>
                <a:gd name="T32" fmla="*/ 97 w 304"/>
                <a:gd name="T33" fmla="*/ 56 h 185"/>
                <a:gd name="T34" fmla="*/ 86 w 304"/>
                <a:gd name="T35" fmla="*/ 68 h 185"/>
                <a:gd name="T36" fmla="*/ 74 w 304"/>
                <a:gd name="T37" fmla="*/ 82 h 185"/>
                <a:gd name="T38" fmla="*/ 60 w 304"/>
                <a:gd name="T39" fmla="*/ 100 h 185"/>
                <a:gd name="T40" fmla="*/ 47 w 304"/>
                <a:gd name="T41" fmla="*/ 119 h 185"/>
                <a:gd name="T42" fmla="*/ 34 w 304"/>
                <a:gd name="T43" fmla="*/ 138 h 185"/>
                <a:gd name="T44" fmla="*/ 21 w 304"/>
                <a:gd name="T45" fmla="*/ 156 h 185"/>
                <a:gd name="T46" fmla="*/ 10 w 304"/>
                <a:gd name="T47" fmla="*/ 172 h 185"/>
                <a:gd name="T48" fmla="*/ 1 w 304"/>
                <a:gd name="T49" fmla="*/ 185 h 185"/>
                <a:gd name="T50" fmla="*/ 0 w 304"/>
                <a:gd name="T51" fmla="*/ 176 h 185"/>
                <a:gd name="T52" fmla="*/ 6 w 304"/>
                <a:gd name="T53" fmla="*/ 157 h 185"/>
                <a:gd name="T54" fmla="*/ 13 w 304"/>
                <a:gd name="T55" fmla="*/ 137 h 185"/>
                <a:gd name="T56" fmla="*/ 20 w 304"/>
                <a:gd name="T57" fmla="*/ 123 h 185"/>
                <a:gd name="T58" fmla="*/ 30 w 304"/>
                <a:gd name="T59" fmla="*/ 111 h 185"/>
                <a:gd name="T60" fmla="*/ 40 w 304"/>
                <a:gd name="T61" fmla="*/ 99 h 185"/>
                <a:gd name="T62" fmla="*/ 49 w 304"/>
                <a:gd name="T63" fmla="*/ 87 h 185"/>
                <a:gd name="T64" fmla="*/ 59 w 304"/>
                <a:gd name="T65" fmla="*/ 75 h 185"/>
                <a:gd name="T66" fmla="*/ 69 w 304"/>
                <a:gd name="T67" fmla="*/ 63 h 185"/>
                <a:gd name="T68" fmla="*/ 79 w 304"/>
                <a:gd name="T69" fmla="*/ 52 h 185"/>
                <a:gd name="T70" fmla="*/ 90 w 304"/>
                <a:gd name="T71" fmla="*/ 41 h 185"/>
                <a:gd name="T72" fmla="*/ 100 w 304"/>
                <a:gd name="T73" fmla="*/ 31 h 185"/>
                <a:gd name="T74" fmla="*/ 110 w 304"/>
                <a:gd name="T75" fmla="*/ 29 h 185"/>
                <a:gd name="T76" fmla="*/ 117 w 304"/>
                <a:gd name="T77" fmla="*/ 24 h 185"/>
                <a:gd name="T78" fmla="*/ 125 w 304"/>
                <a:gd name="T79" fmla="*/ 18 h 185"/>
                <a:gd name="T80" fmla="*/ 133 w 304"/>
                <a:gd name="T81" fmla="*/ 13 h 185"/>
                <a:gd name="T82" fmla="*/ 152 w 304"/>
                <a:gd name="T83" fmla="*/ 6 h 185"/>
                <a:gd name="T84" fmla="*/ 169 w 304"/>
                <a:gd name="T85" fmla="*/ 1 h 185"/>
                <a:gd name="T86" fmla="*/ 184 w 304"/>
                <a:gd name="T87" fmla="*/ 0 h 185"/>
                <a:gd name="T88" fmla="*/ 200 w 304"/>
                <a:gd name="T89" fmla="*/ 0 h 185"/>
                <a:gd name="T90" fmla="*/ 216 w 304"/>
                <a:gd name="T91" fmla="*/ 0 h 185"/>
                <a:gd name="T92" fmla="*/ 231 w 304"/>
                <a:gd name="T93" fmla="*/ 1 h 185"/>
                <a:gd name="T94" fmla="*/ 246 w 304"/>
                <a:gd name="T95" fmla="*/ 2 h 185"/>
                <a:gd name="T96" fmla="*/ 263 w 304"/>
                <a:gd name="T97" fmla="*/ 1 h 185"/>
                <a:gd name="T98" fmla="*/ 304 w 304"/>
                <a:gd name="T99" fmla="*/ 1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4" h="185">
                  <a:moveTo>
                    <a:pt x="304" y="15"/>
                  </a:moveTo>
                  <a:lnTo>
                    <a:pt x="293" y="18"/>
                  </a:lnTo>
                  <a:lnTo>
                    <a:pt x="280" y="19"/>
                  </a:lnTo>
                  <a:lnTo>
                    <a:pt x="267" y="20"/>
                  </a:lnTo>
                  <a:lnTo>
                    <a:pt x="254" y="20"/>
                  </a:lnTo>
                  <a:lnTo>
                    <a:pt x="239" y="22"/>
                  </a:lnTo>
                  <a:lnTo>
                    <a:pt x="225" y="22"/>
                  </a:lnTo>
                  <a:lnTo>
                    <a:pt x="210" y="23"/>
                  </a:lnTo>
                  <a:lnTo>
                    <a:pt x="195" y="23"/>
                  </a:lnTo>
                  <a:lnTo>
                    <a:pt x="181" y="24"/>
                  </a:lnTo>
                  <a:lnTo>
                    <a:pt x="166" y="26"/>
                  </a:lnTo>
                  <a:lnTo>
                    <a:pt x="153" y="29"/>
                  </a:lnTo>
                  <a:lnTo>
                    <a:pt x="139" y="32"/>
                  </a:lnTo>
                  <a:lnTo>
                    <a:pt x="127" y="36"/>
                  </a:lnTo>
                  <a:lnTo>
                    <a:pt x="116" y="41"/>
                  </a:lnTo>
                  <a:lnTo>
                    <a:pt x="105" y="48"/>
                  </a:lnTo>
                  <a:lnTo>
                    <a:pt x="97" y="56"/>
                  </a:lnTo>
                  <a:lnTo>
                    <a:pt x="86" y="68"/>
                  </a:lnTo>
                  <a:lnTo>
                    <a:pt x="74" y="82"/>
                  </a:lnTo>
                  <a:lnTo>
                    <a:pt x="60" y="100"/>
                  </a:lnTo>
                  <a:lnTo>
                    <a:pt x="47" y="119"/>
                  </a:lnTo>
                  <a:lnTo>
                    <a:pt x="34" y="138"/>
                  </a:lnTo>
                  <a:lnTo>
                    <a:pt x="21" y="156"/>
                  </a:lnTo>
                  <a:lnTo>
                    <a:pt x="10" y="172"/>
                  </a:lnTo>
                  <a:lnTo>
                    <a:pt x="1" y="185"/>
                  </a:lnTo>
                  <a:lnTo>
                    <a:pt x="0" y="176"/>
                  </a:lnTo>
                  <a:lnTo>
                    <a:pt x="6" y="157"/>
                  </a:lnTo>
                  <a:lnTo>
                    <a:pt x="13" y="137"/>
                  </a:lnTo>
                  <a:lnTo>
                    <a:pt x="20" y="123"/>
                  </a:lnTo>
                  <a:lnTo>
                    <a:pt x="30" y="111"/>
                  </a:lnTo>
                  <a:lnTo>
                    <a:pt x="40" y="99"/>
                  </a:lnTo>
                  <a:lnTo>
                    <a:pt x="49" y="87"/>
                  </a:lnTo>
                  <a:lnTo>
                    <a:pt x="59" y="75"/>
                  </a:lnTo>
                  <a:lnTo>
                    <a:pt x="69" y="63"/>
                  </a:lnTo>
                  <a:lnTo>
                    <a:pt x="79" y="52"/>
                  </a:lnTo>
                  <a:lnTo>
                    <a:pt x="90" y="41"/>
                  </a:lnTo>
                  <a:lnTo>
                    <a:pt x="100" y="31"/>
                  </a:lnTo>
                  <a:lnTo>
                    <a:pt x="110" y="29"/>
                  </a:lnTo>
                  <a:lnTo>
                    <a:pt x="117" y="24"/>
                  </a:lnTo>
                  <a:lnTo>
                    <a:pt x="125" y="18"/>
                  </a:lnTo>
                  <a:lnTo>
                    <a:pt x="133" y="13"/>
                  </a:lnTo>
                  <a:lnTo>
                    <a:pt x="152" y="6"/>
                  </a:lnTo>
                  <a:lnTo>
                    <a:pt x="169" y="1"/>
                  </a:lnTo>
                  <a:lnTo>
                    <a:pt x="184" y="0"/>
                  </a:lnTo>
                  <a:lnTo>
                    <a:pt x="200" y="0"/>
                  </a:lnTo>
                  <a:lnTo>
                    <a:pt x="216" y="0"/>
                  </a:lnTo>
                  <a:lnTo>
                    <a:pt x="231" y="1"/>
                  </a:lnTo>
                  <a:lnTo>
                    <a:pt x="246" y="2"/>
                  </a:lnTo>
                  <a:lnTo>
                    <a:pt x="263" y="1"/>
                  </a:lnTo>
                  <a:lnTo>
                    <a:pt x="304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65" name="Freeform 168"/>
            <p:cNvSpPr>
              <a:spLocks/>
            </p:cNvSpPr>
            <p:nvPr/>
          </p:nvSpPr>
          <p:spPr bwMode="auto">
            <a:xfrm>
              <a:off x="1470" y="3815"/>
              <a:ext cx="13" cy="54"/>
            </a:xfrm>
            <a:custGeom>
              <a:avLst/>
              <a:gdLst>
                <a:gd name="T0" fmla="*/ 8 w 39"/>
                <a:gd name="T1" fmla="*/ 0 h 164"/>
                <a:gd name="T2" fmla="*/ 11 w 39"/>
                <a:gd name="T3" fmla="*/ 17 h 164"/>
                <a:gd name="T4" fmla="*/ 17 w 39"/>
                <a:gd name="T5" fmla="*/ 35 h 164"/>
                <a:gd name="T6" fmla="*/ 23 w 39"/>
                <a:gd name="T7" fmla="*/ 56 h 164"/>
                <a:gd name="T8" fmla="*/ 30 w 39"/>
                <a:gd name="T9" fmla="*/ 76 h 164"/>
                <a:gd name="T10" fmla="*/ 34 w 39"/>
                <a:gd name="T11" fmla="*/ 98 h 164"/>
                <a:gd name="T12" fmla="*/ 38 w 39"/>
                <a:gd name="T13" fmla="*/ 120 h 164"/>
                <a:gd name="T14" fmla="*/ 39 w 39"/>
                <a:gd name="T15" fmla="*/ 142 h 164"/>
                <a:gd name="T16" fmla="*/ 37 w 39"/>
                <a:gd name="T17" fmla="*/ 164 h 164"/>
                <a:gd name="T18" fmla="*/ 32 w 39"/>
                <a:gd name="T19" fmla="*/ 158 h 164"/>
                <a:gd name="T20" fmla="*/ 27 w 39"/>
                <a:gd name="T21" fmla="*/ 143 h 164"/>
                <a:gd name="T22" fmla="*/ 22 w 39"/>
                <a:gd name="T23" fmla="*/ 127 h 164"/>
                <a:gd name="T24" fmla="*/ 20 w 39"/>
                <a:gd name="T25" fmla="*/ 118 h 164"/>
                <a:gd name="T26" fmla="*/ 17 w 39"/>
                <a:gd name="T27" fmla="*/ 87 h 164"/>
                <a:gd name="T28" fmla="*/ 10 w 39"/>
                <a:gd name="T29" fmla="*/ 58 h 164"/>
                <a:gd name="T30" fmla="*/ 4 w 39"/>
                <a:gd name="T31" fmla="*/ 29 h 164"/>
                <a:gd name="T32" fmla="*/ 0 w 39"/>
                <a:gd name="T33" fmla="*/ 0 h 164"/>
                <a:gd name="T34" fmla="*/ 8 w 39"/>
                <a:gd name="T3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64">
                  <a:moveTo>
                    <a:pt x="8" y="0"/>
                  </a:moveTo>
                  <a:lnTo>
                    <a:pt x="11" y="17"/>
                  </a:lnTo>
                  <a:lnTo>
                    <a:pt x="17" y="35"/>
                  </a:lnTo>
                  <a:lnTo>
                    <a:pt x="23" y="56"/>
                  </a:lnTo>
                  <a:lnTo>
                    <a:pt x="30" y="76"/>
                  </a:lnTo>
                  <a:lnTo>
                    <a:pt x="34" y="98"/>
                  </a:lnTo>
                  <a:lnTo>
                    <a:pt x="38" y="120"/>
                  </a:lnTo>
                  <a:lnTo>
                    <a:pt x="39" y="142"/>
                  </a:lnTo>
                  <a:lnTo>
                    <a:pt x="37" y="164"/>
                  </a:lnTo>
                  <a:lnTo>
                    <a:pt x="32" y="158"/>
                  </a:lnTo>
                  <a:lnTo>
                    <a:pt x="27" y="143"/>
                  </a:lnTo>
                  <a:lnTo>
                    <a:pt x="22" y="127"/>
                  </a:lnTo>
                  <a:lnTo>
                    <a:pt x="20" y="118"/>
                  </a:lnTo>
                  <a:lnTo>
                    <a:pt x="17" y="87"/>
                  </a:lnTo>
                  <a:lnTo>
                    <a:pt x="10" y="58"/>
                  </a:lnTo>
                  <a:lnTo>
                    <a:pt x="4" y="2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66" name="Freeform 169"/>
            <p:cNvSpPr>
              <a:spLocks/>
            </p:cNvSpPr>
            <p:nvPr/>
          </p:nvSpPr>
          <p:spPr bwMode="auto">
            <a:xfrm>
              <a:off x="1001" y="3809"/>
              <a:ext cx="28" cy="104"/>
            </a:xfrm>
            <a:custGeom>
              <a:avLst/>
              <a:gdLst>
                <a:gd name="T0" fmla="*/ 85 w 85"/>
                <a:gd name="T1" fmla="*/ 0 h 312"/>
                <a:gd name="T2" fmla="*/ 84 w 85"/>
                <a:gd name="T3" fmla="*/ 28 h 312"/>
                <a:gd name="T4" fmla="*/ 77 w 85"/>
                <a:gd name="T5" fmla="*/ 66 h 312"/>
                <a:gd name="T6" fmla="*/ 66 w 85"/>
                <a:gd name="T7" fmla="*/ 110 h 312"/>
                <a:gd name="T8" fmla="*/ 53 w 85"/>
                <a:gd name="T9" fmla="*/ 158 h 312"/>
                <a:gd name="T10" fmla="*/ 39 w 85"/>
                <a:gd name="T11" fmla="*/ 205 h 312"/>
                <a:gd name="T12" fmla="*/ 28 w 85"/>
                <a:gd name="T13" fmla="*/ 248 h 312"/>
                <a:gd name="T14" fmla="*/ 20 w 85"/>
                <a:gd name="T15" fmla="*/ 283 h 312"/>
                <a:gd name="T16" fmla="*/ 16 w 85"/>
                <a:gd name="T17" fmla="*/ 307 h 312"/>
                <a:gd name="T18" fmla="*/ 11 w 85"/>
                <a:gd name="T19" fmla="*/ 312 h 312"/>
                <a:gd name="T20" fmla="*/ 2 w 85"/>
                <a:gd name="T21" fmla="*/ 299 h 312"/>
                <a:gd name="T22" fmla="*/ 0 w 85"/>
                <a:gd name="T23" fmla="*/ 284 h 312"/>
                <a:gd name="T24" fmla="*/ 4 w 85"/>
                <a:gd name="T25" fmla="*/ 265 h 312"/>
                <a:gd name="T26" fmla="*/ 11 w 85"/>
                <a:gd name="T27" fmla="*/ 239 h 312"/>
                <a:gd name="T28" fmla="*/ 19 w 85"/>
                <a:gd name="T29" fmla="*/ 217 h 312"/>
                <a:gd name="T30" fmla="*/ 28 w 85"/>
                <a:gd name="T31" fmla="*/ 187 h 312"/>
                <a:gd name="T32" fmla="*/ 39 w 85"/>
                <a:gd name="T33" fmla="*/ 153 h 312"/>
                <a:gd name="T34" fmla="*/ 50 w 85"/>
                <a:gd name="T35" fmla="*/ 115 h 312"/>
                <a:gd name="T36" fmla="*/ 61 w 85"/>
                <a:gd name="T37" fmla="*/ 78 h 312"/>
                <a:gd name="T38" fmla="*/ 72 w 85"/>
                <a:gd name="T39" fmla="*/ 45 h 312"/>
                <a:gd name="T40" fmla="*/ 79 w 85"/>
                <a:gd name="T41" fmla="*/ 18 h 312"/>
                <a:gd name="T42" fmla="*/ 85 w 85"/>
                <a:gd name="T43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312">
                  <a:moveTo>
                    <a:pt x="85" y="0"/>
                  </a:moveTo>
                  <a:lnTo>
                    <a:pt x="84" y="28"/>
                  </a:lnTo>
                  <a:lnTo>
                    <a:pt x="77" y="66"/>
                  </a:lnTo>
                  <a:lnTo>
                    <a:pt x="66" y="110"/>
                  </a:lnTo>
                  <a:lnTo>
                    <a:pt x="53" y="158"/>
                  </a:lnTo>
                  <a:lnTo>
                    <a:pt x="39" y="205"/>
                  </a:lnTo>
                  <a:lnTo>
                    <a:pt x="28" y="248"/>
                  </a:lnTo>
                  <a:lnTo>
                    <a:pt x="20" y="283"/>
                  </a:lnTo>
                  <a:lnTo>
                    <a:pt x="16" y="307"/>
                  </a:lnTo>
                  <a:lnTo>
                    <a:pt x="11" y="312"/>
                  </a:lnTo>
                  <a:lnTo>
                    <a:pt x="2" y="299"/>
                  </a:lnTo>
                  <a:lnTo>
                    <a:pt x="0" y="284"/>
                  </a:lnTo>
                  <a:lnTo>
                    <a:pt x="4" y="265"/>
                  </a:lnTo>
                  <a:lnTo>
                    <a:pt x="11" y="239"/>
                  </a:lnTo>
                  <a:lnTo>
                    <a:pt x="19" y="217"/>
                  </a:lnTo>
                  <a:lnTo>
                    <a:pt x="28" y="187"/>
                  </a:lnTo>
                  <a:lnTo>
                    <a:pt x="39" y="153"/>
                  </a:lnTo>
                  <a:lnTo>
                    <a:pt x="50" y="115"/>
                  </a:lnTo>
                  <a:lnTo>
                    <a:pt x="61" y="78"/>
                  </a:lnTo>
                  <a:lnTo>
                    <a:pt x="72" y="45"/>
                  </a:lnTo>
                  <a:lnTo>
                    <a:pt x="79" y="18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67" name="Freeform 170"/>
            <p:cNvSpPr>
              <a:spLocks/>
            </p:cNvSpPr>
            <p:nvPr/>
          </p:nvSpPr>
          <p:spPr bwMode="auto">
            <a:xfrm>
              <a:off x="1165" y="3822"/>
              <a:ext cx="5" cy="12"/>
            </a:xfrm>
            <a:custGeom>
              <a:avLst/>
              <a:gdLst>
                <a:gd name="T0" fmla="*/ 14 w 14"/>
                <a:gd name="T1" fmla="*/ 0 h 36"/>
                <a:gd name="T2" fmla="*/ 14 w 14"/>
                <a:gd name="T3" fmla="*/ 10 h 36"/>
                <a:gd name="T4" fmla="*/ 13 w 14"/>
                <a:gd name="T5" fmla="*/ 21 h 36"/>
                <a:gd name="T6" fmla="*/ 11 w 14"/>
                <a:gd name="T7" fmla="*/ 30 h 36"/>
                <a:gd name="T8" fmla="*/ 5 w 14"/>
                <a:gd name="T9" fmla="*/ 36 h 36"/>
                <a:gd name="T10" fmla="*/ 0 w 14"/>
                <a:gd name="T11" fmla="*/ 28 h 36"/>
                <a:gd name="T12" fmla="*/ 1 w 14"/>
                <a:gd name="T13" fmla="*/ 18 h 36"/>
                <a:gd name="T14" fmla="*/ 3 w 14"/>
                <a:gd name="T15" fmla="*/ 9 h 36"/>
                <a:gd name="T16" fmla="*/ 7 w 14"/>
                <a:gd name="T17" fmla="*/ 0 h 36"/>
                <a:gd name="T18" fmla="*/ 14 w 14"/>
                <a:gd name="T1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6">
                  <a:moveTo>
                    <a:pt x="14" y="0"/>
                  </a:moveTo>
                  <a:lnTo>
                    <a:pt x="14" y="10"/>
                  </a:lnTo>
                  <a:lnTo>
                    <a:pt x="13" y="21"/>
                  </a:lnTo>
                  <a:lnTo>
                    <a:pt x="11" y="30"/>
                  </a:lnTo>
                  <a:lnTo>
                    <a:pt x="5" y="36"/>
                  </a:lnTo>
                  <a:lnTo>
                    <a:pt x="0" y="28"/>
                  </a:lnTo>
                  <a:lnTo>
                    <a:pt x="1" y="18"/>
                  </a:lnTo>
                  <a:lnTo>
                    <a:pt x="3" y="9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68" name="Freeform 171"/>
            <p:cNvSpPr>
              <a:spLocks/>
            </p:cNvSpPr>
            <p:nvPr/>
          </p:nvSpPr>
          <p:spPr bwMode="auto">
            <a:xfrm>
              <a:off x="1177" y="3830"/>
              <a:ext cx="80" cy="11"/>
            </a:xfrm>
            <a:custGeom>
              <a:avLst/>
              <a:gdLst>
                <a:gd name="T0" fmla="*/ 240 w 240"/>
                <a:gd name="T1" fmla="*/ 35 h 35"/>
                <a:gd name="T2" fmla="*/ 227 w 240"/>
                <a:gd name="T3" fmla="*/ 34 h 35"/>
                <a:gd name="T4" fmla="*/ 212 w 240"/>
                <a:gd name="T5" fmla="*/ 33 h 35"/>
                <a:gd name="T6" fmla="*/ 199 w 240"/>
                <a:gd name="T7" fmla="*/ 30 h 35"/>
                <a:gd name="T8" fmla="*/ 184 w 240"/>
                <a:gd name="T9" fmla="*/ 29 h 35"/>
                <a:gd name="T10" fmla="*/ 171 w 240"/>
                <a:gd name="T11" fmla="*/ 27 h 35"/>
                <a:gd name="T12" fmla="*/ 156 w 240"/>
                <a:gd name="T13" fmla="*/ 24 h 35"/>
                <a:gd name="T14" fmla="*/ 141 w 240"/>
                <a:gd name="T15" fmla="*/ 23 h 35"/>
                <a:gd name="T16" fmla="*/ 127 w 240"/>
                <a:gd name="T17" fmla="*/ 21 h 35"/>
                <a:gd name="T18" fmla="*/ 112 w 240"/>
                <a:gd name="T19" fmla="*/ 19 h 35"/>
                <a:gd name="T20" fmla="*/ 98 w 240"/>
                <a:gd name="T21" fmla="*/ 18 h 35"/>
                <a:gd name="T22" fmla="*/ 82 w 240"/>
                <a:gd name="T23" fmla="*/ 18 h 35"/>
                <a:gd name="T24" fmla="*/ 66 w 240"/>
                <a:gd name="T25" fmla="*/ 18 h 35"/>
                <a:gd name="T26" fmla="*/ 50 w 240"/>
                <a:gd name="T27" fmla="*/ 18 h 35"/>
                <a:gd name="T28" fmla="*/ 34 w 240"/>
                <a:gd name="T29" fmla="*/ 19 h 35"/>
                <a:gd name="T30" fmla="*/ 17 w 240"/>
                <a:gd name="T31" fmla="*/ 22 h 35"/>
                <a:gd name="T32" fmla="*/ 0 w 240"/>
                <a:gd name="T33" fmla="*/ 24 h 35"/>
                <a:gd name="T34" fmla="*/ 0 w 240"/>
                <a:gd name="T35" fmla="*/ 22 h 35"/>
                <a:gd name="T36" fmla="*/ 5 w 240"/>
                <a:gd name="T37" fmla="*/ 18 h 35"/>
                <a:gd name="T38" fmla="*/ 10 w 240"/>
                <a:gd name="T39" fmla="*/ 14 h 35"/>
                <a:gd name="T40" fmla="*/ 15 w 240"/>
                <a:gd name="T41" fmla="*/ 8 h 35"/>
                <a:gd name="T42" fmla="*/ 38 w 240"/>
                <a:gd name="T43" fmla="*/ 7 h 35"/>
                <a:gd name="T44" fmla="*/ 57 w 240"/>
                <a:gd name="T45" fmla="*/ 5 h 35"/>
                <a:gd name="T46" fmla="*/ 77 w 240"/>
                <a:gd name="T47" fmla="*/ 2 h 35"/>
                <a:gd name="T48" fmla="*/ 95 w 240"/>
                <a:gd name="T49" fmla="*/ 1 h 35"/>
                <a:gd name="T50" fmla="*/ 113 w 240"/>
                <a:gd name="T51" fmla="*/ 0 h 35"/>
                <a:gd name="T52" fmla="*/ 132 w 240"/>
                <a:gd name="T53" fmla="*/ 1 h 35"/>
                <a:gd name="T54" fmla="*/ 154 w 240"/>
                <a:gd name="T55" fmla="*/ 4 h 35"/>
                <a:gd name="T56" fmla="*/ 177 w 240"/>
                <a:gd name="T57" fmla="*/ 10 h 35"/>
                <a:gd name="T58" fmla="*/ 179 w 240"/>
                <a:gd name="T59" fmla="*/ 11 h 35"/>
                <a:gd name="T60" fmla="*/ 186 w 240"/>
                <a:gd name="T61" fmla="*/ 13 h 35"/>
                <a:gd name="T62" fmla="*/ 197 w 240"/>
                <a:gd name="T63" fmla="*/ 17 h 35"/>
                <a:gd name="T64" fmla="*/ 208 w 240"/>
                <a:gd name="T65" fmla="*/ 21 h 35"/>
                <a:gd name="T66" fmla="*/ 220 w 240"/>
                <a:gd name="T67" fmla="*/ 25 h 35"/>
                <a:gd name="T68" fmla="*/ 230 w 240"/>
                <a:gd name="T69" fmla="*/ 29 h 35"/>
                <a:gd name="T70" fmla="*/ 237 w 240"/>
                <a:gd name="T71" fmla="*/ 33 h 35"/>
                <a:gd name="T72" fmla="*/ 240 w 240"/>
                <a:gd name="T7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0" h="35">
                  <a:moveTo>
                    <a:pt x="240" y="35"/>
                  </a:moveTo>
                  <a:lnTo>
                    <a:pt x="227" y="34"/>
                  </a:lnTo>
                  <a:lnTo>
                    <a:pt x="212" y="33"/>
                  </a:lnTo>
                  <a:lnTo>
                    <a:pt x="199" y="30"/>
                  </a:lnTo>
                  <a:lnTo>
                    <a:pt x="184" y="29"/>
                  </a:lnTo>
                  <a:lnTo>
                    <a:pt x="171" y="27"/>
                  </a:lnTo>
                  <a:lnTo>
                    <a:pt x="156" y="24"/>
                  </a:lnTo>
                  <a:lnTo>
                    <a:pt x="141" y="23"/>
                  </a:lnTo>
                  <a:lnTo>
                    <a:pt x="127" y="21"/>
                  </a:lnTo>
                  <a:lnTo>
                    <a:pt x="112" y="19"/>
                  </a:lnTo>
                  <a:lnTo>
                    <a:pt x="98" y="18"/>
                  </a:lnTo>
                  <a:lnTo>
                    <a:pt x="82" y="18"/>
                  </a:lnTo>
                  <a:lnTo>
                    <a:pt x="66" y="18"/>
                  </a:lnTo>
                  <a:lnTo>
                    <a:pt x="50" y="18"/>
                  </a:lnTo>
                  <a:lnTo>
                    <a:pt x="34" y="19"/>
                  </a:lnTo>
                  <a:lnTo>
                    <a:pt x="17" y="22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5" y="18"/>
                  </a:lnTo>
                  <a:lnTo>
                    <a:pt x="10" y="14"/>
                  </a:lnTo>
                  <a:lnTo>
                    <a:pt x="15" y="8"/>
                  </a:lnTo>
                  <a:lnTo>
                    <a:pt x="38" y="7"/>
                  </a:lnTo>
                  <a:lnTo>
                    <a:pt x="57" y="5"/>
                  </a:lnTo>
                  <a:lnTo>
                    <a:pt x="77" y="2"/>
                  </a:lnTo>
                  <a:lnTo>
                    <a:pt x="95" y="1"/>
                  </a:lnTo>
                  <a:lnTo>
                    <a:pt x="113" y="0"/>
                  </a:lnTo>
                  <a:lnTo>
                    <a:pt x="132" y="1"/>
                  </a:lnTo>
                  <a:lnTo>
                    <a:pt x="154" y="4"/>
                  </a:lnTo>
                  <a:lnTo>
                    <a:pt x="177" y="10"/>
                  </a:lnTo>
                  <a:lnTo>
                    <a:pt x="179" y="11"/>
                  </a:lnTo>
                  <a:lnTo>
                    <a:pt x="186" y="13"/>
                  </a:lnTo>
                  <a:lnTo>
                    <a:pt x="197" y="17"/>
                  </a:lnTo>
                  <a:lnTo>
                    <a:pt x="208" y="21"/>
                  </a:lnTo>
                  <a:lnTo>
                    <a:pt x="220" y="25"/>
                  </a:lnTo>
                  <a:lnTo>
                    <a:pt x="230" y="29"/>
                  </a:lnTo>
                  <a:lnTo>
                    <a:pt x="237" y="33"/>
                  </a:lnTo>
                  <a:lnTo>
                    <a:pt x="24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69" name="Freeform 172"/>
            <p:cNvSpPr>
              <a:spLocks/>
            </p:cNvSpPr>
            <p:nvPr/>
          </p:nvSpPr>
          <p:spPr bwMode="auto">
            <a:xfrm>
              <a:off x="1031" y="3823"/>
              <a:ext cx="26" cy="91"/>
            </a:xfrm>
            <a:custGeom>
              <a:avLst/>
              <a:gdLst>
                <a:gd name="T0" fmla="*/ 80 w 80"/>
                <a:gd name="T1" fmla="*/ 0 h 273"/>
                <a:gd name="T2" fmla="*/ 75 w 80"/>
                <a:gd name="T3" fmla="*/ 29 h 273"/>
                <a:gd name="T4" fmla="*/ 67 w 80"/>
                <a:gd name="T5" fmla="*/ 69 h 273"/>
                <a:gd name="T6" fmla="*/ 55 w 80"/>
                <a:gd name="T7" fmla="*/ 114 h 273"/>
                <a:gd name="T8" fmla="*/ 40 w 80"/>
                <a:gd name="T9" fmla="*/ 161 h 273"/>
                <a:gd name="T10" fmla="*/ 26 w 80"/>
                <a:gd name="T11" fmla="*/ 204 h 273"/>
                <a:gd name="T12" fmla="*/ 13 w 80"/>
                <a:gd name="T13" fmla="*/ 241 h 273"/>
                <a:gd name="T14" fmla="*/ 5 w 80"/>
                <a:gd name="T15" fmla="*/ 265 h 273"/>
                <a:gd name="T16" fmla="*/ 0 w 80"/>
                <a:gd name="T17" fmla="*/ 273 h 273"/>
                <a:gd name="T18" fmla="*/ 4 w 80"/>
                <a:gd name="T19" fmla="*/ 242 h 273"/>
                <a:gd name="T20" fmla="*/ 10 w 80"/>
                <a:gd name="T21" fmla="*/ 207 h 273"/>
                <a:gd name="T22" fmla="*/ 20 w 80"/>
                <a:gd name="T23" fmla="*/ 171 h 273"/>
                <a:gd name="T24" fmla="*/ 29 w 80"/>
                <a:gd name="T25" fmla="*/ 135 h 273"/>
                <a:gd name="T26" fmla="*/ 41 w 80"/>
                <a:gd name="T27" fmla="*/ 99 h 273"/>
                <a:gd name="T28" fmla="*/ 52 w 80"/>
                <a:gd name="T29" fmla="*/ 63 h 273"/>
                <a:gd name="T30" fmla="*/ 63 w 80"/>
                <a:gd name="T31" fmla="*/ 31 h 273"/>
                <a:gd name="T32" fmla="*/ 73 w 80"/>
                <a:gd name="T33" fmla="*/ 0 h 273"/>
                <a:gd name="T34" fmla="*/ 80 w 80"/>
                <a:gd name="T35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" h="273">
                  <a:moveTo>
                    <a:pt x="80" y="0"/>
                  </a:moveTo>
                  <a:lnTo>
                    <a:pt x="75" y="29"/>
                  </a:lnTo>
                  <a:lnTo>
                    <a:pt x="67" y="69"/>
                  </a:lnTo>
                  <a:lnTo>
                    <a:pt x="55" y="114"/>
                  </a:lnTo>
                  <a:lnTo>
                    <a:pt x="40" y="161"/>
                  </a:lnTo>
                  <a:lnTo>
                    <a:pt x="26" y="204"/>
                  </a:lnTo>
                  <a:lnTo>
                    <a:pt x="13" y="241"/>
                  </a:lnTo>
                  <a:lnTo>
                    <a:pt x="5" y="265"/>
                  </a:lnTo>
                  <a:lnTo>
                    <a:pt x="0" y="273"/>
                  </a:lnTo>
                  <a:lnTo>
                    <a:pt x="4" y="242"/>
                  </a:lnTo>
                  <a:lnTo>
                    <a:pt x="10" y="207"/>
                  </a:lnTo>
                  <a:lnTo>
                    <a:pt x="20" y="171"/>
                  </a:lnTo>
                  <a:lnTo>
                    <a:pt x="29" y="135"/>
                  </a:lnTo>
                  <a:lnTo>
                    <a:pt x="41" y="99"/>
                  </a:lnTo>
                  <a:lnTo>
                    <a:pt x="52" y="63"/>
                  </a:lnTo>
                  <a:lnTo>
                    <a:pt x="63" y="31"/>
                  </a:lnTo>
                  <a:lnTo>
                    <a:pt x="7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70" name="Freeform 173"/>
            <p:cNvSpPr>
              <a:spLocks/>
            </p:cNvSpPr>
            <p:nvPr/>
          </p:nvSpPr>
          <p:spPr bwMode="auto">
            <a:xfrm>
              <a:off x="1121" y="3839"/>
              <a:ext cx="42" cy="23"/>
            </a:xfrm>
            <a:custGeom>
              <a:avLst/>
              <a:gdLst>
                <a:gd name="T0" fmla="*/ 126 w 126"/>
                <a:gd name="T1" fmla="*/ 15 h 70"/>
                <a:gd name="T2" fmla="*/ 110 w 126"/>
                <a:gd name="T3" fmla="*/ 21 h 70"/>
                <a:gd name="T4" fmla="*/ 94 w 126"/>
                <a:gd name="T5" fmla="*/ 28 h 70"/>
                <a:gd name="T6" fmla="*/ 76 w 126"/>
                <a:gd name="T7" fmla="*/ 35 h 70"/>
                <a:gd name="T8" fmla="*/ 58 w 126"/>
                <a:gd name="T9" fmla="*/ 42 h 70"/>
                <a:gd name="T10" fmla="*/ 41 w 126"/>
                <a:gd name="T11" fmla="*/ 49 h 70"/>
                <a:gd name="T12" fmla="*/ 25 w 126"/>
                <a:gd name="T13" fmla="*/ 57 h 70"/>
                <a:gd name="T14" fmla="*/ 11 w 126"/>
                <a:gd name="T15" fmla="*/ 64 h 70"/>
                <a:gd name="T16" fmla="*/ 0 w 126"/>
                <a:gd name="T17" fmla="*/ 70 h 70"/>
                <a:gd name="T18" fmla="*/ 0 w 126"/>
                <a:gd name="T19" fmla="*/ 65 h 70"/>
                <a:gd name="T20" fmla="*/ 3 w 126"/>
                <a:gd name="T21" fmla="*/ 59 h 70"/>
                <a:gd name="T22" fmla="*/ 8 w 126"/>
                <a:gd name="T23" fmla="*/ 54 h 70"/>
                <a:gd name="T24" fmla="*/ 14 w 126"/>
                <a:gd name="T25" fmla="*/ 49 h 70"/>
                <a:gd name="T26" fmla="*/ 21 w 126"/>
                <a:gd name="T27" fmla="*/ 45 h 70"/>
                <a:gd name="T28" fmla="*/ 28 w 126"/>
                <a:gd name="T29" fmla="*/ 41 h 70"/>
                <a:gd name="T30" fmla="*/ 33 w 126"/>
                <a:gd name="T31" fmla="*/ 37 h 70"/>
                <a:gd name="T32" fmla="*/ 38 w 126"/>
                <a:gd name="T33" fmla="*/ 34 h 70"/>
                <a:gd name="T34" fmla="*/ 45 w 126"/>
                <a:gd name="T35" fmla="*/ 30 h 70"/>
                <a:gd name="T36" fmla="*/ 54 w 126"/>
                <a:gd name="T37" fmla="*/ 26 h 70"/>
                <a:gd name="T38" fmla="*/ 63 w 126"/>
                <a:gd name="T39" fmla="*/ 23 h 70"/>
                <a:gd name="T40" fmla="*/ 72 w 126"/>
                <a:gd name="T41" fmla="*/ 18 h 70"/>
                <a:gd name="T42" fmla="*/ 82 w 126"/>
                <a:gd name="T43" fmla="*/ 14 h 70"/>
                <a:gd name="T44" fmla="*/ 89 w 126"/>
                <a:gd name="T45" fmla="*/ 9 h 70"/>
                <a:gd name="T46" fmla="*/ 97 w 126"/>
                <a:gd name="T47" fmla="*/ 4 h 70"/>
                <a:gd name="T48" fmla="*/ 103 w 126"/>
                <a:gd name="T49" fmla="*/ 0 h 70"/>
                <a:gd name="T50" fmla="*/ 106 w 126"/>
                <a:gd name="T51" fmla="*/ 3 h 70"/>
                <a:gd name="T52" fmla="*/ 114 w 126"/>
                <a:gd name="T53" fmla="*/ 9 h 70"/>
                <a:gd name="T54" fmla="*/ 121 w 126"/>
                <a:gd name="T55" fmla="*/ 14 h 70"/>
                <a:gd name="T56" fmla="*/ 126 w 126"/>
                <a:gd name="T57" fmla="*/ 1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6" h="70">
                  <a:moveTo>
                    <a:pt x="126" y="15"/>
                  </a:moveTo>
                  <a:lnTo>
                    <a:pt x="110" y="21"/>
                  </a:lnTo>
                  <a:lnTo>
                    <a:pt x="94" y="28"/>
                  </a:lnTo>
                  <a:lnTo>
                    <a:pt x="76" y="35"/>
                  </a:lnTo>
                  <a:lnTo>
                    <a:pt x="58" y="42"/>
                  </a:lnTo>
                  <a:lnTo>
                    <a:pt x="41" y="49"/>
                  </a:lnTo>
                  <a:lnTo>
                    <a:pt x="25" y="57"/>
                  </a:lnTo>
                  <a:lnTo>
                    <a:pt x="11" y="64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3" y="59"/>
                  </a:lnTo>
                  <a:lnTo>
                    <a:pt x="8" y="54"/>
                  </a:lnTo>
                  <a:lnTo>
                    <a:pt x="14" y="49"/>
                  </a:lnTo>
                  <a:lnTo>
                    <a:pt x="21" y="45"/>
                  </a:lnTo>
                  <a:lnTo>
                    <a:pt x="28" y="41"/>
                  </a:lnTo>
                  <a:lnTo>
                    <a:pt x="33" y="37"/>
                  </a:lnTo>
                  <a:lnTo>
                    <a:pt x="38" y="34"/>
                  </a:lnTo>
                  <a:lnTo>
                    <a:pt x="45" y="30"/>
                  </a:lnTo>
                  <a:lnTo>
                    <a:pt x="54" y="26"/>
                  </a:lnTo>
                  <a:lnTo>
                    <a:pt x="63" y="23"/>
                  </a:lnTo>
                  <a:lnTo>
                    <a:pt x="72" y="18"/>
                  </a:lnTo>
                  <a:lnTo>
                    <a:pt x="82" y="14"/>
                  </a:lnTo>
                  <a:lnTo>
                    <a:pt x="89" y="9"/>
                  </a:lnTo>
                  <a:lnTo>
                    <a:pt x="97" y="4"/>
                  </a:lnTo>
                  <a:lnTo>
                    <a:pt x="103" y="0"/>
                  </a:lnTo>
                  <a:lnTo>
                    <a:pt x="106" y="3"/>
                  </a:lnTo>
                  <a:lnTo>
                    <a:pt x="114" y="9"/>
                  </a:lnTo>
                  <a:lnTo>
                    <a:pt x="121" y="14"/>
                  </a:lnTo>
                  <a:lnTo>
                    <a:pt x="126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71" name="Freeform 174"/>
            <p:cNvSpPr>
              <a:spLocks/>
            </p:cNvSpPr>
            <p:nvPr/>
          </p:nvSpPr>
          <p:spPr bwMode="auto">
            <a:xfrm>
              <a:off x="1518" y="3841"/>
              <a:ext cx="8" cy="17"/>
            </a:xfrm>
            <a:custGeom>
              <a:avLst/>
              <a:gdLst>
                <a:gd name="T0" fmla="*/ 25 w 25"/>
                <a:gd name="T1" fmla="*/ 48 h 52"/>
                <a:gd name="T2" fmla="*/ 20 w 25"/>
                <a:gd name="T3" fmla="*/ 52 h 52"/>
                <a:gd name="T4" fmla="*/ 8 w 25"/>
                <a:gd name="T5" fmla="*/ 43 h 52"/>
                <a:gd name="T6" fmla="*/ 3 w 25"/>
                <a:gd name="T7" fmla="*/ 30 h 52"/>
                <a:gd name="T8" fmla="*/ 1 w 25"/>
                <a:gd name="T9" fmla="*/ 14 h 52"/>
                <a:gd name="T10" fmla="*/ 0 w 25"/>
                <a:gd name="T11" fmla="*/ 0 h 52"/>
                <a:gd name="T12" fmla="*/ 9 w 25"/>
                <a:gd name="T13" fmla="*/ 7 h 52"/>
                <a:gd name="T14" fmla="*/ 14 w 25"/>
                <a:gd name="T15" fmla="*/ 20 h 52"/>
                <a:gd name="T16" fmla="*/ 17 w 25"/>
                <a:gd name="T17" fmla="*/ 35 h 52"/>
                <a:gd name="T18" fmla="*/ 25 w 25"/>
                <a:gd name="T19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52">
                  <a:moveTo>
                    <a:pt x="25" y="48"/>
                  </a:moveTo>
                  <a:lnTo>
                    <a:pt x="20" y="52"/>
                  </a:lnTo>
                  <a:lnTo>
                    <a:pt x="8" y="43"/>
                  </a:lnTo>
                  <a:lnTo>
                    <a:pt x="3" y="30"/>
                  </a:lnTo>
                  <a:lnTo>
                    <a:pt x="1" y="14"/>
                  </a:lnTo>
                  <a:lnTo>
                    <a:pt x="0" y="0"/>
                  </a:lnTo>
                  <a:lnTo>
                    <a:pt x="9" y="7"/>
                  </a:lnTo>
                  <a:lnTo>
                    <a:pt x="14" y="20"/>
                  </a:lnTo>
                  <a:lnTo>
                    <a:pt x="17" y="35"/>
                  </a:lnTo>
                  <a:lnTo>
                    <a:pt x="25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72" name="Freeform 175"/>
            <p:cNvSpPr>
              <a:spLocks/>
            </p:cNvSpPr>
            <p:nvPr/>
          </p:nvSpPr>
          <p:spPr bwMode="auto">
            <a:xfrm>
              <a:off x="1258" y="3845"/>
              <a:ext cx="75" cy="81"/>
            </a:xfrm>
            <a:custGeom>
              <a:avLst/>
              <a:gdLst>
                <a:gd name="T0" fmla="*/ 138 w 225"/>
                <a:gd name="T1" fmla="*/ 119 h 241"/>
                <a:gd name="T2" fmla="*/ 143 w 225"/>
                <a:gd name="T3" fmla="*/ 136 h 241"/>
                <a:gd name="T4" fmla="*/ 151 w 225"/>
                <a:gd name="T5" fmla="*/ 152 h 241"/>
                <a:gd name="T6" fmla="*/ 163 w 225"/>
                <a:gd name="T7" fmla="*/ 167 h 241"/>
                <a:gd name="T8" fmla="*/ 175 w 225"/>
                <a:gd name="T9" fmla="*/ 182 h 241"/>
                <a:gd name="T10" fmla="*/ 189 w 225"/>
                <a:gd name="T11" fmla="*/ 197 h 241"/>
                <a:gd name="T12" fmla="*/ 202 w 225"/>
                <a:gd name="T13" fmla="*/ 210 h 241"/>
                <a:gd name="T14" fmla="*/ 214 w 225"/>
                <a:gd name="T15" fmla="*/ 225 h 241"/>
                <a:gd name="T16" fmla="*/ 225 w 225"/>
                <a:gd name="T17" fmla="*/ 238 h 241"/>
                <a:gd name="T18" fmla="*/ 220 w 225"/>
                <a:gd name="T19" fmla="*/ 241 h 241"/>
                <a:gd name="T20" fmla="*/ 216 w 225"/>
                <a:gd name="T21" fmla="*/ 241 h 241"/>
                <a:gd name="T22" fmla="*/ 211 w 225"/>
                <a:gd name="T23" fmla="*/ 239 h 241"/>
                <a:gd name="T24" fmla="*/ 206 w 225"/>
                <a:gd name="T25" fmla="*/ 236 h 241"/>
                <a:gd name="T26" fmla="*/ 185 w 225"/>
                <a:gd name="T27" fmla="*/ 214 h 241"/>
                <a:gd name="T28" fmla="*/ 167 w 225"/>
                <a:gd name="T29" fmla="*/ 190 h 241"/>
                <a:gd name="T30" fmla="*/ 149 w 225"/>
                <a:gd name="T31" fmla="*/ 163 h 241"/>
                <a:gd name="T32" fmla="*/ 130 w 225"/>
                <a:gd name="T33" fmla="*/ 136 h 241"/>
                <a:gd name="T34" fmla="*/ 112 w 225"/>
                <a:gd name="T35" fmla="*/ 110 h 241"/>
                <a:gd name="T36" fmla="*/ 94 w 225"/>
                <a:gd name="T37" fmla="*/ 84 h 241"/>
                <a:gd name="T38" fmla="*/ 73 w 225"/>
                <a:gd name="T39" fmla="*/ 61 h 241"/>
                <a:gd name="T40" fmla="*/ 50 w 225"/>
                <a:gd name="T41" fmla="*/ 43 h 241"/>
                <a:gd name="T42" fmla="*/ 45 w 225"/>
                <a:gd name="T43" fmla="*/ 40 h 241"/>
                <a:gd name="T44" fmla="*/ 38 w 225"/>
                <a:gd name="T45" fmla="*/ 37 h 241"/>
                <a:gd name="T46" fmla="*/ 31 w 225"/>
                <a:gd name="T47" fmla="*/ 31 h 241"/>
                <a:gd name="T48" fmla="*/ 22 w 225"/>
                <a:gd name="T49" fmla="*/ 25 h 241"/>
                <a:gd name="T50" fmla="*/ 15 w 225"/>
                <a:gd name="T51" fmla="*/ 17 h 241"/>
                <a:gd name="T52" fmla="*/ 8 w 225"/>
                <a:gd name="T53" fmla="*/ 10 h 241"/>
                <a:gd name="T54" fmla="*/ 3 w 225"/>
                <a:gd name="T55" fmla="*/ 4 h 241"/>
                <a:gd name="T56" fmla="*/ 0 w 225"/>
                <a:gd name="T57" fmla="*/ 0 h 241"/>
                <a:gd name="T58" fmla="*/ 19 w 225"/>
                <a:gd name="T59" fmla="*/ 3 h 241"/>
                <a:gd name="T60" fmla="*/ 33 w 225"/>
                <a:gd name="T61" fmla="*/ 6 h 241"/>
                <a:gd name="T62" fmla="*/ 47 w 225"/>
                <a:gd name="T63" fmla="*/ 12 h 241"/>
                <a:gd name="T64" fmla="*/ 60 w 225"/>
                <a:gd name="T65" fmla="*/ 22 h 241"/>
                <a:gd name="T66" fmla="*/ 75 w 225"/>
                <a:gd name="T67" fmla="*/ 35 h 241"/>
                <a:gd name="T68" fmla="*/ 92 w 225"/>
                <a:gd name="T69" fmla="*/ 56 h 241"/>
                <a:gd name="T70" fmla="*/ 112 w 225"/>
                <a:gd name="T71" fmla="*/ 83 h 241"/>
                <a:gd name="T72" fmla="*/ 138 w 225"/>
                <a:gd name="T73" fmla="*/ 119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5" h="241">
                  <a:moveTo>
                    <a:pt x="138" y="119"/>
                  </a:moveTo>
                  <a:lnTo>
                    <a:pt x="143" y="136"/>
                  </a:lnTo>
                  <a:lnTo>
                    <a:pt x="151" y="152"/>
                  </a:lnTo>
                  <a:lnTo>
                    <a:pt x="163" y="167"/>
                  </a:lnTo>
                  <a:lnTo>
                    <a:pt x="175" y="182"/>
                  </a:lnTo>
                  <a:lnTo>
                    <a:pt x="189" y="197"/>
                  </a:lnTo>
                  <a:lnTo>
                    <a:pt x="202" y="210"/>
                  </a:lnTo>
                  <a:lnTo>
                    <a:pt x="214" y="225"/>
                  </a:lnTo>
                  <a:lnTo>
                    <a:pt x="225" y="238"/>
                  </a:lnTo>
                  <a:lnTo>
                    <a:pt x="220" y="241"/>
                  </a:lnTo>
                  <a:lnTo>
                    <a:pt x="216" y="241"/>
                  </a:lnTo>
                  <a:lnTo>
                    <a:pt x="211" y="239"/>
                  </a:lnTo>
                  <a:lnTo>
                    <a:pt x="206" y="236"/>
                  </a:lnTo>
                  <a:lnTo>
                    <a:pt x="185" y="214"/>
                  </a:lnTo>
                  <a:lnTo>
                    <a:pt x="167" y="190"/>
                  </a:lnTo>
                  <a:lnTo>
                    <a:pt x="149" y="163"/>
                  </a:lnTo>
                  <a:lnTo>
                    <a:pt x="130" y="136"/>
                  </a:lnTo>
                  <a:lnTo>
                    <a:pt x="112" y="110"/>
                  </a:lnTo>
                  <a:lnTo>
                    <a:pt x="94" y="84"/>
                  </a:lnTo>
                  <a:lnTo>
                    <a:pt x="73" y="61"/>
                  </a:lnTo>
                  <a:lnTo>
                    <a:pt x="50" y="43"/>
                  </a:lnTo>
                  <a:lnTo>
                    <a:pt x="45" y="40"/>
                  </a:lnTo>
                  <a:lnTo>
                    <a:pt x="38" y="37"/>
                  </a:lnTo>
                  <a:lnTo>
                    <a:pt x="31" y="31"/>
                  </a:lnTo>
                  <a:lnTo>
                    <a:pt x="22" y="25"/>
                  </a:lnTo>
                  <a:lnTo>
                    <a:pt x="15" y="17"/>
                  </a:lnTo>
                  <a:lnTo>
                    <a:pt x="8" y="10"/>
                  </a:lnTo>
                  <a:lnTo>
                    <a:pt x="3" y="4"/>
                  </a:lnTo>
                  <a:lnTo>
                    <a:pt x="0" y="0"/>
                  </a:lnTo>
                  <a:lnTo>
                    <a:pt x="19" y="3"/>
                  </a:lnTo>
                  <a:lnTo>
                    <a:pt x="33" y="6"/>
                  </a:lnTo>
                  <a:lnTo>
                    <a:pt x="47" y="12"/>
                  </a:lnTo>
                  <a:lnTo>
                    <a:pt x="60" y="22"/>
                  </a:lnTo>
                  <a:lnTo>
                    <a:pt x="75" y="35"/>
                  </a:lnTo>
                  <a:lnTo>
                    <a:pt x="92" y="56"/>
                  </a:lnTo>
                  <a:lnTo>
                    <a:pt x="112" y="83"/>
                  </a:lnTo>
                  <a:lnTo>
                    <a:pt x="138" y="1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73" name="Freeform 176"/>
            <p:cNvSpPr>
              <a:spLocks/>
            </p:cNvSpPr>
            <p:nvPr/>
          </p:nvSpPr>
          <p:spPr bwMode="auto">
            <a:xfrm>
              <a:off x="1337" y="3857"/>
              <a:ext cx="21" cy="48"/>
            </a:xfrm>
            <a:custGeom>
              <a:avLst/>
              <a:gdLst>
                <a:gd name="T0" fmla="*/ 64 w 64"/>
                <a:gd name="T1" fmla="*/ 0 h 144"/>
                <a:gd name="T2" fmla="*/ 61 w 64"/>
                <a:gd name="T3" fmla="*/ 16 h 144"/>
                <a:gd name="T4" fmla="*/ 56 w 64"/>
                <a:gd name="T5" fmla="*/ 34 h 144"/>
                <a:gd name="T6" fmla="*/ 48 w 64"/>
                <a:gd name="T7" fmla="*/ 54 h 144"/>
                <a:gd name="T8" fmla="*/ 38 w 64"/>
                <a:gd name="T9" fmla="*/ 73 h 144"/>
                <a:gd name="T10" fmla="*/ 28 w 64"/>
                <a:gd name="T11" fmla="*/ 93 h 144"/>
                <a:gd name="T12" fmla="*/ 19 w 64"/>
                <a:gd name="T13" fmla="*/ 111 h 144"/>
                <a:gd name="T14" fmla="*/ 11 w 64"/>
                <a:gd name="T15" fmla="*/ 128 h 144"/>
                <a:gd name="T16" fmla="*/ 8 w 64"/>
                <a:gd name="T17" fmla="*/ 144 h 144"/>
                <a:gd name="T18" fmla="*/ 0 w 64"/>
                <a:gd name="T19" fmla="*/ 133 h 144"/>
                <a:gd name="T20" fmla="*/ 5 w 64"/>
                <a:gd name="T21" fmla="*/ 110 h 144"/>
                <a:gd name="T22" fmla="*/ 14 w 64"/>
                <a:gd name="T23" fmla="*/ 86 h 144"/>
                <a:gd name="T24" fmla="*/ 16 w 64"/>
                <a:gd name="T25" fmla="*/ 72 h 144"/>
                <a:gd name="T26" fmla="*/ 24 w 64"/>
                <a:gd name="T27" fmla="*/ 63 h 144"/>
                <a:gd name="T28" fmla="*/ 31 w 64"/>
                <a:gd name="T29" fmla="*/ 54 h 144"/>
                <a:gd name="T30" fmla="*/ 36 w 64"/>
                <a:gd name="T31" fmla="*/ 44 h 144"/>
                <a:gd name="T32" fmla="*/ 42 w 64"/>
                <a:gd name="T33" fmla="*/ 34 h 144"/>
                <a:gd name="T34" fmla="*/ 47 w 64"/>
                <a:gd name="T35" fmla="*/ 25 h 144"/>
                <a:gd name="T36" fmla="*/ 52 w 64"/>
                <a:gd name="T37" fmla="*/ 15 h 144"/>
                <a:gd name="T38" fmla="*/ 58 w 64"/>
                <a:gd name="T39" fmla="*/ 8 h 144"/>
                <a:gd name="T40" fmla="*/ 64 w 64"/>
                <a:gd name="T4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" h="144">
                  <a:moveTo>
                    <a:pt x="64" y="0"/>
                  </a:moveTo>
                  <a:lnTo>
                    <a:pt x="61" y="16"/>
                  </a:lnTo>
                  <a:lnTo>
                    <a:pt x="56" y="34"/>
                  </a:lnTo>
                  <a:lnTo>
                    <a:pt x="48" y="54"/>
                  </a:lnTo>
                  <a:lnTo>
                    <a:pt x="38" y="73"/>
                  </a:lnTo>
                  <a:lnTo>
                    <a:pt x="28" y="93"/>
                  </a:lnTo>
                  <a:lnTo>
                    <a:pt x="19" y="111"/>
                  </a:lnTo>
                  <a:lnTo>
                    <a:pt x="11" y="128"/>
                  </a:lnTo>
                  <a:lnTo>
                    <a:pt x="8" y="144"/>
                  </a:lnTo>
                  <a:lnTo>
                    <a:pt x="0" y="133"/>
                  </a:lnTo>
                  <a:lnTo>
                    <a:pt x="5" y="110"/>
                  </a:lnTo>
                  <a:lnTo>
                    <a:pt x="14" y="86"/>
                  </a:lnTo>
                  <a:lnTo>
                    <a:pt x="16" y="72"/>
                  </a:lnTo>
                  <a:lnTo>
                    <a:pt x="24" y="63"/>
                  </a:lnTo>
                  <a:lnTo>
                    <a:pt x="31" y="54"/>
                  </a:lnTo>
                  <a:lnTo>
                    <a:pt x="36" y="44"/>
                  </a:lnTo>
                  <a:lnTo>
                    <a:pt x="42" y="34"/>
                  </a:lnTo>
                  <a:lnTo>
                    <a:pt x="47" y="25"/>
                  </a:lnTo>
                  <a:lnTo>
                    <a:pt x="52" y="15"/>
                  </a:lnTo>
                  <a:lnTo>
                    <a:pt x="58" y="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74" name="Freeform 177"/>
            <p:cNvSpPr>
              <a:spLocks/>
            </p:cNvSpPr>
            <p:nvPr/>
          </p:nvSpPr>
          <p:spPr bwMode="auto">
            <a:xfrm>
              <a:off x="1080" y="3872"/>
              <a:ext cx="35" cy="65"/>
            </a:xfrm>
            <a:custGeom>
              <a:avLst/>
              <a:gdLst>
                <a:gd name="T0" fmla="*/ 104 w 104"/>
                <a:gd name="T1" fmla="*/ 0 h 195"/>
                <a:gd name="T2" fmla="*/ 100 w 104"/>
                <a:gd name="T3" fmla="*/ 19 h 195"/>
                <a:gd name="T4" fmla="*/ 95 w 104"/>
                <a:gd name="T5" fmla="*/ 34 h 195"/>
                <a:gd name="T6" fmla="*/ 87 w 104"/>
                <a:gd name="T7" fmla="*/ 51 h 195"/>
                <a:gd name="T8" fmla="*/ 78 w 104"/>
                <a:gd name="T9" fmla="*/ 67 h 195"/>
                <a:gd name="T10" fmla="*/ 69 w 104"/>
                <a:gd name="T11" fmla="*/ 82 h 195"/>
                <a:gd name="T12" fmla="*/ 58 w 104"/>
                <a:gd name="T13" fmla="*/ 96 h 195"/>
                <a:gd name="T14" fmla="*/ 47 w 104"/>
                <a:gd name="T15" fmla="*/ 112 h 195"/>
                <a:gd name="T16" fmla="*/ 36 w 104"/>
                <a:gd name="T17" fmla="*/ 127 h 195"/>
                <a:gd name="T18" fmla="*/ 27 w 104"/>
                <a:gd name="T19" fmla="*/ 136 h 195"/>
                <a:gd name="T20" fmla="*/ 19 w 104"/>
                <a:gd name="T21" fmla="*/ 148 h 195"/>
                <a:gd name="T22" fmla="*/ 15 w 104"/>
                <a:gd name="T23" fmla="*/ 161 h 195"/>
                <a:gd name="T24" fmla="*/ 19 w 104"/>
                <a:gd name="T25" fmla="*/ 175 h 195"/>
                <a:gd name="T26" fmla="*/ 21 w 104"/>
                <a:gd name="T27" fmla="*/ 180 h 195"/>
                <a:gd name="T28" fmla="*/ 25 w 104"/>
                <a:gd name="T29" fmla="*/ 185 h 195"/>
                <a:gd name="T30" fmla="*/ 26 w 104"/>
                <a:gd name="T31" fmla="*/ 189 h 195"/>
                <a:gd name="T32" fmla="*/ 26 w 104"/>
                <a:gd name="T33" fmla="*/ 195 h 195"/>
                <a:gd name="T34" fmla="*/ 20 w 104"/>
                <a:gd name="T35" fmla="*/ 192 h 195"/>
                <a:gd name="T36" fmla="*/ 14 w 104"/>
                <a:gd name="T37" fmla="*/ 191 h 195"/>
                <a:gd name="T38" fmla="*/ 9 w 104"/>
                <a:gd name="T39" fmla="*/ 189 h 195"/>
                <a:gd name="T40" fmla="*/ 7 w 104"/>
                <a:gd name="T41" fmla="*/ 182 h 195"/>
                <a:gd name="T42" fmla="*/ 0 w 104"/>
                <a:gd name="T43" fmla="*/ 165 h 195"/>
                <a:gd name="T44" fmla="*/ 0 w 104"/>
                <a:gd name="T45" fmla="*/ 151 h 195"/>
                <a:gd name="T46" fmla="*/ 7 w 104"/>
                <a:gd name="T47" fmla="*/ 138 h 195"/>
                <a:gd name="T48" fmla="*/ 15 w 104"/>
                <a:gd name="T49" fmla="*/ 124 h 195"/>
                <a:gd name="T50" fmla="*/ 25 w 104"/>
                <a:gd name="T51" fmla="*/ 112 h 195"/>
                <a:gd name="T52" fmla="*/ 36 w 104"/>
                <a:gd name="T53" fmla="*/ 100 h 195"/>
                <a:gd name="T54" fmla="*/ 44 w 104"/>
                <a:gd name="T55" fmla="*/ 88 h 195"/>
                <a:gd name="T56" fmla="*/ 52 w 104"/>
                <a:gd name="T57" fmla="*/ 74 h 195"/>
                <a:gd name="T58" fmla="*/ 60 w 104"/>
                <a:gd name="T59" fmla="*/ 67 h 195"/>
                <a:gd name="T60" fmla="*/ 66 w 104"/>
                <a:gd name="T61" fmla="*/ 59 h 195"/>
                <a:gd name="T62" fmla="*/ 72 w 104"/>
                <a:gd name="T63" fmla="*/ 49 h 195"/>
                <a:gd name="T64" fmla="*/ 78 w 104"/>
                <a:gd name="T65" fmla="*/ 38 h 195"/>
                <a:gd name="T66" fmla="*/ 83 w 104"/>
                <a:gd name="T67" fmla="*/ 27 h 195"/>
                <a:gd name="T68" fmla="*/ 89 w 104"/>
                <a:gd name="T69" fmla="*/ 17 h 195"/>
                <a:gd name="T70" fmla="*/ 97 w 104"/>
                <a:gd name="T71" fmla="*/ 8 h 195"/>
                <a:gd name="T72" fmla="*/ 104 w 104"/>
                <a:gd name="T7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195">
                  <a:moveTo>
                    <a:pt x="104" y="0"/>
                  </a:moveTo>
                  <a:lnTo>
                    <a:pt x="100" y="19"/>
                  </a:lnTo>
                  <a:lnTo>
                    <a:pt x="95" y="34"/>
                  </a:lnTo>
                  <a:lnTo>
                    <a:pt x="87" y="51"/>
                  </a:lnTo>
                  <a:lnTo>
                    <a:pt x="78" y="67"/>
                  </a:lnTo>
                  <a:lnTo>
                    <a:pt x="69" y="82"/>
                  </a:lnTo>
                  <a:lnTo>
                    <a:pt x="58" y="96"/>
                  </a:lnTo>
                  <a:lnTo>
                    <a:pt x="47" y="112"/>
                  </a:lnTo>
                  <a:lnTo>
                    <a:pt x="36" y="127"/>
                  </a:lnTo>
                  <a:lnTo>
                    <a:pt x="27" y="136"/>
                  </a:lnTo>
                  <a:lnTo>
                    <a:pt x="19" y="148"/>
                  </a:lnTo>
                  <a:lnTo>
                    <a:pt x="15" y="161"/>
                  </a:lnTo>
                  <a:lnTo>
                    <a:pt x="19" y="175"/>
                  </a:lnTo>
                  <a:lnTo>
                    <a:pt x="21" y="180"/>
                  </a:lnTo>
                  <a:lnTo>
                    <a:pt x="25" y="185"/>
                  </a:lnTo>
                  <a:lnTo>
                    <a:pt x="26" y="189"/>
                  </a:lnTo>
                  <a:lnTo>
                    <a:pt x="26" y="195"/>
                  </a:lnTo>
                  <a:lnTo>
                    <a:pt x="20" y="192"/>
                  </a:lnTo>
                  <a:lnTo>
                    <a:pt x="14" y="191"/>
                  </a:lnTo>
                  <a:lnTo>
                    <a:pt x="9" y="189"/>
                  </a:lnTo>
                  <a:lnTo>
                    <a:pt x="7" y="182"/>
                  </a:lnTo>
                  <a:lnTo>
                    <a:pt x="0" y="165"/>
                  </a:lnTo>
                  <a:lnTo>
                    <a:pt x="0" y="151"/>
                  </a:lnTo>
                  <a:lnTo>
                    <a:pt x="7" y="138"/>
                  </a:lnTo>
                  <a:lnTo>
                    <a:pt x="15" y="124"/>
                  </a:lnTo>
                  <a:lnTo>
                    <a:pt x="25" y="112"/>
                  </a:lnTo>
                  <a:lnTo>
                    <a:pt x="36" y="100"/>
                  </a:lnTo>
                  <a:lnTo>
                    <a:pt x="44" y="88"/>
                  </a:lnTo>
                  <a:lnTo>
                    <a:pt x="52" y="74"/>
                  </a:lnTo>
                  <a:lnTo>
                    <a:pt x="60" y="67"/>
                  </a:lnTo>
                  <a:lnTo>
                    <a:pt x="66" y="59"/>
                  </a:lnTo>
                  <a:lnTo>
                    <a:pt x="72" y="49"/>
                  </a:lnTo>
                  <a:lnTo>
                    <a:pt x="78" y="38"/>
                  </a:lnTo>
                  <a:lnTo>
                    <a:pt x="83" y="27"/>
                  </a:lnTo>
                  <a:lnTo>
                    <a:pt x="89" y="17"/>
                  </a:lnTo>
                  <a:lnTo>
                    <a:pt x="97" y="8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75" name="Freeform 178"/>
            <p:cNvSpPr>
              <a:spLocks/>
            </p:cNvSpPr>
            <p:nvPr/>
          </p:nvSpPr>
          <p:spPr bwMode="auto">
            <a:xfrm>
              <a:off x="1479" y="3869"/>
              <a:ext cx="44" cy="12"/>
            </a:xfrm>
            <a:custGeom>
              <a:avLst/>
              <a:gdLst>
                <a:gd name="T0" fmla="*/ 132 w 132"/>
                <a:gd name="T1" fmla="*/ 0 h 35"/>
                <a:gd name="T2" fmla="*/ 132 w 132"/>
                <a:gd name="T3" fmla="*/ 8 h 35"/>
                <a:gd name="T4" fmla="*/ 129 w 132"/>
                <a:gd name="T5" fmla="*/ 14 h 35"/>
                <a:gd name="T6" fmla="*/ 123 w 132"/>
                <a:gd name="T7" fmla="*/ 18 h 35"/>
                <a:gd name="T8" fmla="*/ 115 w 132"/>
                <a:gd name="T9" fmla="*/ 22 h 35"/>
                <a:gd name="T10" fmla="*/ 107 w 132"/>
                <a:gd name="T11" fmla="*/ 24 h 35"/>
                <a:gd name="T12" fmla="*/ 100 w 132"/>
                <a:gd name="T13" fmla="*/ 26 h 35"/>
                <a:gd name="T14" fmla="*/ 91 w 132"/>
                <a:gd name="T15" fmla="*/ 28 h 35"/>
                <a:gd name="T16" fmla="*/ 85 w 132"/>
                <a:gd name="T17" fmla="*/ 31 h 35"/>
                <a:gd name="T18" fmla="*/ 70 w 132"/>
                <a:gd name="T19" fmla="*/ 34 h 35"/>
                <a:gd name="T20" fmla="*/ 57 w 132"/>
                <a:gd name="T21" fmla="*/ 34 h 35"/>
                <a:gd name="T22" fmla="*/ 45 w 132"/>
                <a:gd name="T23" fmla="*/ 35 h 35"/>
                <a:gd name="T24" fmla="*/ 33 w 132"/>
                <a:gd name="T25" fmla="*/ 34 h 35"/>
                <a:gd name="T26" fmla="*/ 22 w 132"/>
                <a:gd name="T27" fmla="*/ 32 h 35"/>
                <a:gd name="T28" fmla="*/ 12 w 132"/>
                <a:gd name="T29" fmla="*/ 30 h 35"/>
                <a:gd name="T30" fmla="*/ 5 w 132"/>
                <a:gd name="T31" fmla="*/ 26 h 35"/>
                <a:gd name="T32" fmla="*/ 0 w 132"/>
                <a:gd name="T33" fmla="*/ 22 h 35"/>
                <a:gd name="T34" fmla="*/ 27 w 132"/>
                <a:gd name="T35" fmla="*/ 24 h 35"/>
                <a:gd name="T36" fmla="*/ 49 w 132"/>
                <a:gd name="T37" fmla="*/ 24 h 35"/>
                <a:gd name="T38" fmla="*/ 68 w 132"/>
                <a:gd name="T39" fmla="*/ 22 h 35"/>
                <a:gd name="T40" fmla="*/ 84 w 132"/>
                <a:gd name="T41" fmla="*/ 18 h 35"/>
                <a:gd name="T42" fmla="*/ 98 w 132"/>
                <a:gd name="T43" fmla="*/ 14 h 35"/>
                <a:gd name="T44" fmla="*/ 111 w 132"/>
                <a:gd name="T45" fmla="*/ 9 h 35"/>
                <a:gd name="T46" fmla="*/ 122 w 132"/>
                <a:gd name="T47" fmla="*/ 5 h 35"/>
                <a:gd name="T48" fmla="*/ 132 w 132"/>
                <a:gd name="T4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2" h="35">
                  <a:moveTo>
                    <a:pt x="132" y="0"/>
                  </a:moveTo>
                  <a:lnTo>
                    <a:pt x="132" y="8"/>
                  </a:lnTo>
                  <a:lnTo>
                    <a:pt x="129" y="14"/>
                  </a:lnTo>
                  <a:lnTo>
                    <a:pt x="123" y="18"/>
                  </a:lnTo>
                  <a:lnTo>
                    <a:pt x="115" y="22"/>
                  </a:lnTo>
                  <a:lnTo>
                    <a:pt x="107" y="24"/>
                  </a:lnTo>
                  <a:lnTo>
                    <a:pt x="100" y="26"/>
                  </a:lnTo>
                  <a:lnTo>
                    <a:pt x="91" y="28"/>
                  </a:lnTo>
                  <a:lnTo>
                    <a:pt x="85" y="31"/>
                  </a:lnTo>
                  <a:lnTo>
                    <a:pt x="70" y="34"/>
                  </a:lnTo>
                  <a:lnTo>
                    <a:pt x="57" y="34"/>
                  </a:lnTo>
                  <a:lnTo>
                    <a:pt x="45" y="35"/>
                  </a:lnTo>
                  <a:lnTo>
                    <a:pt x="33" y="34"/>
                  </a:lnTo>
                  <a:lnTo>
                    <a:pt x="22" y="32"/>
                  </a:lnTo>
                  <a:lnTo>
                    <a:pt x="12" y="30"/>
                  </a:lnTo>
                  <a:lnTo>
                    <a:pt x="5" y="26"/>
                  </a:lnTo>
                  <a:lnTo>
                    <a:pt x="0" y="22"/>
                  </a:lnTo>
                  <a:lnTo>
                    <a:pt x="27" y="24"/>
                  </a:lnTo>
                  <a:lnTo>
                    <a:pt x="49" y="24"/>
                  </a:lnTo>
                  <a:lnTo>
                    <a:pt x="68" y="22"/>
                  </a:lnTo>
                  <a:lnTo>
                    <a:pt x="84" y="18"/>
                  </a:lnTo>
                  <a:lnTo>
                    <a:pt x="98" y="14"/>
                  </a:lnTo>
                  <a:lnTo>
                    <a:pt x="111" y="9"/>
                  </a:lnTo>
                  <a:lnTo>
                    <a:pt x="122" y="5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76" name="Freeform 179"/>
            <p:cNvSpPr>
              <a:spLocks/>
            </p:cNvSpPr>
            <p:nvPr/>
          </p:nvSpPr>
          <p:spPr bwMode="auto">
            <a:xfrm>
              <a:off x="1449" y="3875"/>
              <a:ext cx="9" cy="8"/>
            </a:xfrm>
            <a:custGeom>
              <a:avLst/>
              <a:gdLst>
                <a:gd name="T0" fmla="*/ 26 w 26"/>
                <a:gd name="T1" fmla="*/ 20 h 22"/>
                <a:gd name="T2" fmla="*/ 18 w 26"/>
                <a:gd name="T3" fmla="*/ 22 h 22"/>
                <a:gd name="T4" fmla="*/ 12 w 26"/>
                <a:gd name="T5" fmla="*/ 20 h 22"/>
                <a:gd name="T6" fmla="*/ 5 w 26"/>
                <a:gd name="T7" fmla="*/ 13 h 22"/>
                <a:gd name="T8" fmla="*/ 0 w 26"/>
                <a:gd name="T9" fmla="*/ 10 h 22"/>
                <a:gd name="T10" fmla="*/ 0 w 26"/>
                <a:gd name="T11" fmla="*/ 0 h 22"/>
                <a:gd name="T12" fmla="*/ 9 w 26"/>
                <a:gd name="T13" fmla="*/ 3 h 22"/>
                <a:gd name="T14" fmla="*/ 15 w 26"/>
                <a:gd name="T15" fmla="*/ 7 h 22"/>
                <a:gd name="T16" fmla="*/ 21 w 26"/>
                <a:gd name="T17" fmla="*/ 13 h 22"/>
                <a:gd name="T18" fmla="*/ 26 w 26"/>
                <a:gd name="T1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2">
                  <a:moveTo>
                    <a:pt x="26" y="20"/>
                  </a:moveTo>
                  <a:lnTo>
                    <a:pt x="18" y="22"/>
                  </a:lnTo>
                  <a:lnTo>
                    <a:pt x="12" y="20"/>
                  </a:lnTo>
                  <a:lnTo>
                    <a:pt x="5" y="1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3"/>
                  </a:lnTo>
                  <a:lnTo>
                    <a:pt x="15" y="7"/>
                  </a:lnTo>
                  <a:lnTo>
                    <a:pt x="21" y="13"/>
                  </a:lnTo>
                  <a:lnTo>
                    <a:pt x="26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77" name="Freeform 180"/>
            <p:cNvSpPr>
              <a:spLocks/>
            </p:cNvSpPr>
            <p:nvPr/>
          </p:nvSpPr>
          <p:spPr bwMode="auto">
            <a:xfrm>
              <a:off x="1437" y="3880"/>
              <a:ext cx="23" cy="25"/>
            </a:xfrm>
            <a:custGeom>
              <a:avLst/>
              <a:gdLst>
                <a:gd name="T0" fmla="*/ 70 w 70"/>
                <a:gd name="T1" fmla="*/ 42 h 76"/>
                <a:gd name="T2" fmla="*/ 62 w 70"/>
                <a:gd name="T3" fmla="*/ 43 h 76"/>
                <a:gd name="T4" fmla="*/ 56 w 70"/>
                <a:gd name="T5" fmla="*/ 41 h 76"/>
                <a:gd name="T6" fmla="*/ 50 w 70"/>
                <a:gd name="T7" fmla="*/ 37 h 76"/>
                <a:gd name="T8" fmla="*/ 45 w 70"/>
                <a:gd name="T9" fmla="*/ 31 h 76"/>
                <a:gd name="T10" fmla="*/ 40 w 70"/>
                <a:gd name="T11" fmla="*/ 25 h 76"/>
                <a:gd name="T12" fmla="*/ 35 w 70"/>
                <a:gd name="T13" fmla="*/ 19 h 76"/>
                <a:gd name="T14" fmla="*/ 30 w 70"/>
                <a:gd name="T15" fmla="*/ 13 h 76"/>
                <a:gd name="T16" fmla="*/ 24 w 70"/>
                <a:gd name="T17" fmla="*/ 9 h 76"/>
                <a:gd name="T18" fmla="*/ 20 w 70"/>
                <a:gd name="T19" fmla="*/ 25 h 76"/>
                <a:gd name="T20" fmla="*/ 19 w 70"/>
                <a:gd name="T21" fmla="*/ 42 h 76"/>
                <a:gd name="T22" fmla="*/ 20 w 70"/>
                <a:gd name="T23" fmla="*/ 59 h 76"/>
                <a:gd name="T24" fmla="*/ 22 w 70"/>
                <a:gd name="T25" fmla="*/ 76 h 76"/>
                <a:gd name="T26" fmla="*/ 7 w 70"/>
                <a:gd name="T27" fmla="*/ 67 h 76"/>
                <a:gd name="T28" fmla="*/ 0 w 70"/>
                <a:gd name="T29" fmla="*/ 51 h 76"/>
                <a:gd name="T30" fmla="*/ 1 w 70"/>
                <a:gd name="T31" fmla="*/ 32 h 76"/>
                <a:gd name="T32" fmla="*/ 11 w 70"/>
                <a:gd name="T33" fmla="*/ 9 h 76"/>
                <a:gd name="T34" fmla="*/ 18 w 70"/>
                <a:gd name="T35" fmla="*/ 10 h 76"/>
                <a:gd name="T36" fmla="*/ 20 w 70"/>
                <a:gd name="T37" fmla="*/ 5 h 76"/>
                <a:gd name="T38" fmla="*/ 24 w 70"/>
                <a:gd name="T39" fmla="*/ 0 h 76"/>
                <a:gd name="T40" fmla="*/ 30 w 70"/>
                <a:gd name="T41" fmla="*/ 0 h 76"/>
                <a:gd name="T42" fmla="*/ 35 w 70"/>
                <a:gd name="T43" fmla="*/ 5 h 76"/>
                <a:gd name="T44" fmla="*/ 40 w 70"/>
                <a:gd name="T45" fmla="*/ 10 h 76"/>
                <a:gd name="T46" fmla="*/ 45 w 70"/>
                <a:gd name="T47" fmla="*/ 16 h 76"/>
                <a:gd name="T48" fmla="*/ 51 w 70"/>
                <a:gd name="T49" fmla="*/ 22 h 76"/>
                <a:gd name="T50" fmla="*/ 56 w 70"/>
                <a:gd name="T51" fmla="*/ 27 h 76"/>
                <a:gd name="T52" fmla="*/ 60 w 70"/>
                <a:gd name="T53" fmla="*/ 33 h 76"/>
                <a:gd name="T54" fmla="*/ 65 w 70"/>
                <a:gd name="T55" fmla="*/ 38 h 76"/>
                <a:gd name="T56" fmla="*/ 70 w 70"/>
                <a:gd name="T57" fmla="*/ 4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0" h="76">
                  <a:moveTo>
                    <a:pt x="70" y="42"/>
                  </a:moveTo>
                  <a:lnTo>
                    <a:pt x="62" y="43"/>
                  </a:lnTo>
                  <a:lnTo>
                    <a:pt x="56" y="41"/>
                  </a:lnTo>
                  <a:lnTo>
                    <a:pt x="50" y="37"/>
                  </a:lnTo>
                  <a:lnTo>
                    <a:pt x="45" y="31"/>
                  </a:lnTo>
                  <a:lnTo>
                    <a:pt x="40" y="25"/>
                  </a:lnTo>
                  <a:lnTo>
                    <a:pt x="35" y="19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0" y="25"/>
                  </a:lnTo>
                  <a:lnTo>
                    <a:pt x="19" y="42"/>
                  </a:lnTo>
                  <a:lnTo>
                    <a:pt x="20" y="59"/>
                  </a:lnTo>
                  <a:lnTo>
                    <a:pt x="22" y="76"/>
                  </a:lnTo>
                  <a:lnTo>
                    <a:pt x="7" y="67"/>
                  </a:lnTo>
                  <a:lnTo>
                    <a:pt x="0" y="51"/>
                  </a:lnTo>
                  <a:lnTo>
                    <a:pt x="1" y="32"/>
                  </a:lnTo>
                  <a:lnTo>
                    <a:pt x="11" y="9"/>
                  </a:lnTo>
                  <a:lnTo>
                    <a:pt x="18" y="10"/>
                  </a:lnTo>
                  <a:lnTo>
                    <a:pt x="20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5"/>
                  </a:lnTo>
                  <a:lnTo>
                    <a:pt x="40" y="10"/>
                  </a:lnTo>
                  <a:lnTo>
                    <a:pt x="45" y="16"/>
                  </a:lnTo>
                  <a:lnTo>
                    <a:pt x="51" y="22"/>
                  </a:lnTo>
                  <a:lnTo>
                    <a:pt x="56" y="27"/>
                  </a:lnTo>
                  <a:lnTo>
                    <a:pt x="60" y="33"/>
                  </a:lnTo>
                  <a:lnTo>
                    <a:pt x="65" y="38"/>
                  </a:lnTo>
                  <a:lnTo>
                    <a:pt x="7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78" name="Freeform 181"/>
            <p:cNvSpPr>
              <a:spLocks/>
            </p:cNvSpPr>
            <p:nvPr/>
          </p:nvSpPr>
          <p:spPr bwMode="auto">
            <a:xfrm>
              <a:off x="1520" y="3881"/>
              <a:ext cx="64" cy="30"/>
            </a:xfrm>
            <a:custGeom>
              <a:avLst/>
              <a:gdLst>
                <a:gd name="T0" fmla="*/ 73 w 194"/>
                <a:gd name="T1" fmla="*/ 79 h 92"/>
                <a:gd name="T2" fmla="*/ 78 w 194"/>
                <a:gd name="T3" fmla="*/ 76 h 92"/>
                <a:gd name="T4" fmla="*/ 85 w 194"/>
                <a:gd name="T5" fmla="*/ 75 h 92"/>
                <a:gd name="T6" fmla="*/ 93 w 194"/>
                <a:gd name="T7" fmla="*/ 75 h 92"/>
                <a:gd name="T8" fmla="*/ 102 w 194"/>
                <a:gd name="T9" fmla="*/ 74 h 92"/>
                <a:gd name="T10" fmla="*/ 110 w 194"/>
                <a:gd name="T11" fmla="*/ 73 h 92"/>
                <a:gd name="T12" fmla="*/ 120 w 194"/>
                <a:gd name="T13" fmla="*/ 72 h 92"/>
                <a:gd name="T14" fmla="*/ 127 w 194"/>
                <a:gd name="T15" fmla="*/ 69 h 92"/>
                <a:gd name="T16" fmla="*/ 135 w 194"/>
                <a:gd name="T17" fmla="*/ 65 h 92"/>
                <a:gd name="T18" fmla="*/ 144 w 194"/>
                <a:gd name="T19" fmla="*/ 62 h 92"/>
                <a:gd name="T20" fmla="*/ 154 w 194"/>
                <a:gd name="T21" fmla="*/ 58 h 92"/>
                <a:gd name="T22" fmla="*/ 161 w 194"/>
                <a:gd name="T23" fmla="*/ 56 h 92"/>
                <a:gd name="T24" fmla="*/ 169 w 194"/>
                <a:gd name="T25" fmla="*/ 52 h 92"/>
                <a:gd name="T26" fmla="*/ 176 w 194"/>
                <a:gd name="T27" fmla="*/ 51 h 92"/>
                <a:gd name="T28" fmla="*/ 182 w 194"/>
                <a:gd name="T29" fmla="*/ 50 h 92"/>
                <a:gd name="T30" fmla="*/ 188 w 194"/>
                <a:gd name="T31" fmla="*/ 50 h 92"/>
                <a:gd name="T32" fmla="*/ 194 w 194"/>
                <a:gd name="T33" fmla="*/ 52 h 92"/>
                <a:gd name="T34" fmla="*/ 192 w 194"/>
                <a:gd name="T35" fmla="*/ 53 h 92"/>
                <a:gd name="T36" fmla="*/ 186 w 194"/>
                <a:gd name="T37" fmla="*/ 57 h 92"/>
                <a:gd name="T38" fmla="*/ 177 w 194"/>
                <a:gd name="T39" fmla="*/ 61 h 92"/>
                <a:gd name="T40" fmla="*/ 165 w 194"/>
                <a:gd name="T41" fmla="*/ 67 h 92"/>
                <a:gd name="T42" fmla="*/ 151 w 194"/>
                <a:gd name="T43" fmla="*/ 72 h 92"/>
                <a:gd name="T44" fmla="*/ 135 w 194"/>
                <a:gd name="T45" fmla="*/ 78 h 92"/>
                <a:gd name="T46" fmla="*/ 116 w 194"/>
                <a:gd name="T47" fmla="*/ 81 h 92"/>
                <a:gd name="T48" fmla="*/ 98 w 194"/>
                <a:gd name="T49" fmla="*/ 85 h 92"/>
                <a:gd name="T50" fmla="*/ 92 w 194"/>
                <a:gd name="T51" fmla="*/ 87 h 92"/>
                <a:gd name="T52" fmla="*/ 86 w 194"/>
                <a:gd name="T53" fmla="*/ 88 h 92"/>
                <a:gd name="T54" fmla="*/ 80 w 194"/>
                <a:gd name="T55" fmla="*/ 90 h 92"/>
                <a:gd name="T56" fmla="*/ 71 w 194"/>
                <a:gd name="T57" fmla="*/ 92 h 92"/>
                <a:gd name="T58" fmla="*/ 65 w 194"/>
                <a:gd name="T59" fmla="*/ 84 h 92"/>
                <a:gd name="T60" fmla="*/ 57 w 194"/>
                <a:gd name="T61" fmla="*/ 73 h 92"/>
                <a:gd name="T62" fmla="*/ 46 w 194"/>
                <a:gd name="T63" fmla="*/ 61 h 92"/>
                <a:gd name="T64" fmla="*/ 35 w 194"/>
                <a:gd name="T65" fmla="*/ 47 h 92"/>
                <a:gd name="T66" fmla="*/ 24 w 194"/>
                <a:gd name="T67" fmla="*/ 34 h 92"/>
                <a:gd name="T68" fmla="*/ 14 w 194"/>
                <a:gd name="T69" fmla="*/ 21 h 92"/>
                <a:gd name="T70" fmla="*/ 6 w 194"/>
                <a:gd name="T71" fmla="*/ 10 h 92"/>
                <a:gd name="T72" fmla="*/ 0 w 194"/>
                <a:gd name="T73" fmla="*/ 0 h 92"/>
                <a:gd name="T74" fmla="*/ 11 w 194"/>
                <a:gd name="T75" fmla="*/ 1 h 92"/>
                <a:gd name="T76" fmla="*/ 20 w 194"/>
                <a:gd name="T77" fmla="*/ 8 h 92"/>
                <a:gd name="T78" fmla="*/ 31 w 194"/>
                <a:gd name="T79" fmla="*/ 21 h 92"/>
                <a:gd name="T80" fmla="*/ 41 w 194"/>
                <a:gd name="T81" fmla="*/ 34 h 92"/>
                <a:gd name="T82" fmla="*/ 51 w 194"/>
                <a:gd name="T83" fmla="*/ 48 h 92"/>
                <a:gd name="T84" fmla="*/ 59 w 194"/>
                <a:gd name="T85" fmla="*/ 62 h 92"/>
                <a:gd name="T86" fmla="*/ 67 w 194"/>
                <a:gd name="T87" fmla="*/ 73 h 92"/>
                <a:gd name="T88" fmla="*/ 73 w 194"/>
                <a:gd name="T89" fmla="*/ 7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4" h="92">
                  <a:moveTo>
                    <a:pt x="73" y="79"/>
                  </a:moveTo>
                  <a:lnTo>
                    <a:pt x="78" y="76"/>
                  </a:lnTo>
                  <a:lnTo>
                    <a:pt x="85" y="75"/>
                  </a:lnTo>
                  <a:lnTo>
                    <a:pt x="93" y="75"/>
                  </a:lnTo>
                  <a:lnTo>
                    <a:pt x="102" y="74"/>
                  </a:lnTo>
                  <a:lnTo>
                    <a:pt x="110" y="73"/>
                  </a:lnTo>
                  <a:lnTo>
                    <a:pt x="120" y="72"/>
                  </a:lnTo>
                  <a:lnTo>
                    <a:pt x="127" y="69"/>
                  </a:lnTo>
                  <a:lnTo>
                    <a:pt x="135" y="65"/>
                  </a:lnTo>
                  <a:lnTo>
                    <a:pt x="144" y="62"/>
                  </a:lnTo>
                  <a:lnTo>
                    <a:pt x="154" y="58"/>
                  </a:lnTo>
                  <a:lnTo>
                    <a:pt x="161" y="56"/>
                  </a:lnTo>
                  <a:lnTo>
                    <a:pt x="169" y="52"/>
                  </a:lnTo>
                  <a:lnTo>
                    <a:pt x="176" y="51"/>
                  </a:lnTo>
                  <a:lnTo>
                    <a:pt x="182" y="50"/>
                  </a:lnTo>
                  <a:lnTo>
                    <a:pt x="188" y="50"/>
                  </a:lnTo>
                  <a:lnTo>
                    <a:pt x="194" y="52"/>
                  </a:lnTo>
                  <a:lnTo>
                    <a:pt x="192" y="53"/>
                  </a:lnTo>
                  <a:lnTo>
                    <a:pt x="186" y="57"/>
                  </a:lnTo>
                  <a:lnTo>
                    <a:pt x="177" y="61"/>
                  </a:lnTo>
                  <a:lnTo>
                    <a:pt x="165" y="67"/>
                  </a:lnTo>
                  <a:lnTo>
                    <a:pt x="151" y="72"/>
                  </a:lnTo>
                  <a:lnTo>
                    <a:pt x="135" y="78"/>
                  </a:lnTo>
                  <a:lnTo>
                    <a:pt x="116" y="81"/>
                  </a:lnTo>
                  <a:lnTo>
                    <a:pt x="98" y="85"/>
                  </a:lnTo>
                  <a:lnTo>
                    <a:pt x="92" y="87"/>
                  </a:lnTo>
                  <a:lnTo>
                    <a:pt x="86" y="88"/>
                  </a:lnTo>
                  <a:lnTo>
                    <a:pt x="80" y="90"/>
                  </a:lnTo>
                  <a:lnTo>
                    <a:pt x="71" y="92"/>
                  </a:lnTo>
                  <a:lnTo>
                    <a:pt x="65" y="84"/>
                  </a:lnTo>
                  <a:lnTo>
                    <a:pt x="57" y="73"/>
                  </a:lnTo>
                  <a:lnTo>
                    <a:pt x="46" y="61"/>
                  </a:lnTo>
                  <a:lnTo>
                    <a:pt x="35" y="47"/>
                  </a:lnTo>
                  <a:lnTo>
                    <a:pt x="24" y="34"/>
                  </a:lnTo>
                  <a:lnTo>
                    <a:pt x="14" y="21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1" y="1"/>
                  </a:lnTo>
                  <a:lnTo>
                    <a:pt x="20" y="8"/>
                  </a:lnTo>
                  <a:lnTo>
                    <a:pt x="31" y="21"/>
                  </a:lnTo>
                  <a:lnTo>
                    <a:pt x="41" y="34"/>
                  </a:lnTo>
                  <a:lnTo>
                    <a:pt x="51" y="48"/>
                  </a:lnTo>
                  <a:lnTo>
                    <a:pt x="59" y="62"/>
                  </a:lnTo>
                  <a:lnTo>
                    <a:pt x="67" y="73"/>
                  </a:lnTo>
                  <a:lnTo>
                    <a:pt x="73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79" name="Freeform 182"/>
            <p:cNvSpPr>
              <a:spLocks/>
            </p:cNvSpPr>
            <p:nvPr/>
          </p:nvSpPr>
          <p:spPr bwMode="auto">
            <a:xfrm>
              <a:off x="1450" y="3888"/>
              <a:ext cx="38" cy="54"/>
            </a:xfrm>
            <a:custGeom>
              <a:avLst/>
              <a:gdLst>
                <a:gd name="T0" fmla="*/ 107 w 115"/>
                <a:gd name="T1" fmla="*/ 0 h 163"/>
                <a:gd name="T2" fmla="*/ 108 w 115"/>
                <a:gd name="T3" fmla="*/ 17 h 163"/>
                <a:gd name="T4" fmla="*/ 111 w 115"/>
                <a:gd name="T5" fmla="*/ 35 h 163"/>
                <a:gd name="T6" fmla="*/ 114 w 115"/>
                <a:gd name="T7" fmla="*/ 53 h 163"/>
                <a:gd name="T8" fmla="*/ 115 w 115"/>
                <a:gd name="T9" fmla="*/ 70 h 163"/>
                <a:gd name="T10" fmla="*/ 115 w 115"/>
                <a:gd name="T11" fmla="*/ 87 h 163"/>
                <a:gd name="T12" fmla="*/ 113 w 115"/>
                <a:gd name="T13" fmla="*/ 101 h 163"/>
                <a:gd name="T14" fmla="*/ 105 w 115"/>
                <a:gd name="T15" fmla="*/ 115 h 163"/>
                <a:gd name="T16" fmla="*/ 94 w 115"/>
                <a:gd name="T17" fmla="*/ 127 h 163"/>
                <a:gd name="T18" fmla="*/ 83 w 115"/>
                <a:gd name="T19" fmla="*/ 133 h 163"/>
                <a:gd name="T20" fmla="*/ 73 w 115"/>
                <a:gd name="T21" fmla="*/ 138 h 163"/>
                <a:gd name="T22" fmla="*/ 65 w 115"/>
                <a:gd name="T23" fmla="*/ 142 h 163"/>
                <a:gd name="T24" fmla="*/ 58 w 115"/>
                <a:gd name="T25" fmla="*/ 145 h 163"/>
                <a:gd name="T26" fmla="*/ 52 w 115"/>
                <a:gd name="T27" fmla="*/ 148 h 163"/>
                <a:gd name="T28" fmla="*/ 48 w 115"/>
                <a:gd name="T29" fmla="*/ 149 h 163"/>
                <a:gd name="T30" fmla="*/ 45 w 115"/>
                <a:gd name="T31" fmla="*/ 150 h 163"/>
                <a:gd name="T32" fmla="*/ 42 w 115"/>
                <a:gd name="T33" fmla="*/ 150 h 163"/>
                <a:gd name="T34" fmla="*/ 38 w 115"/>
                <a:gd name="T35" fmla="*/ 151 h 163"/>
                <a:gd name="T36" fmla="*/ 34 w 115"/>
                <a:gd name="T37" fmla="*/ 152 h 163"/>
                <a:gd name="T38" fmla="*/ 28 w 115"/>
                <a:gd name="T39" fmla="*/ 155 h 163"/>
                <a:gd name="T40" fmla="*/ 20 w 115"/>
                <a:gd name="T41" fmla="*/ 157 h 163"/>
                <a:gd name="T42" fmla="*/ 13 w 115"/>
                <a:gd name="T43" fmla="*/ 161 h 163"/>
                <a:gd name="T44" fmla="*/ 7 w 115"/>
                <a:gd name="T45" fmla="*/ 162 h 163"/>
                <a:gd name="T46" fmla="*/ 2 w 115"/>
                <a:gd name="T47" fmla="*/ 163 h 163"/>
                <a:gd name="T48" fmla="*/ 0 w 115"/>
                <a:gd name="T49" fmla="*/ 162 h 163"/>
                <a:gd name="T50" fmla="*/ 3 w 115"/>
                <a:gd name="T51" fmla="*/ 156 h 163"/>
                <a:gd name="T52" fmla="*/ 13 w 115"/>
                <a:gd name="T53" fmla="*/ 150 h 163"/>
                <a:gd name="T54" fmla="*/ 24 w 115"/>
                <a:gd name="T55" fmla="*/ 144 h 163"/>
                <a:gd name="T56" fmla="*/ 38 w 115"/>
                <a:gd name="T57" fmla="*/ 137 h 163"/>
                <a:gd name="T58" fmla="*/ 53 w 115"/>
                <a:gd name="T59" fmla="*/ 129 h 163"/>
                <a:gd name="T60" fmla="*/ 68 w 115"/>
                <a:gd name="T61" fmla="*/ 120 h 163"/>
                <a:gd name="T62" fmla="*/ 80 w 115"/>
                <a:gd name="T63" fmla="*/ 110 h 163"/>
                <a:gd name="T64" fmla="*/ 88 w 115"/>
                <a:gd name="T65" fmla="*/ 98 h 163"/>
                <a:gd name="T66" fmla="*/ 93 w 115"/>
                <a:gd name="T67" fmla="*/ 74 h 163"/>
                <a:gd name="T68" fmla="*/ 97 w 115"/>
                <a:gd name="T69" fmla="*/ 48 h 163"/>
                <a:gd name="T70" fmla="*/ 99 w 115"/>
                <a:gd name="T71" fmla="*/ 24 h 163"/>
                <a:gd name="T72" fmla="*/ 99 w 115"/>
                <a:gd name="T73" fmla="*/ 0 h 163"/>
                <a:gd name="T74" fmla="*/ 107 w 115"/>
                <a:gd name="T7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5" h="163">
                  <a:moveTo>
                    <a:pt x="107" y="0"/>
                  </a:moveTo>
                  <a:lnTo>
                    <a:pt x="108" y="17"/>
                  </a:lnTo>
                  <a:lnTo>
                    <a:pt x="111" y="35"/>
                  </a:lnTo>
                  <a:lnTo>
                    <a:pt x="114" y="53"/>
                  </a:lnTo>
                  <a:lnTo>
                    <a:pt x="115" y="70"/>
                  </a:lnTo>
                  <a:lnTo>
                    <a:pt x="115" y="87"/>
                  </a:lnTo>
                  <a:lnTo>
                    <a:pt x="113" y="101"/>
                  </a:lnTo>
                  <a:lnTo>
                    <a:pt x="105" y="115"/>
                  </a:lnTo>
                  <a:lnTo>
                    <a:pt x="94" y="127"/>
                  </a:lnTo>
                  <a:lnTo>
                    <a:pt x="83" y="133"/>
                  </a:lnTo>
                  <a:lnTo>
                    <a:pt x="73" y="138"/>
                  </a:lnTo>
                  <a:lnTo>
                    <a:pt x="65" y="142"/>
                  </a:lnTo>
                  <a:lnTo>
                    <a:pt x="58" y="145"/>
                  </a:lnTo>
                  <a:lnTo>
                    <a:pt x="52" y="148"/>
                  </a:lnTo>
                  <a:lnTo>
                    <a:pt x="48" y="149"/>
                  </a:lnTo>
                  <a:lnTo>
                    <a:pt x="45" y="150"/>
                  </a:lnTo>
                  <a:lnTo>
                    <a:pt x="42" y="150"/>
                  </a:lnTo>
                  <a:lnTo>
                    <a:pt x="38" y="151"/>
                  </a:lnTo>
                  <a:lnTo>
                    <a:pt x="34" y="152"/>
                  </a:lnTo>
                  <a:lnTo>
                    <a:pt x="28" y="155"/>
                  </a:lnTo>
                  <a:lnTo>
                    <a:pt x="20" y="157"/>
                  </a:lnTo>
                  <a:lnTo>
                    <a:pt x="13" y="161"/>
                  </a:lnTo>
                  <a:lnTo>
                    <a:pt x="7" y="162"/>
                  </a:lnTo>
                  <a:lnTo>
                    <a:pt x="2" y="163"/>
                  </a:lnTo>
                  <a:lnTo>
                    <a:pt x="0" y="162"/>
                  </a:lnTo>
                  <a:lnTo>
                    <a:pt x="3" y="156"/>
                  </a:lnTo>
                  <a:lnTo>
                    <a:pt x="13" y="150"/>
                  </a:lnTo>
                  <a:lnTo>
                    <a:pt x="24" y="144"/>
                  </a:lnTo>
                  <a:lnTo>
                    <a:pt x="38" y="137"/>
                  </a:lnTo>
                  <a:lnTo>
                    <a:pt x="53" y="129"/>
                  </a:lnTo>
                  <a:lnTo>
                    <a:pt x="68" y="120"/>
                  </a:lnTo>
                  <a:lnTo>
                    <a:pt x="80" y="110"/>
                  </a:lnTo>
                  <a:lnTo>
                    <a:pt x="88" y="98"/>
                  </a:lnTo>
                  <a:lnTo>
                    <a:pt x="93" y="74"/>
                  </a:lnTo>
                  <a:lnTo>
                    <a:pt x="97" y="48"/>
                  </a:lnTo>
                  <a:lnTo>
                    <a:pt x="99" y="24"/>
                  </a:lnTo>
                  <a:lnTo>
                    <a:pt x="99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80" name="Freeform 183"/>
            <p:cNvSpPr>
              <a:spLocks/>
            </p:cNvSpPr>
            <p:nvPr/>
          </p:nvSpPr>
          <p:spPr bwMode="auto">
            <a:xfrm>
              <a:off x="1494" y="3889"/>
              <a:ext cx="36" cy="39"/>
            </a:xfrm>
            <a:custGeom>
              <a:avLst/>
              <a:gdLst>
                <a:gd name="T0" fmla="*/ 10 w 107"/>
                <a:gd name="T1" fmla="*/ 3 h 116"/>
                <a:gd name="T2" fmla="*/ 21 w 107"/>
                <a:gd name="T3" fmla="*/ 17 h 116"/>
                <a:gd name="T4" fmla="*/ 32 w 107"/>
                <a:gd name="T5" fmla="*/ 31 h 116"/>
                <a:gd name="T6" fmla="*/ 44 w 107"/>
                <a:gd name="T7" fmla="*/ 44 h 116"/>
                <a:gd name="T8" fmla="*/ 57 w 107"/>
                <a:gd name="T9" fmla="*/ 57 h 116"/>
                <a:gd name="T10" fmla="*/ 69 w 107"/>
                <a:gd name="T11" fmla="*/ 70 h 116"/>
                <a:gd name="T12" fmla="*/ 82 w 107"/>
                <a:gd name="T13" fmla="*/ 83 h 116"/>
                <a:gd name="T14" fmla="*/ 95 w 107"/>
                <a:gd name="T15" fmla="*/ 96 h 116"/>
                <a:gd name="T16" fmla="*/ 107 w 107"/>
                <a:gd name="T17" fmla="*/ 111 h 116"/>
                <a:gd name="T18" fmla="*/ 105 w 107"/>
                <a:gd name="T19" fmla="*/ 114 h 116"/>
                <a:gd name="T20" fmla="*/ 100 w 107"/>
                <a:gd name="T21" fmla="*/ 116 h 116"/>
                <a:gd name="T22" fmla="*/ 94 w 107"/>
                <a:gd name="T23" fmla="*/ 116 h 116"/>
                <a:gd name="T24" fmla="*/ 88 w 107"/>
                <a:gd name="T25" fmla="*/ 116 h 116"/>
                <a:gd name="T26" fmla="*/ 76 w 107"/>
                <a:gd name="T27" fmla="*/ 101 h 116"/>
                <a:gd name="T28" fmla="*/ 63 w 107"/>
                <a:gd name="T29" fmla="*/ 87 h 116"/>
                <a:gd name="T30" fmla="*/ 50 w 107"/>
                <a:gd name="T31" fmla="*/ 73 h 116"/>
                <a:gd name="T32" fmla="*/ 38 w 107"/>
                <a:gd name="T33" fmla="*/ 60 h 116"/>
                <a:gd name="T34" fmla="*/ 27 w 107"/>
                <a:gd name="T35" fmla="*/ 47 h 116"/>
                <a:gd name="T36" fmla="*/ 16 w 107"/>
                <a:gd name="T37" fmla="*/ 32 h 116"/>
                <a:gd name="T38" fmla="*/ 7 w 107"/>
                <a:gd name="T39" fmla="*/ 17 h 116"/>
                <a:gd name="T40" fmla="*/ 0 w 107"/>
                <a:gd name="T41" fmla="*/ 0 h 116"/>
                <a:gd name="T42" fmla="*/ 10 w 107"/>
                <a:gd name="T43" fmla="*/ 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7" h="116">
                  <a:moveTo>
                    <a:pt x="10" y="3"/>
                  </a:moveTo>
                  <a:lnTo>
                    <a:pt x="21" y="17"/>
                  </a:lnTo>
                  <a:lnTo>
                    <a:pt x="32" y="31"/>
                  </a:lnTo>
                  <a:lnTo>
                    <a:pt x="44" y="44"/>
                  </a:lnTo>
                  <a:lnTo>
                    <a:pt x="57" y="57"/>
                  </a:lnTo>
                  <a:lnTo>
                    <a:pt x="69" y="70"/>
                  </a:lnTo>
                  <a:lnTo>
                    <a:pt x="82" y="83"/>
                  </a:lnTo>
                  <a:lnTo>
                    <a:pt x="95" y="96"/>
                  </a:lnTo>
                  <a:lnTo>
                    <a:pt x="107" y="111"/>
                  </a:lnTo>
                  <a:lnTo>
                    <a:pt x="105" y="114"/>
                  </a:lnTo>
                  <a:lnTo>
                    <a:pt x="100" y="116"/>
                  </a:lnTo>
                  <a:lnTo>
                    <a:pt x="94" y="116"/>
                  </a:lnTo>
                  <a:lnTo>
                    <a:pt x="88" y="116"/>
                  </a:lnTo>
                  <a:lnTo>
                    <a:pt x="76" y="101"/>
                  </a:lnTo>
                  <a:lnTo>
                    <a:pt x="63" y="87"/>
                  </a:lnTo>
                  <a:lnTo>
                    <a:pt x="50" y="73"/>
                  </a:lnTo>
                  <a:lnTo>
                    <a:pt x="38" y="60"/>
                  </a:lnTo>
                  <a:lnTo>
                    <a:pt x="27" y="47"/>
                  </a:lnTo>
                  <a:lnTo>
                    <a:pt x="16" y="32"/>
                  </a:lnTo>
                  <a:lnTo>
                    <a:pt x="7" y="17"/>
                  </a:lnTo>
                  <a:lnTo>
                    <a:pt x="0" y="0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81" name="Freeform 184"/>
            <p:cNvSpPr>
              <a:spLocks/>
            </p:cNvSpPr>
            <p:nvPr/>
          </p:nvSpPr>
          <p:spPr bwMode="auto">
            <a:xfrm>
              <a:off x="1123" y="3900"/>
              <a:ext cx="14" cy="82"/>
            </a:xfrm>
            <a:custGeom>
              <a:avLst/>
              <a:gdLst>
                <a:gd name="T0" fmla="*/ 42 w 42"/>
                <a:gd name="T1" fmla="*/ 18 h 245"/>
                <a:gd name="T2" fmla="*/ 38 w 42"/>
                <a:gd name="T3" fmla="*/ 71 h 245"/>
                <a:gd name="T4" fmla="*/ 30 w 42"/>
                <a:gd name="T5" fmla="*/ 130 h 245"/>
                <a:gd name="T6" fmla="*/ 23 w 42"/>
                <a:gd name="T7" fmla="*/ 192 h 245"/>
                <a:gd name="T8" fmla="*/ 23 w 42"/>
                <a:gd name="T9" fmla="*/ 245 h 245"/>
                <a:gd name="T10" fmla="*/ 3 w 42"/>
                <a:gd name="T11" fmla="*/ 203 h 245"/>
                <a:gd name="T12" fmla="*/ 0 w 42"/>
                <a:gd name="T13" fmla="*/ 176 h 245"/>
                <a:gd name="T14" fmla="*/ 3 w 42"/>
                <a:gd name="T15" fmla="*/ 151 h 245"/>
                <a:gd name="T16" fmla="*/ 9 w 42"/>
                <a:gd name="T17" fmla="*/ 125 h 245"/>
                <a:gd name="T18" fmla="*/ 15 w 42"/>
                <a:gd name="T19" fmla="*/ 101 h 245"/>
                <a:gd name="T20" fmla="*/ 22 w 42"/>
                <a:gd name="T21" fmla="*/ 75 h 245"/>
                <a:gd name="T22" fmla="*/ 28 w 42"/>
                <a:gd name="T23" fmla="*/ 51 h 245"/>
                <a:gd name="T24" fmla="*/ 33 w 42"/>
                <a:gd name="T25" fmla="*/ 26 h 245"/>
                <a:gd name="T26" fmla="*/ 33 w 42"/>
                <a:gd name="T27" fmla="*/ 0 h 245"/>
                <a:gd name="T28" fmla="*/ 37 w 42"/>
                <a:gd name="T29" fmla="*/ 3 h 245"/>
                <a:gd name="T30" fmla="*/ 39 w 42"/>
                <a:gd name="T31" fmla="*/ 7 h 245"/>
                <a:gd name="T32" fmla="*/ 39 w 42"/>
                <a:gd name="T33" fmla="*/ 14 h 245"/>
                <a:gd name="T34" fmla="*/ 42 w 42"/>
                <a:gd name="T35" fmla="*/ 1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245">
                  <a:moveTo>
                    <a:pt x="42" y="18"/>
                  </a:moveTo>
                  <a:lnTo>
                    <a:pt x="38" y="71"/>
                  </a:lnTo>
                  <a:lnTo>
                    <a:pt x="30" y="130"/>
                  </a:lnTo>
                  <a:lnTo>
                    <a:pt x="23" y="192"/>
                  </a:lnTo>
                  <a:lnTo>
                    <a:pt x="23" y="245"/>
                  </a:lnTo>
                  <a:lnTo>
                    <a:pt x="3" y="203"/>
                  </a:lnTo>
                  <a:lnTo>
                    <a:pt x="0" y="176"/>
                  </a:lnTo>
                  <a:lnTo>
                    <a:pt x="3" y="151"/>
                  </a:lnTo>
                  <a:lnTo>
                    <a:pt x="9" y="125"/>
                  </a:lnTo>
                  <a:lnTo>
                    <a:pt x="15" y="101"/>
                  </a:lnTo>
                  <a:lnTo>
                    <a:pt x="22" y="75"/>
                  </a:lnTo>
                  <a:lnTo>
                    <a:pt x="28" y="51"/>
                  </a:lnTo>
                  <a:lnTo>
                    <a:pt x="33" y="26"/>
                  </a:lnTo>
                  <a:lnTo>
                    <a:pt x="33" y="0"/>
                  </a:lnTo>
                  <a:lnTo>
                    <a:pt x="37" y="3"/>
                  </a:lnTo>
                  <a:lnTo>
                    <a:pt x="39" y="7"/>
                  </a:lnTo>
                  <a:lnTo>
                    <a:pt x="39" y="14"/>
                  </a:lnTo>
                  <a:lnTo>
                    <a:pt x="42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82" name="Freeform 185"/>
            <p:cNvSpPr>
              <a:spLocks/>
            </p:cNvSpPr>
            <p:nvPr/>
          </p:nvSpPr>
          <p:spPr bwMode="auto">
            <a:xfrm>
              <a:off x="1272" y="3888"/>
              <a:ext cx="26" cy="110"/>
            </a:xfrm>
            <a:custGeom>
              <a:avLst/>
              <a:gdLst>
                <a:gd name="T0" fmla="*/ 38 w 77"/>
                <a:gd name="T1" fmla="*/ 94 h 331"/>
                <a:gd name="T2" fmla="*/ 45 w 77"/>
                <a:gd name="T3" fmla="*/ 115 h 331"/>
                <a:gd name="T4" fmla="*/ 50 w 77"/>
                <a:gd name="T5" fmla="*/ 137 h 331"/>
                <a:gd name="T6" fmla="*/ 55 w 77"/>
                <a:gd name="T7" fmla="*/ 160 h 331"/>
                <a:gd name="T8" fmla="*/ 57 w 77"/>
                <a:gd name="T9" fmla="*/ 182 h 331"/>
                <a:gd name="T10" fmla="*/ 61 w 77"/>
                <a:gd name="T11" fmla="*/ 205 h 331"/>
                <a:gd name="T12" fmla="*/ 64 w 77"/>
                <a:gd name="T13" fmla="*/ 228 h 331"/>
                <a:gd name="T14" fmla="*/ 69 w 77"/>
                <a:gd name="T15" fmla="*/ 250 h 331"/>
                <a:gd name="T16" fmla="*/ 77 w 77"/>
                <a:gd name="T17" fmla="*/ 270 h 331"/>
                <a:gd name="T18" fmla="*/ 74 w 77"/>
                <a:gd name="T19" fmla="*/ 319 h 331"/>
                <a:gd name="T20" fmla="*/ 50 w 77"/>
                <a:gd name="T21" fmla="*/ 331 h 331"/>
                <a:gd name="T22" fmla="*/ 53 w 77"/>
                <a:gd name="T23" fmla="*/ 290 h 331"/>
                <a:gd name="T24" fmla="*/ 51 w 77"/>
                <a:gd name="T25" fmla="*/ 250 h 331"/>
                <a:gd name="T26" fmla="*/ 46 w 77"/>
                <a:gd name="T27" fmla="*/ 209 h 331"/>
                <a:gd name="T28" fmla="*/ 46 w 77"/>
                <a:gd name="T29" fmla="*/ 167 h 331"/>
                <a:gd name="T30" fmla="*/ 0 w 77"/>
                <a:gd name="T31" fmla="*/ 0 h 331"/>
                <a:gd name="T32" fmla="*/ 5 w 77"/>
                <a:gd name="T33" fmla="*/ 3 h 331"/>
                <a:gd name="T34" fmla="*/ 11 w 77"/>
                <a:gd name="T35" fmla="*/ 13 h 331"/>
                <a:gd name="T36" fmla="*/ 16 w 77"/>
                <a:gd name="T37" fmla="*/ 28 h 331"/>
                <a:gd name="T38" fmla="*/ 21 w 77"/>
                <a:gd name="T39" fmla="*/ 45 h 331"/>
                <a:gd name="T40" fmla="*/ 25 w 77"/>
                <a:gd name="T41" fmla="*/ 62 h 331"/>
                <a:gd name="T42" fmla="*/ 30 w 77"/>
                <a:gd name="T43" fmla="*/ 76 h 331"/>
                <a:gd name="T44" fmla="*/ 34 w 77"/>
                <a:gd name="T45" fmla="*/ 88 h 331"/>
                <a:gd name="T46" fmla="*/ 38 w 77"/>
                <a:gd name="T47" fmla="*/ 9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331">
                  <a:moveTo>
                    <a:pt x="38" y="94"/>
                  </a:moveTo>
                  <a:lnTo>
                    <a:pt x="45" y="115"/>
                  </a:lnTo>
                  <a:lnTo>
                    <a:pt x="50" y="137"/>
                  </a:lnTo>
                  <a:lnTo>
                    <a:pt x="55" y="160"/>
                  </a:lnTo>
                  <a:lnTo>
                    <a:pt x="57" y="182"/>
                  </a:lnTo>
                  <a:lnTo>
                    <a:pt x="61" y="205"/>
                  </a:lnTo>
                  <a:lnTo>
                    <a:pt x="64" y="228"/>
                  </a:lnTo>
                  <a:lnTo>
                    <a:pt x="69" y="250"/>
                  </a:lnTo>
                  <a:lnTo>
                    <a:pt x="77" y="270"/>
                  </a:lnTo>
                  <a:lnTo>
                    <a:pt x="74" y="319"/>
                  </a:lnTo>
                  <a:lnTo>
                    <a:pt x="50" y="331"/>
                  </a:lnTo>
                  <a:lnTo>
                    <a:pt x="53" y="290"/>
                  </a:lnTo>
                  <a:lnTo>
                    <a:pt x="51" y="250"/>
                  </a:lnTo>
                  <a:lnTo>
                    <a:pt x="46" y="209"/>
                  </a:lnTo>
                  <a:lnTo>
                    <a:pt x="46" y="167"/>
                  </a:lnTo>
                  <a:lnTo>
                    <a:pt x="0" y="0"/>
                  </a:lnTo>
                  <a:lnTo>
                    <a:pt x="5" y="3"/>
                  </a:lnTo>
                  <a:lnTo>
                    <a:pt x="11" y="13"/>
                  </a:lnTo>
                  <a:lnTo>
                    <a:pt x="16" y="28"/>
                  </a:lnTo>
                  <a:lnTo>
                    <a:pt x="21" y="45"/>
                  </a:lnTo>
                  <a:lnTo>
                    <a:pt x="25" y="62"/>
                  </a:lnTo>
                  <a:lnTo>
                    <a:pt x="30" y="76"/>
                  </a:lnTo>
                  <a:lnTo>
                    <a:pt x="34" y="88"/>
                  </a:lnTo>
                  <a:lnTo>
                    <a:pt x="38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83" name="Freeform 186"/>
            <p:cNvSpPr>
              <a:spLocks/>
            </p:cNvSpPr>
            <p:nvPr/>
          </p:nvSpPr>
          <p:spPr bwMode="auto">
            <a:xfrm>
              <a:off x="1571" y="3903"/>
              <a:ext cx="15" cy="8"/>
            </a:xfrm>
            <a:custGeom>
              <a:avLst/>
              <a:gdLst>
                <a:gd name="T0" fmla="*/ 45 w 45"/>
                <a:gd name="T1" fmla="*/ 0 h 23"/>
                <a:gd name="T2" fmla="*/ 44 w 45"/>
                <a:gd name="T3" fmla="*/ 5 h 23"/>
                <a:gd name="T4" fmla="*/ 38 w 45"/>
                <a:gd name="T5" fmla="*/ 8 h 23"/>
                <a:gd name="T6" fmla="*/ 30 w 45"/>
                <a:gd name="T7" fmla="*/ 12 h 23"/>
                <a:gd name="T8" fmla="*/ 26 w 45"/>
                <a:gd name="T9" fmla="*/ 14 h 23"/>
                <a:gd name="T10" fmla="*/ 0 w 45"/>
                <a:gd name="T11" fmla="*/ 23 h 23"/>
                <a:gd name="T12" fmla="*/ 1 w 45"/>
                <a:gd name="T13" fmla="*/ 19 h 23"/>
                <a:gd name="T14" fmla="*/ 6 w 45"/>
                <a:gd name="T15" fmla="*/ 16 h 23"/>
                <a:gd name="T16" fmla="*/ 12 w 45"/>
                <a:gd name="T17" fmla="*/ 12 h 23"/>
                <a:gd name="T18" fmla="*/ 18 w 45"/>
                <a:gd name="T19" fmla="*/ 7 h 23"/>
                <a:gd name="T20" fmla="*/ 26 w 45"/>
                <a:gd name="T21" fmla="*/ 5 h 23"/>
                <a:gd name="T22" fmla="*/ 33 w 45"/>
                <a:gd name="T23" fmla="*/ 1 h 23"/>
                <a:gd name="T24" fmla="*/ 40 w 45"/>
                <a:gd name="T25" fmla="*/ 0 h 23"/>
                <a:gd name="T26" fmla="*/ 45 w 45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23">
                  <a:moveTo>
                    <a:pt x="45" y="0"/>
                  </a:moveTo>
                  <a:lnTo>
                    <a:pt x="44" y="5"/>
                  </a:lnTo>
                  <a:lnTo>
                    <a:pt x="38" y="8"/>
                  </a:lnTo>
                  <a:lnTo>
                    <a:pt x="30" y="12"/>
                  </a:lnTo>
                  <a:lnTo>
                    <a:pt x="26" y="14"/>
                  </a:lnTo>
                  <a:lnTo>
                    <a:pt x="0" y="23"/>
                  </a:lnTo>
                  <a:lnTo>
                    <a:pt x="1" y="19"/>
                  </a:lnTo>
                  <a:lnTo>
                    <a:pt x="6" y="16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3" y="1"/>
                  </a:lnTo>
                  <a:lnTo>
                    <a:pt x="40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84" name="Freeform 187"/>
            <p:cNvSpPr>
              <a:spLocks/>
            </p:cNvSpPr>
            <p:nvPr/>
          </p:nvSpPr>
          <p:spPr bwMode="auto">
            <a:xfrm>
              <a:off x="1344" y="3918"/>
              <a:ext cx="39" cy="18"/>
            </a:xfrm>
            <a:custGeom>
              <a:avLst/>
              <a:gdLst>
                <a:gd name="T0" fmla="*/ 94 w 118"/>
                <a:gd name="T1" fmla="*/ 12 h 53"/>
                <a:gd name="T2" fmla="*/ 101 w 118"/>
                <a:gd name="T3" fmla="*/ 23 h 53"/>
                <a:gd name="T4" fmla="*/ 107 w 118"/>
                <a:gd name="T5" fmla="*/ 33 h 53"/>
                <a:gd name="T6" fmla="*/ 113 w 118"/>
                <a:gd name="T7" fmla="*/ 43 h 53"/>
                <a:gd name="T8" fmla="*/ 118 w 118"/>
                <a:gd name="T9" fmla="*/ 52 h 53"/>
                <a:gd name="T10" fmla="*/ 109 w 118"/>
                <a:gd name="T11" fmla="*/ 53 h 53"/>
                <a:gd name="T12" fmla="*/ 102 w 118"/>
                <a:gd name="T13" fmla="*/ 51 h 53"/>
                <a:gd name="T14" fmla="*/ 97 w 118"/>
                <a:gd name="T15" fmla="*/ 46 h 53"/>
                <a:gd name="T16" fmla="*/ 92 w 118"/>
                <a:gd name="T17" fmla="*/ 39 h 53"/>
                <a:gd name="T18" fmla="*/ 89 w 118"/>
                <a:gd name="T19" fmla="*/ 31 h 53"/>
                <a:gd name="T20" fmla="*/ 84 w 118"/>
                <a:gd name="T21" fmla="*/ 24 h 53"/>
                <a:gd name="T22" fmla="*/ 78 w 118"/>
                <a:gd name="T23" fmla="*/ 18 h 53"/>
                <a:gd name="T24" fmla="*/ 70 w 118"/>
                <a:gd name="T25" fmla="*/ 16 h 53"/>
                <a:gd name="T26" fmla="*/ 61 w 118"/>
                <a:gd name="T27" fmla="*/ 14 h 53"/>
                <a:gd name="T28" fmla="*/ 52 w 118"/>
                <a:gd name="T29" fmla="*/ 14 h 53"/>
                <a:gd name="T30" fmla="*/ 42 w 118"/>
                <a:gd name="T31" fmla="*/ 16 h 53"/>
                <a:gd name="T32" fmla="*/ 34 w 118"/>
                <a:gd name="T33" fmla="*/ 17 h 53"/>
                <a:gd name="T34" fmla="*/ 25 w 118"/>
                <a:gd name="T35" fmla="*/ 19 h 53"/>
                <a:gd name="T36" fmla="*/ 16 w 118"/>
                <a:gd name="T37" fmla="*/ 20 h 53"/>
                <a:gd name="T38" fmla="*/ 8 w 118"/>
                <a:gd name="T39" fmla="*/ 23 h 53"/>
                <a:gd name="T40" fmla="*/ 0 w 118"/>
                <a:gd name="T41" fmla="*/ 24 h 53"/>
                <a:gd name="T42" fmla="*/ 2 w 118"/>
                <a:gd name="T43" fmla="*/ 19 h 53"/>
                <a:gd name="T44" fmla="*/ 6 w 118"/>
                <a:gd name="T45" fmla="*/ 14 h 53"/>
                <a:gd name="T46" fmla="*/ 11 w 118"/>
                <a:gd name="T47" fmla="*/ 11 h 53"/>
                <a:gd name="T48" fmla="*/ 16 w 118"/>
                <a:gd name="T49" fmla="*/ 8 h 53"/>
                <a:gd name="T50" fmla="*/ 22 w 118"/>
                <a:gd name="T51" fmla="*/ 6 h 53"/>
                <a:gd name="T52" fmla="*/ 28 w 118"/>
                <a:gd name="T53" fmla="*/ 3 h 53"/>
                <a:gd name="T54" fmla="*/ 34 w 118"/>
                <a:gd name="T55" fmla="*/ 2 h 53"/>
                <a:gd name="T56" fmla="*/ 40 w 118"/>
                <a:gd name="T57" fmla="*/ 0 h 53"/>
                <a:gd name="T58" fmla="*/ 47 w 118"/>
                <a:gd name="T59" fmla="*/ 0 h 53"/>
                <a:gd name="T60" fmla="*/ 55 w 118"/>
                <a:gd name="T61" fmla="*/ 0 h 53"/>
                <a:gd name="T62" fmla="*/ 62 w 118"/>
                <a:gd name="T63" fmla="*/ 0 h 53"/>
                <a:gd name="T64" fmla="*/ 69 w 118"/>
                <a:gd name="T65" fmla="*/ 0 h 53"/>
                <a:gd name="T66" fmla="*/ 75 w 118"/>
                <a:gd name="T67" fmla="*/ 2 h 53"/>
                <a:gd name="T68" fmla="*/ 83 w 118"/>
                <a:gd name="T69" fmla="*/ 3 h 53"/>
                <a:gd name="T70" fmla="*/ 89 w 118"/>
                <a:gd name="T71" fmla="*/ 7 h 53"/>
                <a:gd name="T72" fmla="*/ 94 w 118"/>
                <a:gd name="T7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8" h="53">
                  <a:moveTo>
                    <a:pt x="94" y="12"/>
                  </a:moveTo>
                  <a:lnTo>
                    <a:pt x="101" y="23"/>
                  </a:lnTo>
                  <a:lnTo>
                    <a:pt x="107" y="33"/>
                  </a:lnTo>
                  <a:lnTo>
                    <a:pt x="113" y="43"/>
                  </a:lnTo>
                  <a:lnTo>
                    <a:pt x="118" y="52"/>
                  </a:lnTo>
                  <a:lnTo>
                    <a:pt x="109" y="53"/>
                  </a:lnTo>
                  <a:lnTo>
                    <a:pt x="102" y="51"/>
                  </a:lnTo>
                  <a:lnTo>
                    <a:pt x="97" y="46"/>
                  </a:lnTo>
                  <a:lnTo>
                    <a:pt x="92" y="39"/>
                  </a:lnTo>
                  <a:lnTo>
                    <a:pt x="89" y="31"/>
                  </a:lnTo>
                  <a:lnTo>
                    <a:pt x="84" y="24"/>
                  </a:lnTo>
                  <a:lnTo>
                    <a:pt x="78" y="18"/>
                  </a:lnTo>
                  <a:lnTo>
                    <a:pt x="70" y="16"/>
                  </a:lnTo>
                  <a:lnTo>
                    <a:pt x="61" y="14"/>
                  </a:lnTo>
                  <a:lnTo>
                    <a:pt x="52" y="14"/>
                  </a:lnTo>
                  <a:lnTo>
                    <a:pt x="42" y="16"/>
                  </a:lnTo>
                  <a:lnTo>
                    <a:pt x="34" y="17"/>
                  </a:lnTo>
                  <a:lnTo>
                    <a:pt x="25" y="19"/>
                  </a:lnTo>
                  <a:lnTo>
                    <a:pt x="16" y="20"/>
                  </a:lnTo>
                  <a:lnTo>
                    <a:pt x="8" y="23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1" y="11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34" y="2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55" y="0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75" y="2"/>
                  </a:lnTo>
                  <a:lnTo>
                    <a:pt x="83" y="3"/>
                  </a:lnTo>
                  <a:lnTo>
                    <a:pt x="89" y="7"/>
                  </a:lnTo>
                  <a:lnTo>
                    <a:pt x="94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85" name="Freeform 188"/>
            <p:cNvSpPr>
              <a:spLocks/>
            </p:cNvSpPr>
            <p:nvPr/>
          </p:nvSpPr>
          <p:spPr bwMode="auto">
            <a:xfrm>
              <a:off x="1563" y="3913"/>
              <a:ext cx="21" cy="8"/>
            </a:xfrm>
            <a:custGeom>
              <a:avLst/>
              <a:gdLst>
                <a:gd name="T0" fmla="*/ 62 w 62"/>
                <a:gd name="T1" fmla="*/ 1 h 24"/>
                <a:gd name="T2" fmla="*/ 55 w 62"/>
                <a:gd name="T3" fmla="*/ 5 h 24"/>
                <a:gd name="T4" fmla="*/ 48 w 62"/>
                <a:gd name="T5" fmla="*/ 7 h 24"/>
                <a:gd name="T6" fmla="*/ 39 w 62"/>
                <a:gd name="T7" fmla="*/ 10 h 24"/>
                <a:gd name="T8" fmla="*/ 32 w 62"/>
                <a:gd name="T9" fmla="*/ 12 h 24"/>
                <a:gd name="T10" fmla="*/ 24 w 62"/>
                <a:gd name="T11" fmla="*/ 15 h 24"/>
                <a:gd name="T12" fmla="*/ 17 w 62"/>
                <a:gd name="T13" fmla="*/ 17 h 24"/>
                <a:gd name="T14" fmla="*/ 12 w 62"/>
                <a:gd name="T15" fmla="*/ 21 h 24"/>
                <a:gd name="T16" fmla="*/ 7 w 62"/>
                <a:gd name="T17" fmla="*/ 24 h 24"/>
                <a:gd name="T18" fmla="*/ 0 w 62"/>
                <a:gd name="T19" fmla="*/ 19 h 24"/>
                <a:gd name="T20" fmla="*/ 5 w 62"/>
                <a:gd name="T21" fmla="*/ 13 h 24"/>
                <a:gd name="T22" fmla="*/ 11 w 62"/>
                <a:gd name="T23" fmla="*/ 8 h 24"/>
                <a:gd name="T24" fmla="*/ 20 w 62"/>
                <a:gd name="T25" fmla="*/ 5 h 24"/>
                <a:gd name="T26" fmla="*/ 29 w 62"/>
                <a:gd name="T27" fmla="*/ 2 h 24"/>
                <a:gd name="T28" fmla="*/ 39 w 62"/>
                <a:gd name="T29" fmla="*/ 0 h 24"/>
                <a:gd name="T30" fmla="*/ 49 w 62"/>
                <a:gd name="T31" fmla="*/ 0 h 24"/>
                <a:gd name="T32" fmla="*/ 56 w 62"/>
                <a:gd name="T33" fmla="*/ 0 h 24"/>
                <a:gd name="T34" fmla="*/ 62 w 62"/>
                <a:gd name="T35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2" h="24">
                  <a:moveTo>
                    <a:pt x="62" y="1"/>
                  </a:moveTo>
                  <a:lnTo>
                    <a:pt x="55" y="5"/>
                  </a:lnTo>
                  <a:lnTo>
                    <a:pt x="48" y="7"/>
                  </a:lnTo>
                  <a:lnTo>
                    <a:pt x="39" y="10"/>
                  </a:lnTo>
                  <a:lnTo>
                    <a:pt x="32" y="12"/>
                  </a:lnTo>
                  <a:lnTo>
                    <a:pt x="24" y="15"/>
                  </a:lnTo>
                  <a:lnTo>
                    <a:pt x="17" y="17"/>
                  </a:lnTo>
                  <a:lnTo>
                    <a:pt x="12" y="21"/>
                  </a:lnTo>
                  <a:lnTo>
                    <a:pt x="7" y="24"/>
                  </a:lnTo>
                  <a:lnTo>
                    <a:pt x="0" y="19"/>
                  </a:lnTo>
                  <a:lnTo>
                    <a:pt x="5" y="13"/>
                  </a:lnTo>
                  <a:lnTo>
                    <a:pt x="11" y="8"/>
                  </a:lnTo>
                  <a:lnTo>
                    <a:pt x="20" y="5"/>
                  </a:lnTo>
                  <a:lnTo>
                    <a:pt x="29" y="2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56" y="0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86" name="Freeform 189"/>
            <p:cNvSpPr>
              <a:spLocks/>
            </p:cNvSpPr>
            <p:nvPr/>
          </p:nvSpPr>
          <p:spPr bwMode="auto">
            <a:xfrm>
              <a:off x="1394" y="3916"/>
              <a:ext cx="46" cy="45"/>
            </a:xfrm>
            <a:custGeom>
              <a:avLst/>
              <a:gdLst>
                <a:gd name="T0" fmla="*/ 137 w 137"/>
                <a:gd name="T1" fmla="*/ 0 h 134"/>
                <a:gd name="T2" fmla="*/ 137 w 137"/>
                <a:gd name="T3" fmla="*/ 14 h 134"/>
                <a:gd name="T4" fmla="*/ 136 w 137"/>
                <a:gd name="T5" fmla="*/ 29 h 134"/>
                <a:gd name="T6" fmla="*/ 134 w 137"/>
                <a:gd name="T7" fmla="*/ 45 h 134"/>
                <a:gd name="T8" fmla="*/ 130 w 137"/>
                <a:gd name="T9" fmla="*/ 58 h 134"/>
                <a:gd name="T10" fmla="*/ 125 w 137"/>
                <a:gd name="T11" fmla="*/ 73 h 134"/>
                <a:gd name="T12" fmla="*/ 119 w 137"/>
                <a:gd name="T13" fmla="*/ 85 h 134"/>
                <a:gd name="T14" fmla="*/ 110 w 137"/>
                <a:gd name="T15" fmla="*/ 97 h 134"/>
                <a:gd name="T16" fmla="*/ 101 w 137"/>
                <a:gd name="T17" fmla="*/ 107 h 134"/>
                <a:gd name="T18" fmla="*/ 91 w 137"/>
                <a:gd name="T19" fmla="*/ 110 h 134"/>
                <a:gd name="T20" fmla="*/ 79 w 137"/>
                <a:gd name="T21" fmla="*/ 114 h 134"/>
                <a:gd name="T22" fmla="*/ 64 w 137"/>
                <a:gd name="T23" fmla="*/ 119 h 134"/>
                <a:gd name="T24" fmla="*/ 51 w 137"/>
                <a:gd name="T25" fmla="*/ 125 h 134"/>
                <a:gd name="T26" fmla="*/ 36 w 137"/>
                <a:gd name="T27" fmla="*/ 130 h 134"/>
                <a:gd name="T28" fmla="*/ 22 w 137"/>
                <a:gd name="T29" fmla="*/ 132 h 134"/>
                <a:gd name="T30" fmla="*/ 9 w 137"/>
                <a:gd name="T31" fmla="*/ 134 h 134"/>
                <a:gd name="T32" fmla="*/ 0 w 137"/>
                <a:gd name="T33" fmla="*/ 133 h 134"/>
                <a:gd name="T34" fmla="*/ 17 w 137"/>
                <a:gd name="T35" fmla="*/ 120 h 134"/>
                <a:gd name="T36" fmla="*/ 30 w 137"/>
                <a:gd name="T37" fmla="*/ 115 h 134"/>
                <a:gd name="T38" fmla="*/ 45 w 137"/>
                <a:gd name="T39" fmla="*/ 110 h 134"/>
                <a:gd name="T40" fmla="*/ 58 w 137"/>
                <a:gd name="T41" fmla="*/ 105 h 134"/>
                <a:gd name="T42" fmla="*/ 71 w 137"/>
                <a:gd name="T43" fmla="*/ 98 h 134"/>
                <a:gd name="T44" fmla="*/ 82 w 137"/>
                <a:gd name="T45" fmla="*/ 91 h 134"/>
                <a:gd name="T46" fmla="*/ 92 w 137"/>
                <a:gd name="T47" fmla="*/ 81 h 134"/>
                <a:gd name="T48" fmla="*/ 101 w 137"/>
                <a:gd name="T49" fmla="*/ 70 h 134"/>
                <a:gd name="T50" fmla="*/ 107 w 137"/>
                <a:gd name="T51" fmla="*/ 57 h 134"/>
                <a:gd name="T52" fmla="*/ 114 w 137"/>
                <a:gd name="T53" fmla="*/ 43 h 134"/>
                <a:gd name="T54" fmla="*/ 120 w 137"/>
                <a:gd name="T55" fmla="*/ 30 h 134"/>
                <a:gd name="T56" fmla="*/ 124 w 137"/>
                <a:gd name="T57" fmla="*/ 15 h 134"/>
                <a:gd name="T58" fmla="*/ 125 w 137"/>
                <a:gd name="T59" fmla="*/ 0 h 134"/>
                <a:gd name="T60" fmla="*/ 137 w 137"/>
                <a:gd name="T61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7" h="134">
                  <a:moveTo>
                    <a:pt x="137" y="0"/>
                  </a:moveTo>
                  <a:lnTo>
                    <a:pt x="137" y="14"/>
                  </a:lnTo>
                  <a:lnTo>
                    <a:pt x="136" y="29"/>
                  </a:lnTo>
                  <a:lnTo>
                    <a:pt x="134" y="45"/>
                  </a:lnTo>
                  <a:lnTo>
                    <a:pt x="130" y="58"/>
                  </a:lnTo>
                  <a:lnTo>
                    <a:pt x="125" y="73"/>
                  </a:lnTo>
                  <a:lnTo>
                    <a:pt x="119" y="85"/>
                  </a:lnTo>
                  <a:lnTo>
                    <a:pt x="110" y="97"/>
                  </a:lnTo>
                  <a:lnTo>
                    <a:pt x="101" y="107"/>
                  </a:lnTo>
                  <a:lnTo>
                    <a:pt x="91" y="110"/>
                  </a:lnTo>
                  <a:lnTo>
                    <a:pt x="79" y="114"/>
                  </a:lnTo>
                  <a:lnTo>
                    <a:pt x="64" y="119"/>
                  </a:lnTo>
                  <a:lnTo>
                    <a:pt x="51" y="125"/>
                  </a:lnTo>
                  <a:lnTo>
                    <a:pt x="36" y="130"/>
                  </a:lnTo>
                  <a:lnTo>
                    <a:pt x="22" y="132"/>
                  </a:lnTo>
                  <a:lnTo>
                    <a:pt x="9" y="134"/>
                  </a:lnTo>
                  <a:lnTo>
                    <a:pt x="0" y="133"/>
                  </a:lnTo>
                  <a:lnTo>
                    <a:pt x="17" y="120"/>
                  </a:lnTo>
                  <a:lnTo>
                    <a:pt x="30" y="115"/>
                  </a:lnTo>
                  <a:lnTo>
                    <a:pt x="45" y="110"/>
                  </a:lnTo>
                  <a:lnTo>
                    <a:pt x="58" y="105"/>
                  </a:lnTo>
                  <a:lnTo>
                    <a:pt x="71" y="98"/>
                  </a:lnTo>
                  <a:lnTo>
                    <a:pt x="82" y="91"/>
                  </a:lnTo>
                  <a:lnTo>
                    <a:pt x="92" y="81"/>
                  </a:lnTo>
                  <a:lnTo>
                    <a:pt x="101" y="70"/>
                  </a:lnTo>
                  <a:lnTo>
                    <a:pt x="107" y="57"/>
                  </a:lnTo>
                  <a:lnTo>
                    <a:pt x="114" y="43"/>
                  </a:lnTo>
                  <a:lnTo>
                    <a:pt x="120" y="30"/>
                  </a:lnTo>
                  <a:lnTo>
                    <a:pt x="124" y="15"/>
                  </a:lnTo>
                  <a:lnTo>
                    <a:pt x="125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87" name="Freeform 190"/>
            <p:cNvSpPr>
              <a:spLocks/>
            </p:cNvSpPr>
            <p:nvPr/>
          </p:nvSpPr>
          <p:spPr bwMode="auto">
            <a:xfrm>
              <a:off x="1552" y="3921"/>
              <a:ext cx="36" cy="11"/>
            </a:xfrm>
            <a:custGeom>
              <a:avLst/>
              <a:gdLst>
                <a:gd name="T0" fmla="*/ 110 w 110"/>
                <a:gd name="T1" fmla="*/ 8 h 34"/>
                <a:gd name="T2" fmla="*/ 103 w 110"/>
                <a:gd name="T3" fmla="*/ 9 h 34"/>
                <a:gd name="T4" fmla="*/ 96 w 110"/>
                <a:gd name="T5" fmla="*/ 10 h 34"/>
                <a:gd name="T6" fmla="*/ 90 w 110"/>
                <a:gd name="T7" fmla="*/ 12 h 34"/>
                <a:gd name="T8" fmla="*/ 83 w 110"/>
                <a:gd name="T9" fmla="*/ 15 h 34"/>
                <a:gd name="T10" fmla="*/ 75 w 110"/>
                <a:gd name="T11" fmla="*/ 17 h 34"/>
                <a:gd name="T12" fmla="*/ 68 w 110"/>
                <a:gd name="T13" fmla="*/ 21 h 34"/>
                <a:gd name="T14" fmla="*/ 61 w 110"/>
                <a:gd name="T15" fmla="*/ 25 h 34"/>
                <a:gd name="T16" fmla="*/ 55 w 110"/>
                <a:gd name="T17" fmla="*/ 28 h 34"/>
                <a:gd name="T18" fmla="*/ 45 w 110"/>
                <a:gd name="T19" fmla="*/ 31 h 34"/>
                <a:gd name="T20" fmla="*/ 35 w 110"/>
                <a:gd name="T21" fmla="*/ 32 h 34"/>
                <a:gd name="T22" fmla="*/ 28 w 110"/>
                <a:gd name="T23" fmla="*/ 34 h 34"/>
                <a:gd name="T24" fmla="*/ 20 w 110"/>
                <a:gd name="T25" fmla="*/ 34 h 34"/>
                <a:gd name="T26" fmla="*/ 13 w 110"/>
                <a:gd name="T27" fmla="*/ 34 h 34"/>
                <a:gd name="T28" fmla="*/ 8 w 110"/>
                <a:gd name="T29" fmla="*/ 32 h 34"/>
                <a:gd name="T30" fmla="*/ 3 w 110"/>
                <a:gd name="T31" fmla="*/ 28 h 34"/>
                <a:gd name="T32" fmla="*/ 0 w 110"/>
                <a:gd name="T33" fmla="*/ 23 h 34"/>
                <a:gd name="T34" fmla="*/ 11 w 110"/>
                <a:gd name="T35" fmla="*/ 22 h 34"/>
                <a:gd name="T36" fmla="*/ 20 w 110"/>
                <a:gd name="T37" fmla="*/ 20 h 34"/>
                <a:gd name="T38" fmla="*/ 31 w 110"/>
                <a:gd name="T39" fmla="*/ 18 h 34"/>
                <a:gd name="T40" fmla="*/ 41 w 110"/>
                <a:gd name="T41" fmla="*/ 16 h 34"/>
                <a:gd name="T42" fmla="*/ 51 w 110"/>
                <a:gd name="T43" fmla="*/ 12 h 34"/>
                <a:gd name="T44" fmla="*/ 61 w 110"/>
                <a:gd name="T45" fmla="*/ 10 h 34"/>
                <a:gd name="T46" fmla="*/ 70 w 110"/>
                <a:gd name="T47" fmla="*/ 5 h 34"/>
                <a:gd name="T48" fmla="*/ 79 w 110"/>
                <a:gd name="T49" fmla="*/ 0 h 34"/>
                <a:gd name="T50" fmla="*/ 87 w 110"/>
                <a:gd name="T51" fmla="*/ 0 h 34"/>
                <a:gd name="T52" fmla="*/ 96 w 110"/>
                <a:gd name="T53" fmla="*/ 0 h 34"/>
                <a:gd name="T54" fmla="*/ 104 w 110"/>
                <a:gd name="T55" fmla="*/ 1 h 34"/>
                <a:gd name="T56" fmla="*/ 110 w 110"/>
                <a:gd name="T57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34">
                  <a:moveTo>
                    <a:pt x="110" y="8"/>
                  </a:moveTo>
                  <a:lnTo>
                    <a:pt x="103" y="9"/>
                  </a:lnTo>
                  <a:lnTo>
                    <a:pt x="96" y="10"/>
                  </a:lnTo>
                  <a:lnTo>
                    <a:pt x="90" y="12"/>
                  </a:lnTo>
                  <a:lnTo>
                    <a:pt x="83" y="15"/>
                  </a:lnTo>
                  <a:lnTo>
                    <a:pt x="75" y="17"/>
                  </a:lnTo>
                  <a:lnTo>
                    <a:pt x="68" y="21"/>
                  </a:lnTo>
                  <a:lnTo>
                    <a:pt x="61" y="25"/>
                  </a:lnTo>
                  <a:lnTo>
                    <a:pt x="55" y="28"/>
                  </a:lnTo>
                  <a:lnTo>
                    <a:pt x="45" y="31"/>
                  </a:lnTo>
                  <a:lnTo>
                    <a:pt x="35" y="32"/>
                  </a:lnTo>
                  <a:lnTo>
                    <a:pt x="28" y="34"/>
                  </a:lnTo>
                  <a:lnTo>
                    <a:pt x="20" y="34"/>
                  </a:lnTo>
                  <a:lnTo>
                    <a:pt x="13" y="34"/>
                  </a:lnTo>
                  <a:lnTo>
                    <a:pt x="8" y="32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11" y="22"/>
                  </a:lnTo>
                  <a:lnTo>
                    <a:pt x="20" y="20"/>
                  </a:lnTo>
                  <a:lnTo>
                    <a:pt x="31" y="18"/>
                  </a:lnTo>
                  <a:lnTo>
                    <a:pt x="41" y="16"/>
                  </a:lnTo>
                  <a:lnTo>
                    <a:pt x="51" y="12"/>
                  </a:lnTo>
                  <a:lnTo>
                    <a:pt x="61" y="10"/>
                  </a:lnTo>
                  <a:lnTo>
                    <a:pt x="70" y="5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96" y="0"/>
                  </a:lnTo>
                  <a:lnTo>
                    <a:pt x="104" y="1"/>
                  </a:lnTo>
                  <a:lnTo>
                    <a:pt x="11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88" name="Freeform 191"/>
            <p:cNvSpPr>
              <a:spLocks/>
            </p:cNvSpPr>
            <p:nvPr/>
          </p:nvSpPr>
          <p:spPr bwMode="auto">
            <a:xfrm>
              <a:off x="1068" y="3934"/>
              <a:ext cx="45" cy="40"/>
            </a:xfrm>
            <a:custGeom>
              <a:avLst/>
              <a:gdLst>
                <a:gd name="T0" fmla="*/ 33 w 135"/>
                <a:gd name="T1" fmla="*/ 6 h 120"/>
                <a:gd name="T2" fmla="*/ 27 w 135"/>
                <a:gd name="T3" fmla="*/ 29 h 120"/>
                <a:gd name="T4" fmla="*/ 18 w 135"/>
                <a:gd name="T5" fmla="*/ 51 h 120"/>
                <a:gd name="T6" fmla="*/ 13 w 135"/>
                <a:gd name="T7" fmla="*/ 73 h 120"/>
                <a:gd name="T8" fmla="*/ 21 w 135"/>
                <a:gd name="T9" fmla="*/ 96 h 120"/>
                <a:gd name="T10" fmla="*/ 28 w 135"/>
                <a:gd name="T11" fmla="*/ 101 h 120"/>
                <a:gd name="T12" fmla="*/ 41 w 135"/>
                <a:gd name="T13" fmla="*/ 102 h 120"/>
                <a:gd name="T14" fmla="*/ 58 w 135"/>
                <a:gd name="T15" fmla="*/ 101 h 120"/>
                <a:gd name="T16" fmla="*/ 78 w 135"/>
                <a:gd name="T17" fmla="*/ 98 h 120"/>
                <a:gd name="T18" fmla="*/ 96 w 135"/>
                <a:gd name="T19" fmla="*/ 95 h 120"/>
                <a:gd name="T20" fmla="*/ 114 w 135"/>
                <a:gd name="T21" fmla="*/ 93 h 120"/>
                <a:gd name="T22" fmla="*/ 128 w 135"/>
                <a:gd name="T23" fmla="*/ 93 h 120"/>
                <a:gd name="T24" fmla="*/ 135 w 135"/>
                <a:gd name="T25" fmla="*/ 97 h 120"/>
                <a:gd name="T26" fmla="*/ 130 w 135"/>
                <a:gd name="T27" fmla="*/ 102 h 120"/>
                <a:gd name="T28" fmla="*/ 119 w 135"/>
                <a:gd name="T29" fmla="*/ 107 h 120"/>
                <a:gd name="T30" fmla="*/ 105 w 135"/>
                <a:gd name="T31" fmla="*/ 110 h 120"/>
                <a:gd name="T32" fmla="*/ 88 w 135"/>
                <a:gd name="T33" fmla="*/ 114 h 120"/>
                <a:gd name="T34" fmla="*/ 70 w 135"/>
                <a:gd name="T35" fmla="*/ 116 h 120"/>
                <a:gd name="T36" fmla="*/ 55 w 135"/>
                <a:gd name="T37" fmla="*/ 118 h 120"/>
                <a:gd name="T38" fmla="*/ 43 w 135"/>
                <a:gd name="T39" fmla="*/ 119 h 120"/>
                <a:gd name="T40" fmla="*/ 35 w 135"/>
                <a:gd name="T41" fmla="*/ 120 h 120"/>
                <a:gd name="T42" fmla="*/ 18 w 135"/>
                <a:gd name="T43" fmla="*/ 113 h 120"/>
                <a:gd name="T44" fmla="*/ 8 w 135"/>
                <a:gd name="T45" fmla="*/ 97 h 120"/>
                <a:gd name="T46" fmla="*/ 5 w 135"/>
                <a:gd name="T47" fmla="*/ 79 h 120"/>
                <a:gd name="T48" fmla="*/ 0 w 135"/>
                <a:gd name="T49" fmla="*/ 61 h 120"/>
                <a:gd name="T50" fmla="*/ 5 w 135"/>
                <a:gd name="T51" fmla="*/ 45 h 120"/>
                <a:gd name="T52" fmla="*/ 11 w 135"/>
                <a:gd name="T53" fmla="*/ 30 h 120"/>
                <a:gd name="T54" fmla="*/ 17 w 135"/>
                <a:gd name="T55" fmla="*/ 16 h 120"/>
                <a:gd name="T56" fmla="*/ 23 w 135"/>
                <a:gd name="T57" fmla="*/ 1 h 120"/>
                <a:gd name="T58" fmla="*/ 27 w 135"/>
                <a:gd name="T59" fmla="*/ 0 h 120"/>
                <a:gd name="T60" fmla="*/ 29 w 135"/>
                <a:gd name="T61" fmla="*/ 1 h 120"/>
                <a:gd name="T62" fmla="*/ 30 w 135"/>
                <a:gd name="T63" fmla="*/ 5 h 120"/>
                <a:gd name="T64" fmla="*/ 33 w 135"/>
                <a:gd name="T65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5" h="120">
                  <a:moveTo>
                    <a:pt x="33" y="6"/>
                  </a:moveTo>
                  <a:lnTo>
                    <a:pt x="27" y="29"/>
                  </a:lnTo>
                  <a:lnTo>
                    <a:pt x="18" y="51"/>
                  </a:lnTo>
                  <a:lnTo>
                    <a:pt x="13" y="73"/>
                  </a:lnTo>
                  <a:lnTo>
                    <a:pt x="21" y="96"/>
                  </a:lnTo>
                  <a:lnTo>
                    <a:pt x="28" y="101"/>
                  </a:lnTo>
                  <a:lnTo>
                    <a:pt x="41" y="102"/>
                  </a:lnTo>
                  <a:lnTo>
                    <a:pt x="58" y="101"/>
                  </a:lnTo>
                  <a:lnTo>
                    <a:pt x="78" y="98"/>
                  </a:lnTo>
                  <a:lnTo>
                    <a:pt x="96" y="95"/>
                  </a:lnTo>
                  <a:lnTo>
                    <a:pt x="114" y="93"/>
                  </a:lnTo>
                  <a:lnTo>
                    <a:pt x="128" y="93"/>
                  </a:lnTo>
                  <a:lnTo>
                    <a:pt x="135" y="97"/>
                  </a:lnTo>
                  <a:lnTo>
                    <a:pt x="130" y="102"/>
                  </a:lnTo>
                  <a:lnTo>
                    <a:pt x="119" y="107"/>
                  </a:lnTo>
                  <a:lnTo>
                    <a:pt x="105" y="110"/>
                  </a:lnTo>
                  <a:lnTo>
                    <a:pt x="88" y="114"/>
                  </a:lnTo>
                  <a:lnTo>
                    <a:pt x="70" y="116"/>
                  </a:lnTo>
                  <a:lnTo>
                    <a:pt x="55" y="118"/>
                  </a:lnTo>
                  <a:lnTo>
                    <a:pt x="43" y="119"/>
                  </a:lnTo>
                  <a:lnTo>
                    <a:pt x="35" y="120"/>
                  </a:lnTo>
                  <a:lnTo>
                    <a:pt x="18" y="113"/>
                  </a:lnTo>
                  <a:lnTo>
                    <a:pt x="8" y="97"/>
                  </a:lnTo>
                  <a:lnTo>
                    <a:pt x="5" y="79"/>
                  </a:lnTo>
                  <a:lnTo>
                    <a:pt x="0" y="61"/>
                  </a:lnTo>
                  <a:lnTo>
                    <a:pt x="5" y="45"/>
                  </a:lnTo>
                  <a:lnTo>
                    <a:pt x="11" y="30"/>
                  </a:lnTo>
                  <a:lnTo>
                    <a:pt x="17" y="16"/>
                  </a:lnTo>
                  <a:lnTo>
                    <a:pt x="23" y="1"/>
                  </a:lnTo>
                  <a:lnTo>
                    <a:pt x="27" y="0"/>
                  </a:lnTo>
                  <a:lnTo>
                    <a:pt x="29" y="1"/>
                  </a:lnTo>
                  <a:lnTo>
                    <a:pt x="30" y="5"/>
                  </a:lnTo>
                  <a:lnTo>
                    <a:pt x="3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89" name="Freeform 192"/>
            <p:cNvSpPr>
              <a:spLocks/>
            </p:cNvSpPr>
            <p:nvPr/>
          </p:nvSpPr>
          <p:spPr bwMode="auto">
            <a:xfrm>
              <a:off x="1304" y="3934"/>
              <a:ext cx="23" cy="25"/>
            </a:xfrm>
            <a:custGeom>
              <a:avLst/>
              <a:gdLst>
                <a:gd name="T0" fmla="*/ 71 w 71"/>
                <a:gd name="T1" fmla="*/ 0 h 75"/>
                <a:gd name="T2" fmla="*/ 69 w 71"/>
                <a:gd name="T3" fmla="*/ 11 h 75"/>
                <a:gd name="T4" fmla="*/ 64 w 71"/>
                <a:gd name="T5" fmla="*/ 22 h 75"/>
                <a:gd name="T6" fmla="*/ 58 w 71"/>
                <a:gd name="T7" fmla="*/ 33 h 75"/>
                <a:gd name="T8" fmla="*/ 51 w 71"/>
                <a:gd name="T9" fmla="*/ 44 h 75"/>
                <a:gd name="T10" fmla="*/ 43 w 71"/>
                <a:gd name="T11" fmla="*/ 54 h 75"/>
                <a:gd name="T12" fmla="*/ 34 w 71"/>
                <a:gd name="T13" fmla="*/ 63 h 75"/>
                <a:gd name="T14" fmla="*/ 23 w 71"/>
                <a:gd name="T15" fmla="*/ 71 h 75"/>
                <a:gd name="T16" fmla="*/ 12 w 71"/>
                <a:gd name="T17" fmla="*/ 75 h 75"/>
                <a:gd name="T18" fmla="*/ 0 w 71"/>
                <a:gd name="T19" fmla="*/ 75 h 75"/>
                <a:gd name="T20" fmla="*/ 0 w 71"/>
                <a:gd name="T21" fmla="*/ 68 h 75"/>
                <a:gd name="T22" fmla="*/ 9 w 71"/>
                <a:gd name="T23" fmla="*/ 62 h 75"/>
                <a:gd name="T24" fmla="*/ 18 w 71"/>
                <a:gd name="T25" fmla="*/ 55 h 75"/>
                <a:gd name="T26" fmla="*/ 26 w 71"/>
                <a:gd name="T27" fmla="*/ 46 h 75"/>
                <a:gd name="T28" fmla="*/ 35 w 71"/>
                <a:gd name="T29" fmla="*/ 38 h 75"/>
                <a:gd name="T30" fmla="*/ 43 w 71"/>
                <a:gd name="T31" fmla="*/ 28 h 75"/>
                <a:gd name="T32" fmla="*/ 51 w 71"/>
                <a:gd name="T33" fmla="*/ 18 h 75"/>
                <a:gd name="T34" fmla="*/ 58 w 71"/>
                <a:gd name="T35" fmla="*/ 9 h 75"/>
                <a:gd name="T36" fmla="*/ 64 w 71"/>
                <a:gd name="T37" fmla="*/ 0 h 75"/>
                <a:gd name="T38" fmla="*/ 71 w 71"/>
                <a:gd name="T3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75">
                  <a:moveTo>
                    <a:pt x="71" y="0"/>
                  </a:moveTo>
                  <a:lnTo>
                    <a:pt x="69" y="11"/>
                  </a:lnTo>
                  <a:lnTo>
                    <a:pt x="64" y="22"/>
                  </a:lnTo>
                  <a:lnTo>
                    <a:pt x="58" y="33"/>
                  </a:lnTo>
                  <a:lnTo>
                    <a:pt x="51" y="44"/>
                  </a:lnTo>
                  <a:lnTo>
                    <a:pt x="43" y="54"/>
                  </a:lnTo>
                  <a:lnTo>
                    <a:pt x="34" y="63"/>
                  </a:lnTo>
                  <a:lnTo>
                    <a:pt x="23" y="71"/>
                  </a:lnTo>
                  <a:lnTo>
                    <a:pt x="12" y="75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9" y="62"/>
                  </a:lnTo>
                  <a:lnTo>
                    <a:pt x="18" y="55"/>
                  </a:lnTo>
                  <a:lnTo>
                    <a:pt x="26" y="46"/>
                  </a:lnTo>
                  <a:lnTo>
                    <a:pt x="35" y="38"/>
                  </a:lnTo>
                  <a:lnTo>
                    <a:pt x="43" y="28"/>
                  </a:lnTo>
                  <a:lnTo>
                    <a:pt x="51" y="18"/>
                  </a:lnTo>
                  <a:lnTo>
                    <a:pt x="58" y="9"/>
                  </a:lnTo>
                  <a:lnTo>
                    <a:pt x="64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90" name="Freeform 193"/>
            <p:cNvSpPr>
              <a:spLocks/>
            </p:cNvSpPr>
            <p:nvPr/>
          </p:nvSpPr>
          <p:spPr bwMode="auto">
            <a:xfrm>
              <a:off x="1326" y="3936"/>
              <a:ext cx="22" cy="40"/>
            </a:xfrm>
            <a:custGeom>
              <a:avLst/>
              <a:gdLst>
                <a:gd name="T0" fmla="*/ 64 w 64"/>
                <a:gd name="T1" fmla="*/ 56 h 120"/>
                <a:gd name="T2" fmla="*/ 60 w 64"/>
                <a:gd name="T3" fmla="*/ 63 h 120"/>
                <a:gd name="T4" fmla="*/ 53 w 64"/>
                <a:gd name="T5" fmla="*/ 72 h 120"/>
                <a:gd name="T6" fmla="*/ 43 w 64"/>
                <a:gd name="T7" fmla="*/ 84 h 120"/>
                <a:gd name="T8" fmla="*/ 32 w 64"/>
                <a:gd name="T9" fmla="*/ 95 h 120"/>
                <a:gd name="T10" fmla="*/ 20 w 64"/>
                <a:gd name="T11" fmla="*/ 106 h 120"/>
                <a:gd name="T12" fmla="*/ 11 w 64"/>
                <a:gd name="T13" fmla="*/ 114 h 120"/>
                <a:gd name="T14" fmla="*/ 3 w 64"/>
                <a:gd name="T15" fmla="*/ 119 h 120"/>
                <a:gd name="T16" fmla="*/ 0 w 64"/>
                <a:gd name="T17" fmla="*/ 120 h 120"/>
                <a:gd name="T18" fmla="*/ 4 w 64"/>
                <a:gd name="T19" fmla="*/ 112 h 120"/>
                <a:gd name="T20" fmla="*/ 12 w 64"/>
                <a:gd name="T21" fmla="*/ 103 h 120"/>
                <a:gd name="T22" fmla="*/ 20 w 64"/>
                <a:gd name="T23" fmla="*/ 92 h 120"/>
                <a:gd name="T24" fmla="*/ 29 w 64"/>
                <a:gd name="T25" fmla="*/ 81 h 120"/>
                <a:gd name="T26" fmla="*/ 36 w 64"/>
                <a:gd name="T27" fmla="*/ 69 h 120"/>
                <a:gd name="T28" fmla="*/ 42 w 64"/>
                <a:gd name="T29" fmla="*/ 58 h 120"/>
                <a:gd name="T30" fmla="*/ 45 w 64"/>
                <a:gd name="T31" fmla="*/ 47 h 120"/>
                <a:gd name="T32" fmla="*/ 42 w 64"/>
                <a:gd name="T33" fmla="*/ 36 h 120"/>
                <a:gd name="T34" fmla="*/ 35 w 64"/>
                <a:gd name="T35" fmla="*/ 28 h 120"/>
                <a:gd name="T36" fmla="*/ 29 w 64"/>
                <a:gd name="T37" fmla="*/ 18 h 120"/>
                <a:gd name="T38" fmla="*/ 24 w 64"/>
                <a:gd name="T39" fmla="*/ 10 h 120"/>
                <a:gd name="T40" fmla="*/ 23 w 64"/>
                <a:gd name="T41" fmla="*/ 0 h 120"/>
                <a:gd name="T42" fmla="*/ 25 w 64"/>
                <a:gd name="T43" fmla="*/ 2 h 120"/>
                <a:gd name="T44" fmla="*/ 30 w 64"/>
                <a:gd name="T45" fmla="*/ 7 h 120"/>
                <a:gd name="T46" fmla="*/ 37 w 64"/>
                <a:gd name="T47" fmla="*/ 13 h 120"/>
                <a:gd name="T48" fmla="*/ 46 w 64"/>
                <a:gd name="T49" fmla="*/ 21 h 120"/>
                <a:gd name="T50" fmla="*/ 53 w 64"/>
                <a:gd name="T51" fmla="*/ 29 h 120"/>
                <a:gd name="T52" fmla="*/ 60 w 64"/>
                <a:gd name="T53" fmla="*/ 38 h 120"/>
                <a:gd name="T54" fmla="*/ 64 w 64"/>
                <a:gd name="T55" fmla="*/ 47 h 120"/>
                <a:gd name="T56" fmla="*/ 64 w 64"/>
                <a:gd name="T57" fmla="*/ 5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" h="120">
                  <a:moveTo>
                    <a:pt x="64" y="56"/>
                  </a:moveTo>
                  <a:lnTo>
                    <a:pt x="60" y="63"/>
                  </a:lnTo>
                  <a:lnTo>
                    <a:pt x="53" y="72"/>
                  </a:lnTo>
                  <a:lnTo>
                    <a:pt x="43" y="84"/>
                  </a:lnTo>
                  <a:lnTo>
                    <a:pt x="32" y="95"/>
                  </a:lnTo>
                  <a:lnTo>
                    <a:pt x="20" y="106"/>
                  </a:lnTo>
                  <a:lnTo>
                    <a:pt x="11" y="114"/>
                  </a:lnTo>
                  <a:lnTo>
                    <a:pt x="3" y="119"/>
                  </a:lnTo>
                  <a:lnTo>
                    <a:pt x="0" y="120"/>
                  </a:lnTo>
                  <a:lnTo>
                    <a:pt x="4" y="112"/>
                  </a:lnTo>
                  <a:lnTo>
                    <a:pt x="12" y="103"/>
                  </a:lnTo>
                  <a:lnTo>
                    <a:pt x="20" y="92"/>
                  </a:lnTo>
                  <a:lnTo>
                    <a:pt x="29" y="81"/>
                  </a:lnTo>
                  <a:lnTo>
                    <a:pt x="36" y="69"/>
                  </a:lnTo>
                  <a:lnTo>
                    <a:pt x="42" y="58"/>
                  </a:lnTo>
                  <a:lnTo>
                    <a:pt x="45" y="47"/>
                  </a:lnTo>
                  <a:lnTo>
                    <a:pt x="42" y="36"/>
                  </a:lnTo>
                  <a:lnTo>
                    <a:pt x="35" y="28"/>
                  </a:lnTo>
                  <a:lnTo>
                    <a:pt x="29" y="18"/>
                  </a:lnTo>
                  <a:lnTo>
                    <a:pt x="24" y="10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30" y="7"/>
                  </a:lnTo>
                  <a:lnTo>
                    <a:pt x="37" y="13"/>
                  </a:lnTo>
                  <a:lnTo>
                    <a:pt x="46" y="21"/>
                  </a:lnTo>
                  <a:lnTo>
                    <a:pt x="53" y="29"/>
                  </a:lnTo>
                  <a:lnTo>
                    <a:pt x="60" y="38"/>
                  </a:lnTo>
                  <a:lnTo>
                    <a:pt x="64" y="47"/>
                  </a:lnTo>
                  <a:lnTo>
                    <a:pt x="64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91" name="Freeform 194"/>
            <p:cNvSpPr>
              <a:spLocks/>
            </p:cNvSpPr>
            <p:nvPr/>
          </p:nvSpPr>
          <p:spPr bwMode="auto">
            <a:xfrm>
              <a:off x="1008" y="3918"/>
              <a:ext cx="21" cy="9"/>
            </a:xfrm>
            <a:custGeom>
              <a:avLst/>
              <a:gdLst>
                <a:gd name="T0" fmla="*/ 47 w 64"/>
                <a:gd name="T1" fmla="*/ 8 h 26"/>
                <a:gd name="T2" fmla="*/ 64 w 64"/>
                <a:gd name="T3" fmla="*/ 11 h 26"/>
                <a:gd name="T4" fmla="*/ 62 w 64"/>
                <a:gd name="T5" fmla="*/ 18 h 26"/>
                <a:gd name="T6" fmla="*/ 56 w 64"/>
                <a:gd name="T7" fmla="*/ 22 h 26"/>
                <a:gd name="T8" fmla="*/ 48 w 64"/>
                <a:gd name="T9" fmla="*/ 24 h 26"/>
                <a:gd name="T10" fmla="*/ 41 w 64"/>
                <a:gd name="T11" fmla="*/ 26 h 26"/>
                <a:gd name="T12" fmla="*/ 36 w 64"/>
                <a:gd name="T13" fmla="*/ 25 h 26"/>
                <a:gd name="T14" fmla="*/ 30 w 64"/>
                <a:gd name="T15" fmla="*/ 24 h 26"/>
                <a:gd name="T16" fmla="*/ 25 w 64"/>
                <a:gd name="T17" fmla="*/ 23 h 26"/>
                <a:gd name="T18" fmla="*/ 19 w 64"/>
                <a:gd name="T19" fmla="*/ 22 h 26"/>
                <a:gd name="T20" fmla="*/ 14 w 64"/>
                <a:gd name="T21" fmla="*/ 19 h 26"/>
                <a:gd name="T22" fmla="*/ 9 w 64"/>
                <a:gd name="T23" fmla="*/ 17 h 26"/>
                <a:gd name="T24" fmla="*/ 5 w 64"/>
                <a:gd name="T25" fmla="*/ 13 h 26"/>
                <a:gd name="T26" fmla="*/ 0 w 64"/>
                <a:gd name="T27" fmla="*/ 8 h 26"/>
                <a:gd name="T28" fmla="*/ 0 w 64"/>
                <a:gd name="T29" fmla="*/ 0 h 26"/>
                <a:gd name="T30" fmla="*/ 6 w 64"/>
                <a:gd name="T31" fmla="*/ 1 h 26"/>
                <a:gd name="T32" fmla="*/ 12 w 64"/>
                <a:gd name="T33" fmla="*/ 5 h 26"/>
                <a:gd name="T34" fmla="*/ 17 w 64"/>
                <a:gd name="T35" fmla="*/ 8 h 26"/>
                <a:gd name="T36" fmla="*/ 23 w 64"/>
                <a:gd name="T37" fmla="*/ 12 h 26"/>
                <a:gd name="T38" fmla="*/ 29 w 64"/>
                <a:gd name="T39" fmla="*/ 14 h 26"/>
                <a:gd name="T40" fmla="*/ 35 w 64"/>
                <a:gd name="T41" fmla="*/ 16 h 26"/>
                <a:gd name="T42" fmla="*/ 41 w 64"/>
                <a:gd name="T43" fmla="*/ 13 h 26"/>
                <a:gd name="T44" fmla="*/ 47 w 64"/>
                <a:gd name="T45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26">
                  <a:moveTo>
                    <a:pt x="47" y="8"/>
                  </a:moveTo>
                  <a:lnTo>
                    <a:pt x="64" y="11"/>
                  </a:lnTo>
                  <a:lnTo>
                    <a:pt x="62" y="18"/>
                  </a:lnTo>
                  <a:lnTo>
                    <a:pt x="56" y="22"/>
                  </a:lnTo>
                  <a:lnTo>
                    <a:pt x="48" y="24"/>
                  </a:lnTo>
                  <a:lnTo>
                    <a:pt x="41" y="26"/>
                  </a:lnTo>
                  <a:lnTo>
                    <a:pt x="36" y="25"/>
                  </a:lnTo>
                  <a:lnTo>
                    <a:pt x="30" y="24"/>
                  </a:lnTo>
                  <a:lnTo>
                    <a:pt x="25" y="23"/>
                  </a:lnTo>
                  <a:lnTo>
                    <a:pt x="19" y="22"/>
                  </a:lnTo>
                  <a:lnTo>
                    <a:pt x="14" y="19"/>
                  </a:lnTo>
                  <a:lnTo>
                    <a:pt x="9" y="17"/>
                  </a:lnTo>
                  <a:lnTo>
                    <a:pt x="5" y="13"/>
                  </a:lnTo>
                  <a:lnTo>
                    <a:pt x="0" y="8"/>
                  </a:lnTo>
                  <a:lnTo>
                    <a:pt x="0" y="0"/>
                  </a:lnTo>
                  <a:lnTo>
                    <a:pt x="6" y="1"/>
                  </a:lnTo>
                  <a:lnTo>
                    <a:pt x="12" y="5"/>
                  </a:lnTo>
                  <a:lnTo>
                    <a:pt x="17" y="8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3"/>
                  </a:lnTo>
                  <a:lnTo>
                    <a:pt x="47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92" name="Freeform 195"/>
            <p:cNvSpPr>
              <a:spLocks/>
            </p:cNvSpPr>
            <p:nvPr/>
          </p:nvSpPr>
          <p:spPr bwMode="auto">
            <a:xfrm>
              <a:off x="1092" y="3942"/>
              <a:ext cx="21" cy="16"/>
            </a:xfrm>
            <a:custGeom>
              <a:avLst/>
              <a:gdLst>
                <a:gd name="T0" fmla="*/ 62 w 62"/>
                <a:gd name="T1" fmla="*/ 42 h 48"/>
                <a:gd name="T2" fmla="*/ 62 w 62"/>
                <a:gd name="T3" fmla="*/ 48 h 48"/>
                <a:gd name="T4" fmla="*/ 52 w 62"/>
                <a:gd name="T5" fmla="*/ 48 h 48"/>
                <a:gd name="T6" fmla="*/ 45 w 62"/>
                <a:gd name="T7" fmla="*/ 47 h 48"/>
                <a:gd name="T8" fmla="*/ 36 w 62"/>
                <a:gd name="T9" fmla="*/ 44 h 48"/>
                <a:gd name="T10" fmla="*/ 29 w 62"/>
                <a:gd name="T11" fmla="*/ 39 h 48"/>
                <a:gd name="T12" fmla="*/ 23 w 62"/>
                <a:gd name="T13" fmla="*/ 34 h 48"/>
                <a:gd name="T14" fmla="*/ 16 w 62"/>
                <a:gd name="T15" fmla="*/ 30 h 48"/>
                <a:gd name="T16" fmla="*/ 9 w 62"/>
                <a:gd name="T17" fmla="*/ 23 h 48"/>
                <a:gd name="T18" fmla="*/ 2 w 62"/>
                <a:gd name="T19" fmla="*/ 16 h 48"/>
                <a:gd name="T20" fmla="*/ 0 w 62"/>
                <a:gd name="T21" fmla="*/ 0 h 48"/>
                <a:gd name="T22" fmla="*/ 7 w 62"/>
                <a:gd name="T23" fmla="*/ 5 h 48"/>
                <a:gd name="T24" fmla="*/ 14 w 62"/>
                <a:gd name="T25" fmla="*/ 10 h 48"/>
                <a:gd name="T26" fmla="*/ 23 w 62"/>
                <a:gd name="T27" fmla="*/ 16 h 48"/>
                <a:gd name="T28" fmla="*/ 30 w 62"/>
                <a:gd name="T29" fmla="*/ 22 h 48"/>
                <a:gd name="T30" fmla="*/ 39 w 62"/>
                <a:gd name="T31" fmla="*/ 28 h 48"/>
                <a:gd name="T32" fmla="*/ 46 w 62"/>
                <a:gd name="T33" fmla="*/ 33 h 48"/>
                <a:gd name="T34" fmla="*/ 54 w 62"/>
                <a:gd name="T35" fmla="*/ 38 h 48"/>
                <a:gd name="T36" fmla="*/ 62 w 62"/>
                <a:gd name="T37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48">
                  <a:moveTo>
                    <a:pt x="62" y="42"/>
                  </a:moveTo>
                  <a:lnTo>
                    <a:pt x="62" y="48"/>
                  </a:lnTo>
                  <a:lnTo>
                    <a:pt x="52" y="48"/>
                  </a:lnTo>
                  <a:lnTo>
                    <a:pt x="45" y="47"/>
                  </a:lnTo>
                  <a:lnTo>
                    <a:pt x="36" y="44"/>
                  </a:lnTo>
                  <a:lnTo>
                    <a:pt x="29" y="39"/>
                  </a:lnTo>
                  <a:lnTo>
                    <a:pt x="23" y="34"/>
                  </a:lnTo>
                  <a:lnTo>
                    <a:pt x="16" y="30"/>
                  </a:lnTo>
                  <a:lnTo>
                    <a:pt x="9" y="23"/>
                  </a:lnTo>
                  <a:lnTo>
                    <a:pt x="2" y="16"/>
                  </a:lnTo>
                  <a:lnTo>
                    <a:pt x="0" y="0"/>
                  </a:lnTo>
                  <a:lnTo>
                    <a:pt x="7" y="5"/>
                  </a:lnTo>
                  <a:lnTo>
                    <a:pt x="14" y="10"/>
                  </a:lnTo>
                  <a:lnTo>
                    <a:pt x="23" y="16"/>
                  </a:lnTo>
                  <a:lnTo>
                    <a:pt x="30" y="22"/>
                  </a:lnTo>
                  <a:lnTo>
                    <a:pt x="39" y="28"/>
                  </a:lnTo>
                  <a:lnTo>
                    <a:pt x="46" y="33"/>
                  </a:lnTo>
                  <a:lnTo>
                    <a:pt x="54" y="38"/>
                  </a:lnTo>
                  <a:lnTo>
                    <a:pt x="62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93" name="Freeform 196"/>
            <p:cNvSpPr>
              <a:spLocks/>
            </p:cNvSpPr>
            <p:nvPr/>
          </p:nvSpPr>
          <p:spPr bwMode="auto">
            <a:xfrm>
              <a:off x="1528" y="3934"/>
              <a:ext cx="20" cy="18"/>
            </a:xfrm>
            <a:custGeom>
              <a:avLst/>
              <a:gdLst>
                <a:gd name="T0" fmla="*/ 44 w 58"/>
                <a:gd name="T1" fmla="*/ 35 h 55"/>
                <a:gd name="T2" fmla="*/ 45 w 58"/>
                <a:gd name="T3" fmla="*/ 7 h 55"/>
                <a:gd name="T4" fmla="*/ 49 w 58"/>
                <a:gd name="T5" fmla="*/ 6 h 55"/>
                <a:gd name="T6" fmla="*/ 53 w 58"/>
                <a:gd name="T7" fmla="*/ 7 h 55"/>
                <a:gd name="T8" fmla="*/ 55 w 58"/>
                <a:gd name="T9" fmla="*/ 9 h 55"/>
                <a:gd name="T10" fmla="*/ 58 w 58"/>
                <a:gd name="T11" fmla="*/ 11 h 55"/>
                <a:gd name="T12" fmla="*/ 58 w 58"/>
                <a:gd name="T13" fmla="*/ 17 h 55"/>
                <a:gd name="T14" fmla="*/ 56 w 58"/>
                <a:gd name="T15" fmla="*/ 32 h 55"/>
                <a:gd name="T16" fmla="*/ 52 w 58"/>
                <a:gd name="T17" fmla="*/ 46 h 55"/>
                <a:gd name="T18" fmla="*/ 44 w 58"/>
                <a:gd name="T19" fmla="*/ 55 h 55"/>
                <a:gd name="T20" fmla="*/ 38 w 58"/>
                <a:gd name="T21" fmla="*/ 54 h 55"/>
                <a:gd name="T22" fmla="*/ 31 w 58"/>
                <a:gd name="T23" fmla="*/ 47 h 55"/>
                <a:gd name="T24" fmla="*/ 24 w 58"/>
                <a:gd name="T25" fmla="*/ 39 h 55"/>
                <a:gd name="T26" fmla="*/ 18 w 58"/>
                <a:gd name="T27" fmla="*/ 29 h 55"/>
                <a:gd name="T28" fmla="*/ 10 w 58"/>
                <a:gd name="T29" fmla="*/ 18 h 55"/>
                <a:gd name="T30" fmla="*/ 5 w 58"/>
                <a:gd name="T31" fmla="*/ 9 h 55"/>
                <a:gd name="T32" fmla="*/ 2 w 58"/>
                <a:gd name="T33" fmla="*/ 3 h 55"/>
                <a:gd name="T34" fmla="*/ 0 w 58"/>
                <a:gd name="T35" fmla="*/ 0 h 55"/>
                <a:gd name="T36" fmla="*/ 7 w 58"/>
                <a:gd name="T37" fmla="*/ 0 h 55"/>
                <a:gd name="T38" fmla="*/ 13 w 58"/>
                <a:gd name="T39" fmla="*/ 3 h 55"/>
                <a:gd name="T40" fmla="*/ 18 w 58"/>
                <a:gd name="T41" fmla="*/ 6 h 55"/>
                <a:gd name="T42" fmla="*/ 22 w 58"/>
                <a:gd name="T43" fmla="*/ 12 h 55"/>
                <a:gd name="T44" fmla="*/ 27 w 58"/>
                <a:gd name="T45" fmla="*/ 18 h 55"/>
                <a:gd name="T46" fmla="*/ 33 w 58"/>
                <a:gd name="T47" fmla="*/ 24 h 55"/>
                <a:gd name="T48" fmla="*/ 38 w 58"/>
                <a:gd name="T49" fmla="*/ 30 h 55"/>
                <a:gd name="T50" fmla="*/ 44 w 58"/>
                <a:gd name="T51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44" y="35"/>
                  </a:moveTo>
                  <a:lnTo>
                    <a:pt x="45" y="7"/>
                  </a:lnTo>
                  <a:lnTo>
                    <a:pt x="49" y="6"/>
                  </a:lnTo>
                  <a:lnTo>
                    <a:pt x="53" y="7"/>
                  </a:lnTo>
                  <a:lnTo>
                    <a:pt x="55" y="9"/>
                  </a:lnTo>
                  <a:lnTo>
                    <a:pt x="58" y="11"/>
                  </a:lnTo>
                  <a:lnTo>
                    <a:pt x="58" y="17"/>
                  </a:lnTo>
                  <a:lnTo>
                    <a:pt x="56" y="32"/>
                  </a:lnTo>
                  <a:lnTo>
                    <a:pt x="52" y="46"/>
                  </a:lnTo>
                  <a:lnTo>
                    <a:pt x="44" y="55"/>
                  </a:lnTo>
                  <a:lnTo>
                    <a:pt x="38" y="54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8" y="29"/>
                  </a:lnTo>
                  <a:lnTo>
                    <a:pt x="10" y="18"/>
                  </a:lnTo>
                  <a:lnTo>
                    <a:pt x="5" y="9"/>
                  </a:lnTo>
                  <a:lnTo>
                    <a:pt x="2" y="3"/>
                  </a:lnTo>
                  <a:lnTo>
                    <a:pt x="0" y="0"/>
                  </a:lnTo>
                  <a:lnTo>
                    <a:pt x="7" y="0"/>
                  </a:lnTo>
                  <a:lnTo>
                    <a:pt x="13" y="3"/>
                  </a:lnTo>
                  <a:lnTo>
                    <a:pt x="18" y="6"/>
                  </a:lnTo>
                  <a:lnTo>
                    <a:pt x="22" y="12"/>
                  </a:lnTo>
                  <a:lnTo>
                    <a:pt x="27" y="18"/>
                  </a:lnTo>
                  <a:lnTo>
                    <a:pt x="33" y="24"/>
                  </a:lnTo>
                  <a:lnTo>
                    <a:pt x="38" y="30"/>
                  </a:lnTo>
                  <a:lnTo>
                    <a:pt x="44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94" name="Freeform 197"/>
            <p:cNvSpPr>
              <a:spLocks/>
            </p:cNvSpPr>
            <p:nvPr/>
          </p:nvSpPr>
          <p:spPr bwMode="auto">
            <a:xfrm>
              <a:off x="1372" y="3941"/>
              <a:ext cx="74" cy="56"/>
            </a:xfrm>
            <a:custGeom>
              <a:avLst/>
              <a:gdLst>
                <a:gd name="T0" fmla="*/ 170 w 224"/>
                <a:gd name="T1" fmla="*/ 131 h 168"/>
                <a:gd name="T2" fmla="*/ 152 w 224"/>
                <a:gd name="T3" fmla="*/ 138 h 168"/>
                <a:gd name="T4" fmla="*/ 131 w 224"/>
                <a:gd name="T5" fmla="*/ 145 h 168"/>
                <a:gd name="T6" fmla="*/ 109 w 224"/>
                <a:gd name="T7" fmla="*/ 151 h 168"/>
                <a:gd name="T8" fmla="*/ 87 w 224"/>
                <a:gd name="T9" fmla="*/ 156 h 168"/>
                <a:gd name="T10" fmla="*/ 66 w 224"/>
                <a:gd name="T11" fmla="*/ 161 h 168"/>
                <a:gd name="T12" fmla="*/ 42 w 224"/>
                <a:gd name="T13" fmla="*/ 165 h 168"/>
                <a:gd name="T14" fmla="*/ 21 w 224"/>
                <a:gd name="T15" fmla="*/ 167 h 168"/>
                <a:gd name="T16" fmla="*/ 0 w 224"/>
                <a:gd name="T17" fmla="*/ 168 h 168"/>
                <a:gd name="T18" fmla="*/ 1 w 224"/>
                <a:gd name="T19" fmla="*/ 165 h 168"/>
                <a:gd name="T20" fmla="*/ 5 w 224"/>
                <a:gd name="T21" fmla="*/ 161 h 168"/>
                <a:gd name="T22" fmla="*/ 11 w 224"/>
                <a:gd name="T23" fmla="*/ 157 h 168"/>
                <a:gd name="T24" fmla="*/ 14 w 224"/>
                <a:gd name="T25" fmla="*/ 150 h 168"/>
                <a:gd name="T26" fmla="*/ 34 w 224"/>
                <a:gd name="T27" fmla="*/ 150 h 168"/>
                <a:gd name="T28" fmla="*/ 50 w 224"/>
                <a:gd name="T29" fmla="*/ 150 h 168"/>
                <a:gd name="T30" fmla="*/ 62 w 224"/>
                <a:gd name="T31" fmla="*/ 150 h 168"/>
                <a:gd name="T32" fmla="*/ 72 w 224"/>
                <a:gd name="T33" fmla="*/ 148 h 168"/>
                <a:gd name="T34" fmla="*/ 81 w 224"/>
                <a:gd name="T35" fmla="*/ 145 h 168"/>
                <a:gd name="T36" fmla="*/ 92 w 224"/>
                <a:gd name="T37" fmla="*/ 142 h 168"/>
                <a:gd name="T38" fmla="*/ 103 w 224"/>
                <a:gd name="T39" fmla="*/ 137 h 168"/>
                <a:gd name="T40" fmla="*/ 118 w 224"/>
                <a:gd name="T41" fmla="*/ 132 h 168"/>
                <a:gd name="T42" fmla="*/ 126 w 224"/>
                <a:gd name="T43" fmla="*/ 131 h 168"/>
                <a:gd name="T44" fmla="*/ 137 w 224"/>
                <a:gd name="T45" fmla="*/ 127 h 168"/>
                <a:gd name="T46" fmla="*/ 151 w 224"/>
                <a:gd name="T47" fmla="*/ 120 h 168"/>
                <a:gd name="T48" fmla="*/ 164 w 224"/>
                <a:gd name="T49" fmla="*/ 109 h 168"/>
                <a:gd name="T50" fmla="*/ 179 w 224"/>
                <a:gd name="T51" fmla="*/ 92 h 168"/>
                <a:gd name="T52" fmla="*/ 194 w 224"/>
                <a:gd name="T53" fmla="*/ 69 h 168"/>
                <a:gd name="T54" fmla="*/ 209 w 224"/>
                <a:gd name="T55" fmla="*/ 38 h 168"/>
                <a:gd name="T56" fmla="*/ 224 w 224"/>
                <a:gd name="T57" fmla="*/ 0 h 168"/>
                <a:gd name="T58" fmla="*/ 224 w 224"/>
                <a:gd name="T59" fmla="*/ 4 h 168"/>
                <a:gd name="T60" fmla="*/ 224 w 224"/>
                <a:gd name="T61" fmla="*/ 17 h 168"/>
                <a:gd name="T62" fmla="*/ 221 w 224"/>
                <a:gd name="T63" fmla="*/ 35 h 168"/>
                <a:gd name="T64" fmla="*/ 219 w 224"/>
                <a:gd name="T65" fmla="*/ 57 h 168"/>
                <a:gd name="T66" fmla="*/ 213 w 224"/>
                <a:gd name="T67" fmla="*/ 78 h 168"/>
                <a:gd name="T68" fmla="*/ 203 w 224"/>
                <a:gd name="T69" fmla="*/ 100 h 168"/>
                <a:gd name="T70" fmla="*/ 188 w 224"/>
                <a:gd name="T71" fmla="*/ 118 h 168"/>
                <a:gd name="T72" fmla="*/ 170 w 224"/>
                <a:gd name="T73" fmla="*/ 13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4" h="168">
                  <a:moveTo>
                    <a:pt x="170" y="131"/>
                  </a:moveTo>
                  <a:lnTo>
                    <a:pt x="152" y="138"/>
                  </a:lnTo>
                  <a:lnTo>
                    <a:pt x="131" y="145"/>
                  </a:lnTo>
                  <a:lnTo>
                    <a:pt x="109" y="151"/>
                  </a:lnTo>
                  <a:lnTo>
                    <a:pt x="87" y="156"/>
                  </a:lnTo>
                  <a:lnTo>
                    <a:pt x="66" y="161"/>
                  </a:lnTo>
                  <a:lnTo>
                    <a:pt x="42" y="165"/>
                  </a:lnTo>
                  <a:lnTo>
                    <a:pt x="21" y="167"/>
                  </a:lnTo>
                  <a:lnTo>
                    <a:pt x="0" y="168"/>
                  </a:lnTo>
                  <a:lnTo>
                    <a:pt x="1" y="165"/>
                  </a:lnTo>
                  <a:lnTo>
                    <a:pt x="5" y="161"/>
                  </a:lnTo>
                  <a:lnTo>
                    <a:pt x="11" y="157"/>
                  </a:lnTo>
                  <a:lnTo>
                    <a:pt x="14" y="150"/>
                  </a:lnTo>
                  <a:lnTo>
                    <a:pt x="34" y="150"/>
                  </a:lnTo>
                  <a:lnTo>
                    <a:pt x="50" y="150"/>
                  </a:lnTo>
                  <a:lnTo>
                    <a:pt x="62" y="150"/>
                  </a:lnTo>
                  <a:lnTo>
                    <a:pt x="72" y="148"/>
                  </a:lnTo>
                  <a:lnTo>
                    <a:pt x="81" y="145"/>
                  </a:lnTo>
                  <a:lnTo>
                    <a:pt x="92" y="142"/>
                  </a:lnTo>
                  <a:lnTo>
                    <a:pt x="103" y="137"/>
                  </a:lnTo>
                  <a:lnTo>
                    <a:pt x="118" y="132"/>
                  </a:lnTo>
                  <a:lnTo>
                    <a:pt x="126" y="131"/>
                  </a:lnTo>
                  <a:lnTo>
                    <a:pt x="137" y="127"/>
                  </a:lnTo>
                  <a:lnTo>
                    <a:pt x="151" y="120"/>
                  </a:lnTo>
                  <a:lnTo>
                    <a:pt x="164" y="109"/>
                  </a:lnTo>
                  <a:lnTo>
                    <a:pt x="179" y="92"/>
                  </a:lnTo>
                  <a:lnTo>
                    <a:pt x="194" y="69"/>
                  </a:lnTo>
                  <a:lnTo>
                    <a:pt x="209" y="38"/>
                  </a:lnTo>
                  <a:lnTo>
                    <a:pt x="224" y="0"/>
                  </a:lnTo>
                  <a:lnTo>
                    <a:pt x="224" y="4"/>
                  </a:lnTo>
                  <a:lnTo>
                    <a:pt x="224" y="17"/>
                  </a:lnTo>
                  <a:lnTo>
                    <a:pt x="221" y="35"/>
                  </a:lnTo>
                  <a:lnTo>
                    <a:pt x="219" y="57"/>
                  </a:lnTo>
                  <a:lnTo>
                    <a:pt x="213" y="78"/>
                  </a:lnTo>
                  <a:lnTo>
                    <a:pt x="203" y="100"/>
                  </a:lnTo>
                  <a:lnTo>
                    <a:pt x="188" y="118"/>
                  </a:lnTo>
                  <a:lnTo>
                    <a:pt x="170" y="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95" name="Freeform 198"/>
            <p:cNvSpPr>
              <a:spLocks/>
            </p:cNvSpPr>
            <p:nvPr/>
          </p:nvSpPr>
          <p:spPr bwMode="auto">
            <a:xfrm>
              <a:off x="1061" y="3949"/>
              <a:ext cx="324" cy="103"/>
            </a:xfrm>
            <a:custGeom>
              <a:avLst/>
              <a:gdLst>
                <a:gd name="T0" fmla="*/ 970 w 972"/>
                <a:gd name="T1" fmla="*/ 10 h 309"/>
                <a:gd name="T2" fmla="*/ 953 w 972"/>
                <a:gd name="T3" fmla="*/ 42 h 309"/>
                <a:gd name="T4" fmla="*/ 922 w 972"/>
                <a:gd name="T5" fmla="*/ 83 h 309"/>
                <a:gd name="T6" fmla="*/ 882 w 972"/>
                <a:gd name="T7" fmla="*/ 130 h 309"/>
                <a:gd name="T8" fmla="*/ 832 w 972"/>
                <a:gd name="T9" fmla="*/ 179 h 309"/>
                <a:gd name="T10" fmla="*/ 780 w 972"/>
                <a:gd name="T11" fmla="*/ 222 h 309"/>
                <a:gd name="T12" fmla="*/ 724 w 972"/>
                <a:gd name="T13" fmla="*/ 258 h 309"/>
                <a:gd name="T14" fmla="*/ 672 w 972"/>
                <a:gd name="T15" fmla="*/ 278 h 309"/>
                <a:gd name="T16" fmla="*/ 636 w 972"/>
                <a:gd name="T17" fmla="*/ 284 h 309"/>
                <a:gd name="T18" fmla="*/ 614 w 972"/>
                <a:gd name="T19" fmla="*/ 288 h 309"/>
                <a:gd name="T20" fmla="*/ 593 w 972"/>
                <a:gd name="T21" fmla="*/ 293 h 309"/>
                <a:gd name="T22" fmla="*/ 568 w 972"/>
                <a:gd name="T23" fmla="*/ 296 h 309"/>
                <a:gd name="T24" fmla="*/ 539 w 972"/>
                <a:gd name="T25" fmla="*/ 301 h 309"/>
                <a:gd name="T26" fmla="*/ 503 w 972"/>
                <a:gd name="T27" fmla="*/ 306 h 309"/>
                <a:gd name="T28" fmla="*/ 464 w 972"/>
                <a:gd name="T29" fmla="*/ 309 h 309"/>
                <a:gd name="T30" fmla="*/ 419 w 972"/>
                <a:gd name="T31" fmla="*/ 309 h 309"/>
                <a:gd name="T32" fmla="*/ 370 w 972"/>
                <a:gd name="T33" fmla="*/ 309 h 309"/>
                <a:gd name="T34" fmla="*/ 327 w 972"/>
                <a:gd name="T35" fmla="*/ 307 h 309"/>
                <a:gd name="T36" fmla="*/ 291 w 972"/>
                <a:gd name="T37" fmla="*/ 305 h 309"/>
                <a:gd name="T38" fmla="*/ 261 w 972"/>
                <a:gd name="T39" fmla="*/ 300 h 309"/>
                <a:gd name="T40" fmla="*/ 237 w 972"/>
                <a:gd name="T41" fmla="*/ 294 h 309"/>
                <a:gd name="T42" fmla="*/ 222 w 972"/>
                <a:gd name="T43" fmla="*/ 290 h 309"/>
                <a:gd name="T44" fmla="*/ 205 w 972"/>
                <a:gd name="T45" fmla="*/ 287 h 309"/>
                <a:gd name="T46" fmla="*/ 186 w 972"/>
                <a:gd name="T47" fmla="*/ 282 h 309"/>
                <a:gd name="T48" fmla="*/ 154 w 972"/>
                <a:gd name="T49" fmla="*/ 273 h 309"/>
                <a:gd name="T50" fmla="*/ 96 w 972"/>
                <a:gd name="T51" fmla="*/ 256 h 309"/>
                <a:gd name="T52" fmla="*/ 42 w 972"/>
                <a:gd name="T53" fmla="*/ 238 h 309"/>
                <a:gd name="T54" fmla="*/ 5 w 972"/>
                <a:gd name="T55" fmla="*/ 224 h 309"/>
                <a:gd name="T56" fmla="*/ 4 w 972"/>
                <a:gd name="T57" fmla="*/ 220 h 309"/>
                <a:gd name="T58" fmla="*/ 25 w 972"/>
                <a:gd name="T59" fmla="*/ 224 h 309"/>
                <a:gd name="T60" fmla="*/ 62 w 972"/>
                <a:gd name="T61" fmla="*/ 233 h 309"/>
                <a:gd name="T62" fmla="*/ 110 w 972"/>
                <a:gd name="T63" fmla="*/ 245 h 309"/>
                <a:gd name="T64" fmla="*/ 166 w 972"/>
                <a:gd name="T65" fmla="*/ 259 h 309"/>
                <a:gd name="T66" fmla="*/ 225 w 972"/>
                <a:gd name="T67" fmla="*/ 271 h 309"/>
                <a:gd name="T68" fmla="*/ 286 w 972"/>
                <a:gd name="T69" fmla="*/ 279 h 309"/>
                <a:gd name="T70" fmla="*/ 343 w 972"/>
                <a:gd name="T71" fmla="*/ 284 h 309"/>
                <a:gd name="T72" fmla="*/ 392 w 972"/>
                <a:gd name="T73" fmla="*/ 284 h 309"/>
                <a:gd name="T74" fmla="*/ 433 w 972"/>
                <a:gd name="T75" fmla="*/ 284 h 309"/>
                <a:gd name="T76" fmla="*/ 470 w 972"/>
                <a:gd name="T77" fmla="*/ 286 h 309"/>
                <a:gd name="T78" fmla="*/ 499 w 972"/>
                <a:gd name="T79" fmla="*/ 287 h 309"/>
                <a:gd name="T80" fmla="*/ 656 w 972"/>
                <a:gd name="T81" fmla="*/ 258 h 309"/>
                <a:gd name="T82" fmla="*/ 701 w 972"/>
                <a:gd name="T83" fmla="*/ 245 h 309"/>
                <a:gd name="T84" fmla="*/ 747 w 972"/>
                <a:gd name="T85" fmla="*/ 222 h 309"/>
                <a:gd name="T86" fmla="*/ 793 w 972"/>
                <a:gd name="T87" fmla="*/ 190 h 309"/>
                <a:gd name="T88" fmla="*/ 842 w 972"/>
                <a:gd name="T89" fmla="*/ 148 h 309"/>
                <a:gd name="T90" fmla="*/ 883 w 972"/>
                <a:gd name="T91" fmla="*/ 107 h 309"/>
                <a:gd name="T92" fmla="*/ 925 w 972"/>
                <a:gd name="T93" fmla="*/ 57 h 309"/>
                <a:gd name="T94" fmla="*/ 957 w 972"/>
                <a:gd name="T95" fmla="*/ 16 h 309"/>
                <a:gd name="T96" fmla="*/ 972 w 972"/>
                <a:gd name="T97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72" h="309">
                  <a:moveTo>
                    <a:pt x="972" y="0"/>
                  </a:moveTo>
                  <a:lnTo>
                    <a:pt x="970" y="10"/>
                  </a:lnTo>
                  <a:lnTo>
                    <a:pt x="963" y="25"/>
                  </a:lnTo>
                  <a:lnTo>
                    <a:pt x="953" y="42"/>
                  </a:lnTo>
                  <a:lnTo>
                    <a:pt x="939" y="61"/>
                  </a:lnTo>
                  <a:lnTo>
                    <a:pt x="922" y="83"/>
                  </a:lnTo>
                  <a:lnTo>
                    <a:pt x="903" y="106"/>
                  </a:lnTo>
                  <a:lnTo>
                    <a:pt x="882" y="130"/>
                  </a:lnTo>
                  <a:lnTo>
                    <a:pt x="858" y="154"/>
                  </a:lnTo>
                  <a:lnTo>
                    <a:pt x="832" y="179"/>
                  </a:lnTo>
                  <a:lnTo>
                    <a:pt x="807" y="201"/>
                  </a:lnTo>
                  <a:lnTo>
                    <a:pt x="780" y="222"/>
                  </a:lnTo>
                  <a:lnTo>
                    <a:pt x="752" y="241"/>
                  </a:lnTo>
                  <a:lnTo>
                    <a:pt x="724" y="258"/>
                  </a:lnTo>
                  <a:lnTo>
                    <a:pt x="697" y="270"/>
                  </a:lnTo>
                  <a:lnTo>
                    <a:pt x="672" y="278"/>
                  </a:lnTo>
                  <a:lnTo>
                    <a:pt x="646" y="282"/>
                  </a:lnTo>
                  <a:lnTo>
                    <a:pt x="636" y="284"/>
                  </a:lnTo>
                  <a:lnTo>
                    <a:pt x="625" y="286"/>
                  </a:lnTo>
                  <a:lnTo>
                    <a:pt x="614" y="288"/>
                  </a:lnTo>
                  <a:lnTo>
                    <a:pt x="603" y="290"/>
                  </a:lnTo>
                  <a:lnTo>
                    <a:pt x="593" y="293"/>
                  </a:lnTo>
                  <a:lnTo>
                    <a:pt x="580" y="295"/>
                  </a:lnTo>
                  <a:lnTo>
                    <a:pt x="568" y="296"/>
                  </a:lnTo>
                  <a:lnTo>
                    <a:pt x="556" y="299"/>
                  </a:lnTo>
                  <a:lnTo>
                    <a:pt x="539" y="301"/>
                  </a:lnTo>
                  <a:lnTo>
                    <a:pt x="522" y="304"/>
                  </a:lnTo>
                  <a:lnTo>
                    <a:pt x="503" y="306"/>
                  </a:lnTo>
                  <a:lnTo>
                    <a:pt x="483" y="307"/>
                  </a:lnTo>
                  <a:lnTo>
                    <a:pt x="464" y="309"/>
                  </a:lnTo>
                  <a:lnTo>
                    <a:pt x="442" y="309"/>
                  </a:lnTo>
                  <a:lnTo>
                    <a:pt x="419" y="309"/>
                  </a:lnTo>
                  <a:lnTo>
                    <a:pt x="396" y="307"/>
                  </a:lnTo>
                  <a:lnTo>
                    <a:pt x="370" y="309"/>
                  </a:lnTo>
                  <a:lnTo>
                    <a:pt x="347" y="309"/>
                  </a:lnTo>
                  <a:lnTo>
                    <a:pt x="327" y="307"/>
                  </a:lnTo>
                  <a:lnTo>
                    <a:pt x="308" y="306"/>
                  </a:lnTo>
                  <a:lnTo>
                    <a:pt x="291" y="305"/>
                  </a:lnTo>
                  <a:lnTo>
                    <a:pt x="275" y="303"/>
                  </a:lnTo>
                  <a:lnTo>
                    <a:pt x="261" y="300"/>
                  </a:lnTo>
                  <a:lnTo>
                    <a:pt x="246" y="296"/>
                  </a:lnTo>
                  <a:lnTo>
                    <a:pt x="237" y="294"/>
                  </a:lnTo>
                  <a:lnTo>
                    <a:pt x="229" y="293"/>
                  </a:lnTo>
                  <a:lnTo>
                    <a:pt x="222" y="290"/>
                  </a:lnTo>
                  <a:lnTo>
                    <a:pt x="213" y="288"/>
                  </a:lnTo>
                  <a:lnTo>
                    <a:pt x="205" y="287"/>
                  </a:lnTo>
                  <a:lnTo>
                    <a:pt x="195" y="284"/>
                  </a:lnTo>
                  <a:lnTo>
                    <a:pt x="186" y="282"/>
                  </a:lnTo>
                  <a:lnTo>
                    <a:pt x="177" y="279"/>
                  </a:lnTo>
                  <a:lnTo>
                    <a:pt x="154" y="273"/>
                  </a:lnTo>
                  <a:lnTo>
                    <a:pt x="126" y="265"/>
                  </a:lnTo>
                  <a:lnTo>
                    <a:pt x="96" y="256"/>
                  </a:lnTo>
                  <a:lnTo>
                    <a:pt x="67" y="247"/>
                  </a:lnTo>
                  <a:lnTo>
                    <a:pt x="42" y="238"/>
                  </a:lnTo>
                  <a:lnTo>
                    <a:pt x="20" y="230"/>
                  </a:lnTo>
                  <a:lnTo>
                    <a:pt x="5" y="224"/>
                  </a:lnTo>
                  <a:lnTo>
                    <a:pt x="0" y="220"/>
                  </a:lnTo>
                  <a:lnTo>
                    <a:pt x="4" y="220"/>
                  </a:lnTo>
                  <a:lnTo>
                    <a:pt x="12" y="221"/>
                  </a:lnTo>
                  <a:lnTo>
                    <a:pt x="25" y="224"/>
                  </a:lnTo>
                  <a:lnTo>
                    <a:pt x="42" y="227"/>
                  </a:lnTo>
                  <a:lnTo>
                    <a:pt x="62" y="233"/>
                  </a:lnTo>
                  <a:lnTo>
                    <a:pt x="84" y="238"/>
                  </a:lnTo>
                  <a:lnTo>
                    <a:pt x="110" y="245"/>
                  </a:lnTo>
                  <a:lnTo>
                    <a:pt x="138" y="252"/>
                  </a:lnTo>
                  <a:lnTo>
                    <a:pt x="166" y="259"/>
                  </a:lnTo>
                  <a:lnTo>
                    <a:pt x="196" y="265"/>
                  </a:lnTo>
                  <a:lnTo>
                    <a:pt x="225" y="271"/>
                  </a:lnTo>
                  <a:lnTo>
                    <a:pt x="256" y="276"/>
                  </a:lnTo>
                  <a:lnTo>
                    <a:pt x="286" y="279"/>
                  </a:lnTo>
                  <a:lnTo>
                    <a:pt x="315" y="283"/>
                  </a:lnTo>
                  <a:lnTo>
                    <a:pt x="343" y="284"/>
                  </a:lnTo>
                  <a:lnTo>
                    <a:pt x="369" y="284"/>
                  </a:lnTo>
                  <a:lnTo>
                    <a:pt x="392" y="284"/>
                  </a:lnTo>
                  <a:lnTo>
                    <a:pt x="413" y="283"/>
                  </a:lnTo>
                  <a:lnTo>
                    <a:pt x="433" y="284"/>
                  </a:lnTo>
                  <a:lnTo>
                    <a:pt x="453" y="284"/>
                  </a:lnTo>
                  <a:lnTo>
                    <a:pt x="470" y="286"/>
                  </a:lnTo>
                  <a:lnTo>
                    <a:pt x="486" y="286"/>
                  </a:lnTo>
                  <a:lnTo>
                    <a:pt x="499" y="287"/>
                  </a:lnTo>
                  <a:lnTo>
                    <a:pt x="509" y="287"/>
                  </a:lnTo>
                  <a:lnTo>
                    <a:pt x="656" y="258"/>
                  </a:lnTo>
                  <a:lnTo>
                    <a:pt x="678" y="253"/>
                  </a:lnTo>
                  <a:lnTo>
                    <a:pt x="701" y="245"/>
                  </a:lnTo>
                  <a:lnTo>
                    <a:pt x="724" y="235"/>
                  </a:lnTo>
                  <a:lnTo>
                    <a:pt x="747" y="222"/>
                  </a:lnTo>
                  <a:lnTo>
                    <a:pt x="770" y="207"/>
                  </a:lnTo>
                  <a:lnTo>
                    <a:pt x="793" y="190"/>
                  </a:lnTo>
                  <a:lnTo>
                    <a:pt x="818" y="170"/>
                  </a:lnTo>
                  <a:lnTo>
                    <a:pt x="842" y="148"/>
                  </a:lnTo>
                  <a:lnTo>
                    <a:pt x="861" y="130"/>
                  </a:lnTo>
                  <a:lnTo>
                    <a:pt x="883" y="107"/>
                  </a:lnTo>
                  <a:lnTo>
                    <a:pt x="904" y="83"/>
                  </a:lnTo>
                  <a:lnTo>
                    <a:pt x="925" y="57"/>
                  </a:lnTo>
                  <a:lnTo>
                    <a:pt x="943" y="34"/>
                  </a:lnTo>
                  <a:lnTo>
                    <a:pt x="957" y="16"/>
                  </a:lnTo>
                  <a:lnTo>
                    <a:pt x="967" y="4"/>
                  </a:lnTo>
                  <a:lnTo>
                    <a:pt x="9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96" name="Freeform 199"/>
            <p:cNvSpPr>
              <a:spLocks/>
            </p:cNvSpPr>
            <p:nvPr/>
          </p:nvSpPr>
          <p:spPr bwMode="auto">
            <a:xfrm>
              <a:off x="1042" y="3972"/>
              <a:ext cx="23" cy="45"/>
            </a:xfrm>
            <a:custGeom>
              <a:avLst/>
              <a:gdLst>
                <a:gd name="T0" fmla="*/ 25 w 68"/>
                <a:gd name="T1" fmla="*/ 50 h 134"/>
                <a:gd name="T2" fmla="*/ 20 w 68"/>
                <a:gd name="T3" fmla="*/ 62 h 134"/>
                <a:gd name="T4" fmla="*/ 16 w 68"/>
                <a:gd name="T5" fmla="*/ 75 h 134"/>
                <a:gd name="T6" fmla="*/ 15 w 68"/>
                <a:gd name="T7" fmla="*/ 90 h 134"/>
                <a:gd name="T8" fmla="*/ 17 w 68"/>
                <a:gd name="T9" fmla="*/ 103 h 134"/>
                <a:gd name="T10" fmla="*/ 23 w 68"/>
                <a:gd name="T11" fmla="*/ 109 h 134"/>
                <a:gd name="T12" fmla="*/ 31 w 68"/>
                <a:gd name="T13" fmla="*/ 117 h 134"/>
                <a:gd name="T14" fmla="*/ 37 w 68"/>
                <a:gd name="T15" fmla="*/ 124 h 134"/>
                <a:gd name="T16" fmla="*/ 37 w 68"/>
                <a:gd name="T17" fmla="*/ 134 h 134"/>
                <a:gd name="T18" fmla="*/ 27 w 68"/>
                <a:gd name="T19" fmla="*/ 128 h 134"/>
                <a:gd name="T20" fmla="*/ 17 w 68"/>
                <a:gd name="T21" fmla="*/ 119 h 134"/>
                <a:gd name="T22" fmla="*/ 9 w 68"/>
                <a:gd name="T23" fmla="*/ 109 h 134"/>
                <a:gd name="T24" fmla="*/ 4 w 68"/>
                <a:gd name="T25" fmla="*/ 97 h 134"/>
                <a:gd name="T26" fmla="*/ 0 w 68"/>
                <a:gd name="T27" fmla="*/ 82 h 134"/>
                <a:gd name="T28" fmla="*/ 2 w 68"/>
                <a:gd name="T29" fmla="*/ 67 h 134"/>
                <a:gd name="T30" fmla="*/ 5 w 68"/>
                <a:gd name="T31" fmla="*/ 55 h 134"/>
                <a:gd name="T32" fmla="*/ 13 w 68"/>
                <a:gd name="T33" fmla="*/ 44 h 134"/>
                <a:gd name="T34" fmla="*/ 20 w 68"/>
                <a:gd name="T35" fmla="*/ 34 h 134"/>
                <a:gd name="T36" fmla="*/ 30 w 68"/>
                <a:gd name="T37" fmla="*/ 24 h 134"/>
                <a:gd name="T38" fmla="*/ 39 w 68"/>
                <a:gd name="T39" fmla="*/ 15 h 134"/>
                <a:gd name="T40" fmla="*/ 49 w 68"/>
                <a:gd name="T41" fmla="*/ 5 h 134"/>
                <a:gd name="T42" fmla="*/ 68 w 68"/>
                <a:gd name="T43" fmla="*/ 0 h 134"/>
                <a:gd name="T44" fmla="*/ 62 w 68"/>
                <a:gd name="T45" fmla="*/ 5 h 134"/>
                <a:gd name="T46" fmla="*/ 57 w 68"/>
                <a:gd name="T47" fmla="*/ 11 h 134"/>
                <a:gd name="T48" fmla="*/ 51 w 68"/>
                <a:gd name="T49" fmla="*/ 16 h 134"/>
                <a:gd name="T50" fmla="*/ 47 w 68"/>
                <a:gd name="T51" fmla="*/ 23 h 134"/>
                <a:gd name="T52" fmla="*/ 40 w 68"/>
                <a:gd name="T53" fmla="*/ 29 h 134"/>
                <a:gd name="T54" fmla="*/ 36 w 68"/>
                <a:gd name="T55" fmla="*/ 37 h 134"/>
                <a:gd name="T56" fmla="*/ 30 w 68"/>
                <a:gd name="T57" fmla="*/ 43 h 134"/>
                <a:gd name="T58" fmla="*/ 25 w 68"/>
                <a:gd name="T59" fmla="*/ 5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" h="134">
                  <a:moveTo>
                    <a:pt x="25" y="50"/>
                  </a:moveTo>
                  <a:lnTo>
                    <a:pt x="20" y="62"/>
                  </a:lnTo>
                  <a:lnTo>
                    <a:pt x="16" y="75"/>
                  </a:lnTo>
                  <a:lnTo>
                    <a:pt x="15" y="90"/>
                  </a:lnTo>
                  <a:lnTo>
                    <a:pt x="17" y="103"/>
                  </a:lnTo>
                  <a:lnTo>
                    <a:pt x="23" y="109"/>
                  </a:lnTo>
                  <a:lnTo>
                    <a:pt x="31" y="117"/>
                  </a:lnTo>
                  <a:lnTo>
                    <a:pt x="37" y="124"/>
                  </a:lnTo>
                  <a:lnTo>
                    <a:pt x="37" y="134"/>
                  </a:lnTo>
                  <a:lnTo>
                    <a:pt x="27" y="128"/>
                  </a:lnTo>
                  <a:lnTo>
                    <a:pt x="17" y="119"/>
                  </a:lnTo>
                  <a:lnTo>
                    <a:pt x="9" y="109"/>
                  </a:lnTo>
                  <a:lnTo>
                    <a:pt x="4" y="97"/>
                  </a:lnTo>
                  <a:lnTo>
                    <a:pt x="0" y="82"/>
                  </a:lnTo>
                  <a:lnTo>
                    <a:pt x="2" y="67"/>
                  </a:lnTo>
                  <a:lnTo>
                    <a:pt x="5" y="55"/>
                  </a:lnTo>
                  <a:lnTo>
                    <a:pt x="13" y="44"/>
                  </a:lnTo>
                  <a:lnTo>
                    <a:pt x="20" y="34"/>
                  </a:lnTo>
                  <a:lnTo>
                    <a:pt x="30" y="24"/>
                  </a:lnTo>
                  <a:lnTo>
                    <a:pt x="39" y="15"/>
                  </a:lnTo>
                  <a:lnTo>
                    <a:pt x="49" y="5"/>
                  </a:lnTo>
                  <a:lnTo>
                    <a:pt x="68" y="0"/>
                  </a:lnTo>
                  <a:lnTo>
                    <a:pt x="62" y="5"/>
                  </a:lnTo>
                  <a:lnTo>
                    <a:pt x="57" y="11"/>
                  </a:lnTo>
                  <a:lnTo>
                    <a:pt x="51" y="16"/>
                  </a:lnTo>
                  <a:lnTo>
                    <a:pt x="47" y="23"/>
                  </a:lnTo>
                  <a:lnTo>
                    <a:pt x="40" y="29"/>
                  </a:lnTo>
                  <a:lnTo>
                    <a:pt x="36" y="37"/>
                  </a:lnTo>
                  <a:lnTo>
                    <a:pt x="30" y="43"/>
                  </a:lnTo>
                  <a:lnTo>
                    <a:pt x="25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97" name="Freeform 200"/>
            <p:cNvSpPr>
              <a:spLocks/>
            </p:cNvSpPr>
            <p:nvPr/>
          </p:nvSpPr>
          <p:spPr bwMode="auto">
            <a:xfrm>
              <a:off x="1306" y="3971"/>
              <a:ext cx="15" cy="9"/>
            </a:xfrm>
            <a:custGeom>
              <a:avLst/>
              <a:gdLst>
                <a:gd name="T0" fmla="*/ 39 w 45"/>
                <a:gd name="T1" fmla="*/ 5 h 26"/>
                <a:gd name="T2" fmla="*/ 45 w 45"/>
                <a:gd name="T3" fmla="*/ 26 h 26"/>
                <a:gd name="T4" fmla="*/ 39 w 45"/>
                <a:gd name="T5" fmla="*/ 26 h 26"/>
                <a:gd name="T6" fmla="*/ 33 w 45"/>
                <a:gd name="T7" fmla="*/ 25 h 26"/>
                <a:gd name="T8" fmla="*/ 27 w 45"/>
                <a:gd name="T9" fmla="*/ 23 h 26"/>
                <a:gd name="T10" fmla="*/ 21 w 45"/>
                <a:gd name="T11" fmla="*/ 19 h 26"/>
                <a:gd name="T12" fmla="*/ 16 w 45"/>
                <a:gd name="T13" fmla="*/ 17 h 26"/>
                <a:gd name="T14" fmla="*/ 10 w 45"/>
                <a:gd name="T15" fmla="*/ 13 h 26"/>
                <a:gd name="T16" fmla="*/ 5 w 45"/>
                <a:gd name="T17" fmla="*/ 10 h 26"/>
                <a:gd name="T18" fmla="*/ 0 w 45"/>
                <a:gd name="T19" fmla="*/ 7 h 26"/>
                <a:gd name="T20" fmla="*/ 0 w 45"/>
                <a:gd name="T21" fmla="*/ 0 h 26"/>
                <a:gd name="T22" fmla="*/ 5 w 45"/>
                <a:gd name="T23" fmla="*/ 0 h 26"/>
                <a:gd name="T24" fmla="*/ 10 w 45"/>
                <a:gd name="T25" fmla="*/ 1 h 26"/>
                <a:gd name="T26" fmla="*/ 15 w 45"/>
                <a:gd name="T27" fmla="*/ 2 h 26"/>
                <a:gd name="T28" fmla="*/ 20 w 45"/>
                <a:gd name="T29" fmla="*/ 3 h 26"/>
                <a:gd name="T30" fmla="*/ 24 w 45"/>
                <a:gd name="T31" fmla="*/ 3 h 26"/>
                <a:gd name="T32" fmla="*/ 29 w 45"/>
                <a:gd name="T33" fmla="*/ 5 h 26"/>
                <a:gd name="T34" fmla="*/ 34 w 45"/>
                <a:gd name="T35" fmla="*/ 5 h 26"/>
                <a:gd name="T36" fmla="*/ 39 w 45"/>
                <a:gd name="T3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26">
                  <a:moveTo>
                    <a:pt x="39" y="5"/>
                  </a:moveTo>
                  <a:lnTo>
                    <a:pt x="45" y="26"/>
                  </a:lnTo>
                  <a:lnTo>
                    <a:pt x="39" y="26"/>
                  </a:lnTo>
                  <a:lnTo>
                    <a:pt x="33" y="25"/>
                  </a:lnTo>
                  <a:lnTo>
                    <a:pt x="27" y="23"/>
                  </a:lnTo>
                  <a:lnTo>
                    <a:pt x="21" y="19"/>
                  </a:lnTo>
                  <a:lnTo>
                    <a:pt x="16" y="17"/>
                  </a:lnTo>
                  <a:lnTo>
                    <a:pt x="10" y="13"/>
                  </a:lnTo>
                  <a:lnTo>
                    <a:pt x="5" y="10"/>
                  </a:lnTo>
                  <a:lnTo>
                    <a:pt x="0" y="7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20" y="3"/>
                  </a:lnTo>
                  <a:lnTo>
                    <a:pt x="24" y="3"/>
                  </a:lnTo>
                  <a:lnTo>
                    <a:pt x="29" y="5"/>
                  </a:lnTo>
                  <a:lnTo>
                    <a:pt x="34" y="5"/>
                  </a:lnTo>
                  <a:lnTo>
                    <a:pt x="39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98" name="Freeform 201"/>
            <p:cNvSpPr>
              <a:spLocks/>
            </p:cNvSpPr>
            <p:nvPr/>
          </p:nvSpPr>
          <p:spPr bwMode="auto">
            <a:xfrm>
              <a:off x="1081" y="3985"/>
              <a:ext cx="43" cy="15"/>
            </a:xfrm>
            <a:custGeom>
              <a:avLst/>
              <a:gdLst>
                <a:gd name="T0" fmla="*/ 128 w 128"/>
                <a:gd name="T1" fmla="*/ 7 h 46"/>
                <a:gd name="T2" fmla="*/ 128 w 128"/>
                <a:gd name="T3" fmla="*/ 16 h 46"/>
                <a:gd name="T4" fmla="*/ 119 w 128"/>
                <a:gd name="T5" fmla="*/ 13 h 46"/>
                <a:gd name="T6" fmla="*/ 107 w 128"/>
                <a:gd name="T7" fmla="*/ 14 h 46"/>
                <a:gd name="T8" fmla="*/ 94 w 128"/>
                <a:gd name="T9" fmla="*/ 17 h 46"/>
                <a:gd name="T10" fmla="*/ 79 w 128"/>
                <a:gd name="T11" fmla="*/ 20 h 46"/>
                <a:gd name="T12" fmla="*/ 65 w 128"/>
                <a:gd name="T13" fmla="*/ 27 h 46"/>
                <a:gd name="T14" fmla="*/ 52 w 128"/>
                <a:gd name="T15" fmla="*/ 31 h 46"/>
                <a:gd name="T16" fmla="*/ 41 w 128"/>
                <a:gd name="T17" fmla="*/ 36 h 46"/>
                <a:gd name="T18" fmla="*/ 35 w 128"/>
                <a:gd name="T19" fmla="*/ 41 h 46"/>
                <a:gd name="T20" fmla="*/ 29 w 128"/>
                <a:gd name="T21" fmla="*/ 42 h 46"/>
                <a:gd name="T22" fmla="*/ 18 w 128"/>
                <a:gd name="T23" fmla="*/ 45 h 46"/>
                <a:gd name="T24" fmla="*/ 7 w 128"/>
                <a:gd name="T25" fmla="*/ 46 h 46"/>
                <a:gd name="T26" fmla="*/ 0 w 128"/>
                <a:gd name="T27" fmla="*/ 46 h 46"/>
                <a:gd name="T28" fmla="*/ 1 w 128"/>
                <a:gd name="T29" fmla="*/ 39 h 46"/>
                <a:gd name="T30" fmla="*/ 11 w 128"/>
                <a:gd name="T31" fmla="*/ 31 h 46"/>
                <a:gd name="T32" fmla="*/ 26 w 128"/>
                <a:gd name="T33" fmla="*/ 25 h 46"/>
                <a:gd name="T34" fmla="*/ 44 w 128"/>
                <a:gd name="T35" fmla="*/ 19 h 46"/>
                <a:gd name="T36" fmla="*/ 62 w 128"/>
                <a:gd name="T37" fmla="*/ 13 h 46"/>
                <a:gd name="T38" fmla="*/ 79 w 128"/>
                <a:gd name="T39" fmla="*/ 8 h 46"/>
                <a:gd name="T40" fmla="*/ 93 w 128"/>
                <a:gd name="T41" fmla="*/ 3 h 46"/>
                <a:gd name="T42" fmla="*/ 100 w 128"/>
                <a:gd name="T43" fmla="*/ 0 h 46"/>
                <a:gd name="T44" fmla="*/ 108 w 128"/>
                <a:gd name="T45" fmla="*/ 0 h 46"/>
                <a:gd name="T46" fmla="*/ 117 w 128"/>
                <a:gd name="T47" fmla="*/ 0 h 46"/>
                <a:gd name="T48" fmla="*/ 123 w 128"/>
                <a:gd name="T49" fmla="*/ 2 h 46"/>
                <a:gd name="T50" fmla="*/ 128 w 128"/>
                <a:gd name="T51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46">
                  <a:moveTo>
                    <a:pt x="128" y="7"/>
                  </a:moveTo>
                  <a:lnTo>
                    <a:pt x="128" y="16"/>
                  </a:lnTo>
                  <a:lnTo>
                    <a:pt x="119" y="13"/>
                  </a:lnTo>
                  <a:lnTo>
                    <a:pt x="107" y="14"/>
                  </a:lnTo>
                  <a:lnTo>
                    <a:pt x="94" y="17"/>
                  </a:lnTo>
                  <a:lnTo>
                    <a:pt x="79" y="20"/>
                  </a:lnTo>
                  <a:lnTo>
                    <a:pt x="65" y="27"/>
                  </a:lnTo>
                  <a:lnTo>
                    <a:pt x="52" y="31"/>
                  </a:lnTo>
                  <a:lnTo>
                    <a:pt x="41" y="36"/>
                  </a:lnTo>
                  <a:lnTo>
                    <a:pt x="35" y="41"/>
                  </a:lnTo>
                  <a:lnTo>
                    <a:pt x="29" y="42"/>
                  </a:lnTo>
                  <a:lnTo>
                    <a:pt x="18" y="45"/>
                  </a:lnTo>
                  <a:lnTo>
                    <a:pt x="7" y="46"/>
                  </a:lnTo>
                  <a:lnTo>
                    <a:pt x="0" y="46"/>
                  </a:lnTo>
                  <a:lnTo>
                    <a:pt x="1" y="39"/>
                  </a:lnTo>
                  <a:lnTo>
                    <a:pt x="11" y="31"/>
                  </a:lnTo>
                  <a:lnTo>
                    <a:pt x="26" y="25"/>
                  </a:lnTo>
                  <a:lnTo>
                    <a:pt x="44" y="19"/>
                  </a:lnTo>
                  <a:lnTo>
                    <a:pt x="62" y="13"/>
                  </a:lnTo>
                  <a:lnTo>
                    <a:pt x="79" y="8"/>
                  </a:lnTo>
                  <a:lnTo>
                    <a:pt x="93" y="3"/>
                  </a:lnTo>
                  <a:lnTo>
                    <a:pt x="10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23" y="2"/>
                  </a:lnTo>
                  <a:lnTo>
                    <a:pt x="128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99" name="Freeform 202"/>
            <p:cNvSpPr>
              <a:spLocks/>
            </p:cNvSpPr>
            <p:nvPr/>
          </p:nvSpPr>
          <p:spPr bwMode="auto">
            <a:xfrm>
              <a:off x="1137" y="3990"/>
              <a:ext cx="140" cy="19"/>
            </a:xfrm>
            <a:custGeom>
              <a:avLst/>
              <a:gdLst>
                <a:gd name="T0" fmla="*/ 100 w 419"/>
                <a:gd name="T1" fmla="*/ 41 h 57"/>
                <a:gd name="T2" fmla="*/ 119 w 419"/>
                <a:gd name="T3" fmla="*/ 38 h 57"/>
                <a:gd name="T4" fmla="*/ 139 w 419"/>
                <a:gd name="T5" fmla="*/ 34 h 57"/>
                <a:gd name="T6" fmla="*/ 157 w 419"/>
                <a:gd name="T7" fmla="*/ 28 h 57"/>
                <a:gd name="T8" fmla="*/ 176 w 419"/>
                <a:gd name="T9" fmla="*/ 23 h 57"/>
                <a:gd name="T10" fmla="*/ 196 w 419"/>
                <a:gd name="T11" fmla="*/ 19 h 57"/>
                <a:gd name="T12" fmla="*/ 215 w 419"/>
                <a:gd name="T13" fmla="*/ 18 h 57"/>
                <a:gd name="T14" fmla="*/ 235 w 419"/>
                <a:gd name="T15" fmla="*/ 20 h 57"/>
                <a:gd name="T16" fmla="*/ 254 w 419"/>
                <a:gd name="T17" fmla="*/ 28 h 57"/>
                <a:gd name="T18" fmla="*/ 271 w 419"/>
                <a:gd name="T19" fmla="*/ 30 h 57"/>
                <a:gd name="T20" fmla="*/ 287 w 419"/>
                <a:gd name="T21" fmla="*/ 30 h 57"/>
                <a:gd name="T22" fmla="*/ 304 w 419"/>
                <a:gd name="T23" fmla="*/ 29 h 57"/>
                <a:gd name="T24" fmla="*/ 321 w 419"/>
                <a:gd name="T25" fmla="*/ 28 h 57"/>
                <a:gd name="T26" fmla="*/ 338 w 419"/>
                <a:gd name="T27" fmla="*/ 26 h 57"/>
                <a:gd name="T28" fmla="*/ 354 w 419"/>
                <a:gd name="T29" fmla="*/ 28 h 57"/>
                <a:gd name="T30" fmla="*/ 371 w 419"/>
                <a:gd name="T31" fmla="*/ 30 h 57"/>
                <a:gd name="T32" fmla="*/ 387 w 419"/>
                <a:gd name="T33" fmla="*/ 35 h 57"/>
                <a:gd name="T34" fmla="*/ 395 w 419"/>
                <a:gd name="T35" fmla="*/ 35 h 57"/>
                <a:gd name="T36" fmla="*/ 404 w 419"/>
                <a:gd name="T37" fmla="*/ 34 h 57"/>
                <a:gd name="T38" fmla="*/ 412 w 419"/>
                <a:gd name="T39" fmla="*/ 32 h 57"/>
                <a:gd name="T40" fmla="*/ 419 w 419"/>
                <a:gd name="T41" fmla="*/ 36 h 57"/>
                <a:gd name="T42" fmla="*/ 417 w 419"/>
                <a:gd name="T43" fmla="*/ 42 h 57"/>
                <a:gd name="T44" fmla="*/ 412 w 419"/>
                <a:gd name="T45" fmla="*/ 48 h 57"/>
                <a:gd name="T46" fmla="*/ 406 w 419"/>
                <a:gd name="T47" fmla="*/ 54 h 57"/>
                <a:gd name="T48" fmla="*/ 402 w 419"/>
                <a:gd name="T49" fmla="*/ 57 h 57"/>
                <a:gd name="T50" fmla="*/ 389 w 419"/>
                <a:gd name="T51" fmla="*/ 54 h 57"/>
                <a:gd name="T52" fmla="*/ 376 w 419"/>
                <a:gd name="T53" fmla="*/ 53 h 57"/>
                <a:gd name="T54" fmla="*/ 364 w 419"/>
                <a:gd name="T55" fmla="*/ 51 h 57"/>
                <a:gd name="T56" fmla="*/ 350 w 419"/>
                <a:gd name="T57" fmla="*/ 49 h 57"/>
                <a:gd name="T58" fmla="*/ 338 w 419"/>
                <a:gd name="T59" fmla="*/ 48 h 57"/>
                <a:gd name="T60" fmla="*/ 325 w 419"/>
                <a:gd name="T61" fmla="*/ 47 h 57"/>
                <a:gd name="T62" fmla="*/ 312 w 419"/>
                <a:gd name="T63" fmla="*/ 45 h 57"/>
                <a:gd name="T64" fmla="*/ 299 w 419"/>
                <a:gd name="T65" fmla="*/ 43 h 57"/>
                <a:gd name="T66" fmla="*/ 287 w 419"/>
                <a:gd name="T67" fmla="*/ 42 h 57"/>
                <a:gd name="T68" fmla="*/ 274 w 419"/>
                <a:gd name="T69" fmla="*/ 41 h 57"/>
                <a:gd name="T70" fmla="*/ 261 w 419"/>
                <a:gd name="T71" fmla="*/ 40 h 57"/>
                <a:gd name="T72" fmla="*/ 248 w 419"/>
                <a:gd name="T73" fmla="*/ 38 h 57"/>
                <a:gd name="T74" fmla="*/ 236 w 419"/>
                <a:gd name="T75" fmla="*/ 37 h 57"/>
                <a:gd name="T76" fmla="*/ 222 w 419"/>
                <a:gd name="T77" fmla="*/ 35 h 57"/>
                <a:gd name="T78" fmla="*/ 209 w 419"/>
                <a:gd name="T79" fmla="*/ 34 h 57"/>
                <a:gd name="T80" fmla="*/ 196 w 419"/>
                <a:gd name="T81" fmla="*/ 32 h 57"/>
                <a:gd name="T82" fmla="*/ 175 w 419"/>
                <a:gd name="T83" fmla="*/ 38 h 57"/>
                <a:gd name="T84" fmla="*/ 154 w 419"/>
                <a:gd name="T85" fmla="*/ 43 h 57"/>
                <a:gd name="T86" fmla="*/ 132 w 419"/>
                <a:gd name="T87" fmla="*/ 48 h 57"/>
                <a:gd name="T88" fmla="*/ 111 w 419"/>
                <a:gd name="T89" fmla="*/ 51 h 57"/>
                <a:gd name="T90" fmla="*/ 89 w 419"/>
                <a:gd name="T91" fmla="*/ 52 h 57"/>
                <a:gd name="T92" fmla="*/ 67 w 419"/>
                <a:gd name="T93" fmla="*/ 49 h 57"/>
                <a:gd name="T94" fmla="*/ 47 w 419"/>
                <a:gd name="T95" fmla="*/ 43 h 57"/>
                <a:gd name="T96" fmla="*/ 28 w 419"/>
                <a:gd name="T97" fmla="*/ 32 h 57"/>
                <a:gd name="T98" fmla="*/ 21 w 419"/>
                <a:gd name="T99" fmla="*/ 24 h 57"/>
                <a:gd name="T100" fmla="*/ 12 w 419"/>
                <a:gd name="T101" fmla="*/ 18 h 57"/>
                <a:gd name="T102" fmla="*/ 4 w 419"/>
                <a:gd name="T103" fmla="*/ 9 h 57"/>
                <a:gd name="T104" fmla="*/ 0 w 419"/>
                <a:gd name="T105" fmla="*/ 0 h 57"/>
                <a:gd name="T106" fmla="*/ 12 w 419"/>
                <a:gd name="T107" fmla="*/ 6 h 57"/>
                <a:gd name="T108" fmla="*/ 23 w 419"/>
                <a:gd name="T109" fmla="*/ 13 h 57"/>
                <a:gd name="T110" fmla="*/ 35 w 419"/>
                <a:gd name="T111" fmla="*/ 21 h 57"/>
                <a:gd name="T112" fmla="*/ 46 w 419"/>
                <a:gd name="T113" fmla="*/ 29 h 57"/>
                <a:gd name="T114" fmla="*/ 58 w 419"/>
                <a:gd name="T115" fmla="*/ 35 h 57"/>
                <a:gd name="T116" fmla="*/ 72 w 419"/>
                <a:gd name="T117" fmla="*/ 40 h 57"/>
                <a:gd name="T118" fmla="*/ 85 w 419"/>
                <a:gd name="T119" fmla="*/ 42 h 57"/>
                <a:gd name="T120" fmla="*/ 100 w 419"/>
                <a:gd name="T121" fmla="*/ 4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9" h="57">
                  <a:moveTo>
                    <a:pt x="100" y="41"/>
                  </a:moveTo>
                  <a:lnTo>
                    <a:pt x="119" y="38"/>
                  </a:lnTo>
                  <a:lnTo>
                    <a:pt x="139" y="34"/>
                  </a:lnTo>
                  <a:lnTo>
                    <a:pt x="157" y="28"/>
                  </a:lnTo>
                  <a:lnTo>
                    <a:pt x="176" y="23"/>
                  </a:lnTo>
                  <a:lnTo>
                    <a:pt x="196" y="19"/>
                  </a:lnTo>
                  <a:lnTo>
                    <a:pt x="215" y="18"/>
                  </a:lnTo>
                  <a:lnTo>
                    <a:pt x="235" y="20"/>
                  </a:lnTo>
                  <a:lnTo>
                    <a:pt x="254" y="28"/>
                  </a:lnTo>
                  <a:lnTo>
                    <a:pt x="271" y="30"/>
                  </a:lnTo>
                  <a:lnTo>
                    <a:pt x="287" y="30"/>
                  </a:lnTo>
                  <a:lnTo>
                    <a:pt x="304" y="29"/>
                  </a:lnTo>
                  <a:lnTo>
                    <a:pt x="321" y="28"/>
                  </a:lnTo>
                  <a:lnTo>
                    <a:pt x="338" y="26"/>
                  </a:lnTo>
                  <a:lnTo>
                    <a:pt x="354" y="28"/>
                  </a:lnTo>
                  <a:lnTo>
                    <a:pt x="371" y="30"/>
                  </a:lnTo>
                  <a:lnTo>
                    <a:pt x="387" y="35"/>
                  </a:lnTo>
                  <a:lnTo>
                    <a:pt x="395" y="35"/>
                  </a:lnTo>
                  <a:lnTo>
                    <a:pt x="404" y="34"/>
                  </a:lnTo>
                  <a:lnTo>
                    <a:pt x="412" y="32"/>
                  </a:lnTo>
                  <a:lnTo>
                    <a:pt x="419" y="36"/>
                  </a:lnTo>
                  <a:lnTo>
                    <a:pt x="417" y="42"/>
                  </a:lnTo>
                  <a:lnTo>
                    <a:pt x="412" y="48"/>
                  </a:lnTo>
                  <a:lnTo>
                    <a:pt x="406" y="54"/>
                  </a:lnTo>
                  <a:lnTo>
                    <a:pt x="402" y="57"/>
                  </a:lnTo>
                  <a:lnTo>
                    <a:pt x="389" y="54"/>
                  </a:lnTo>
                  <a:lnTo>
                    <a:pt x="376" y="53"/>
                  </a:lnTo>
                  <a:lnTo>
                    <a:pt x="364" y="51"/>
                  </a:lnTo>
                  <a:lnTo>
                    <a:pt x="350" y="49"/>
                  </a:lnTo>
                  <a:lnTo>
                    <a:pt x="338" y="48"/>
                  </a:lnTo>
                  <a:lnTo>
                    <a:pt x="325" y="47"/>
                  </a:lnTo>
                  <a:lnTo>
                    <a:pt x="312" y="45"/>
                  </a:lnTo>
                  <a:lnTo>
                    <a:pt x="299" y="43"/>
                  </a:lnTo>
                  <a:lnTo>
                    <a:pt x="287" y="42"/>
                  </a:lnTo>
                  <a:lnTo>
                    <a:pt x="274" y="41"/>
                  </a:lnTo>
                  <a:lnTo>
                    <a:pt x="261" y="40"/>
                  </a:lnTo>
                  <a:lnTo>
                    <a:pt x="248" y="38"/>
                  </a:lnTo>
                  <a:lnTo>
                    <a:pt x="236" y="37"/>
                  </a:lnTo>
                  <a:lnTo>
                    <a:pt x="222" y="35"/>
                  </a:lnTo>
                  <a:lnTo>
                    <a:pt x="209" y="34"/>
                  </a:lnTo>
                  <a:lnTo>
                    <a:pt x="196" y="32"/>
                  </a:lnTo>
                  <a:lnTo>
                    <a:pt x="175" y="38"/>
                  </a:lnTo>
                  <a:lnTo>
                    <a:pt x="154" y="43"/>
                  </a:lnTo>
                  <a:lnTo>
                    <a:pt x="132" y="48"/>
                  </a:lnTo>
                  <a:lnTo>
                    <a:pt x="111" y="51"/>
                  </a:lnTo>
                  <a:lnTo>
                    <a:pt x="89" y="52"/>
                  </a:lnTo>
                  <a:lnTo>
                    <a:pt x="67" y="49"/>
                  </a:lnTo>
                  <a:lnTo>
                    <a:pt x="47" y="43"/>
                  </a:lnTo>
                  <a:lnTo>
                    <a:pt x="28" y="32"/>
                  </a:lnTo>
                  <a:lnTo>
                    <a:pt x="21" y="24"/>
                  </a:lnTo>
                  <a:lnTo>
                    <a:pt x="12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3" y="13"/>
                  </a:lnTo>
                  <a:lnTo>
                    <a:pt x="35" y="21"/>
                  </a:lnTo>
                  <a:lnTo>
                    <a:pt x="46" y="29"/>
                  </a:lnTo>
                  <a:lnTo>
                    <a:pt x="58" y="35"/>
                  </a:lnTo>
                  <a:lnTo>
                    <a:pt x="72" y="40"/>
                  </a:lnTo>
                  <a:lnTo>
                    <a:pt x="85" y="42"/>
                  </a:lnTo>
                  <a:lnTo>
                    <a:pt x="10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29" name="Freeform 132"/>
            <p:cNvSpPr>
              <a:spLocks/>
            </p:cNvSpPr>
            <p:nvPr/>
          </p:nvSpPr>
          <p:spPr bwMode="auto">
            <a:xfrm>
              <a:off x="1418" y="3646"/>
              <a:ext cx="94" cy="45"/>
            </a:xfrm>
            <a:custGeom>
              <a:avLst/>
              <a:gdLst>
                <a:gd name="T0" fmla="*/ 175 w 281"/>
                <a:gd name="T1" fmla="*/ 11 h 137"/>
                <a:gd name="T2" fmla="*/ 193 w 281"/>
                <a:gd name="T3" fmla="*/ 15 h 137"/>
                <a:gd name="T4" fmla="*/ 208 w 281"/>
                <a:gd name="T5" fmla="*/ 23 h 137"/>
                <a:gd name="T6" fmla="*/ 222 w 281"/>
                <a:gd name="T7" fmla="*/ 28 h 137"/>
                <a:gd name="T8" fmla="*/ 237 w 281"/>
                <a:gd name="T9" fmla="*/ 30 h 137"/>
                <a:gd name="T10" fmla="*/ 245 w 281"/>
                <a:gd name="T11" fmla="*/ 38 h 137"/>
                <a:gd name="T12" fmla="*/ 254 w 281"/>
                <a:gd name="T13" fmla="*/ 58 h 137"/>
                <a:gd name="T14" fmla="*/ 268 w 281"/>
                <a:gd name="T15" fmla="*/ 79 h 137"/>
                <a:gd name="T16" fmla="*/ 278 w 281"/>
                <a:gd name="T17" fmla="*/ 100 h 137"/>
                <a:gd name="T18" fmla="*/ 281 w 281"/>
                <a:gd name="T19" fmla="*/ 125 h 137"/>
                <a:gd name="T20" fmla="*/ 273 w 281"/>
                <a:gd name="T21" fmla="*/ 137 h 137"/>
                <a:gd name="T22" fmla="*/ 267 w 281"/>
                <a:gd name="T23" fmla="*/ 109 h 137"/>
                <a:gd name="T24" fmla="*/ 256 w 281"/>
                <a:gd name="T25" fmla="*/ 81 h 137"/>
                <a:gd name="T26" fmla="*/ 240 w 281"/>
                <a:gd name="T27" fmla="*/ 57 h 137"/>
                <a:gd name="T28" fmla="*/ 220 w 281"/>
                <a:gd name="T29" fmla="*/ 36 h 137"/>
                <a:gd name="T30" fmla="*/ 205 w 281"/>
                <a:gd name="T31" fmla="*/ 32 h 137"/>
                <a:gd name="T32" fmla="*/ 192 w 281"/>
                <a:gd name="T33" fmla="*/ 28 h 137"/>
                <a:gd name="T34" fmla="*/ 177 w 281"/>
                <a:gd name="T35" fmla="*/ 21 h 137"/>
                <a:gd name="T36" fmla="*/ 163 w 281"/>
                <a:gd name="T37" fmla="*/ 17 h 137"/>
                <a:gd name="T38" fmla="*/ 127 w 281"/>
                <a:gd name="T39" fmla="*/ 13 h 137"/>
                <a:gd name="T40" fmla="*/ 90 w 281"/>
                <a:gd name="T41" fmla="*/ 14 h 137"/>
                <a:gd name="T42" fmla="*/ 56 w 281"/>
                <a:gd name="T43" fmla="*/ 25 h 137"/>
                <a:gd name="T44" fmla="*/ 30 w 281"/>
                <a:gd name="T45" fmla="*/ 47 h 137"/>
                <a:gd name="T46" fmla="*/ 19 w 281"/>
                <a:gd name="T47" fmla="*/ 70 h 137"/>
                <a:gd name="T48" fmla="*/ 14 w 281"/>
                <a:gd name="T49" fmla="*/ 94 h 137"/>
                <a:gd name="T50" fmla="*/ 29 w 281"/>
                <a:gd name="T51" fmla="*/ 97 h 137"/>
                <a:gd name="T52" fmla="*/ 35 w 281"/>
                <a:gd name="T53" fmla="*/ 108 h 137"/>
                <a:gd name="T54" fmla="*/ 20 w 281"/>
                <a:gd name="T55" fmla="*/ 106 h 137"/>
                <a:gd name="T56" fmla="*/ 0 w 281"/>
                <a:gd name="T57" fmla="*/ 99 h 137"/>
                <a:gd name="T58" fmla="*/ 8 w 281"/>
                <a:gd name="T59" fmla="*/ 69 h 137"/>
                <a:gd name="T60" fmla="*/ 23 w 281"/>
                <a:gd name="T61" fmla="*/ 41 h 137"/>
                <a:gd name="T62" fmla="*/ 43 w 281"/>
                <a:gd name="T63" fmla="*/ 19 h 137"/>
                <a:gd name="T64" fmla="*/ 71 w 281"/>
                <a:gd name="T65" fmla="*/ 4 h 137"/>
                <a:gd name="T66" fmla="*/ 95 w 281"/>
                <a:gd name="T67" fmla="*/ 0 h 137"/>
                <a:gd name="T68" fmla="*/ 119 w 281"/>
                <a:gd name="T69" fmla="*/ 1 h 137"/>
                <a:gd name="T70" fmla="*/ 143 w 281"/>
                <a:gd name="T71" fmla="*/ 4 h 137"/>
                <a:gd name="T72" fmla="*/ 168 w 281"/>
                <a:gd name="T73" fmla="*/ 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1" h="137">
                  <a:moveTo>
                    <a:pt x="168" y="4"/>
                  </a:moveTo>
                  <a:lnTo>
                    <a:pt x="175" y="11"/>
                  </a:lnTo>
                  <a:lnTo>
                    <a:pt x="183" y="14"/>
                  </a:lnTo>
                  <a:lnTo>
                    <a:pt x="193" y="15"/>
                  </a:lnTo>
                  <a:lnTo>
                    <a:pt x="203" y="17"/>
                  </a:lnTo>
                  <a:lnTo>
                    <a:pt x="208" y="23"/>
                  </a:lnTo>
                  <a:lnTo>
                    <a:pt x="215" y="25"/>
                  </a:lnTo>
                  <a:lnTo>
                    <a:pt x="222" y="28"/>
                  </a:lnTo>
                  <a:lnTo>
                    <a:pt x="230" y="29"/>
                  </a:lnTo>
                  <a:lnTo>
                    <a:pt x="237" y="30"/>
                  </a:lnTo>
                  <a:lnTo>
                    <a:pt x="242" y="34"/>
                  </a:lnTo>
                  <a:lnTo>
                    <a:pt x="245" y="38"/>
                  </a:lnTo>
                  <a:lnTo>
                    <a:pt x="247" y="48"/>
                  </a:lnTo>
                  <a:lnTo>
                    <a:pt x="254" y="58"/>
                  </a:lnTo>
                  <a:lnTo>
                    <a:pt x="261" y="68"/>
                  </a:lnTo>
                  <a:lnTo>
                    <a:pt x="268" y="79"/>
                  </a:lnTo>
                  <a:lnTo>
                    <a:pt x="273" y="89"/>
                  </a:lnTo>
                  <a:lnTo>
                    <a:pt x="278" y="100"/>
                  </a:lnTo>
                  <a:lnTo>
                    <a:pt x="281" y="113"/>
                  </a:lnTo>
                  <a:lnTo>
                    <a:pt x="281" y="125"/>
                  </a:lnTo>
                  <a:lnTo>
                    <a:pt x="279" y="137"/>
                  </a:lnTo>
                  <a:lnTo>
                    <a:pt x="273" y="137"/>
                  </a:lnTo>
                  <a:lnTo>
                    <a:pt x="271" y="122"/>
                  </a:lnTo>
                  <a:lnTo>
                    <a:pt x="267" y="109"/>
                  </a:lnTo>
                  <a:lnTo>
                    <a:pt x="262" y="94"/>
                  </a:lnTo>
                  <a:lnTo>
                    <a:pt x="256" y="81"/>
                  </a:lnTo>
                  <a:lnTo>
                    <a:pt x="249" y="69"/>
                  </a:lnTo>
                  <a:lnTo>
                    <a:pt x="240" y="57"/>
                  </a:lnTo>
                  <a:lnTo>
                    <a:pt x="231" y="46"/>
                  </a:lnTo>
                  <a:lnTo>
                    <a:pt x="220" y="36"/>
                  </a:lnTo>
                  <a:lnTo>
                    <a:pt x="213" y="34"/>
                  </a:lnTo>
                  <a:lnTo>
                    <a:pt x="205" y="32"/>
                  </a:lnTo>
                  <a:lnTo>
                    <a:pt x="198" y="30"/>
                  </a:lnTo>
                  <a:lnTo>
                    <a:pt x="192" y="28"/>
                  </a:lnTo>
                  <a:lnTo>
                    <a:pt x="185" y="25"/>
                  </a:lnTo>
                  <a:lnTo>
                    <a:pt x="177" y="21"/>
                  </a:lnTo>
                  <a:lnTo>
                    <a:pt x="170" y="19"/>
                  </a:lnTo>
                  <a:lnTo>
                    <a:pt x="163" y="17"/>
                  </a:lnTo>
                  <a:lnTo>
                    <a:pt x="146" y="14"/>
                  </a:lnTo>
                  <a:lnTo>
                    <a:pt x="127" y="13"/>
                  </a:lnTo>
                  <a:lnTo>
                    <a:pt x="108" y="13"/>
                  </a:lnTo>
                  <a:lnTo>
                    <a:pt x="90" y="14"/>
                  </a:lnTo>
                  <a:lnTo>
                    <a:pt x="71" y="19"/>
                  </a:lnTo>
                  <a:lnTo>
                    <a:pt x="56" y="25"/>
                  </a:lnTo>
                  <a:lnTo>
                    <a:pt x="41" y="35"/>
                  </a:lnTo>
                  <a:lnTo>
                    <a:pt x="30" y="47"/>
                  </a:lnTo>
                  <a:lnTo>
                    <a:pt x="22" y="59"/>
                  </a:lnTo>
                  <a:lnTo>
                    <a:pt x="19" y="70"/>
                  </a:lnTo>
                  <a:lnTo>
                    <a:pt x="17" y="82"/>
                  </a:lnTo>
                  <a:lnTo>
                    <a:pt x="14" y="94"/>
                  </a:lnTo>
                  <a:lnTo>
                    <a:pt x="23" y="94"/>
                  </a:lnTo>
                  <a:lnTo>
                    <a:pt x="29" y="97"/>
                  </a:lnTo>
                  <a:lnTo>
                    <a:pt x="33" y="102"/>
                  </a:lnTo>
                  <a:lnTo>
                    <a:pt x="35" y="108"/>
                  </a:lnTo>
                  <a:lnTo>
                    <a:pt x="30" y="108"/>
                  </a:lnTo>
                  <a:lnTo>
                    <a:pt x="20" y="106"/>
                  </a:lnTo>
                  <a:lnTo>
                    <a:pt x="8" y="104"/>
                  </a:lnTo>
                  <a:lnTo>
                    <a:pt x="0" y="99"/>
                  </a:lnTo>
                  <a:lnTo>
                    <a:pt x="3" y="83"/>
                  </a:lnTo>
                  <a:lnTo>
                    <a:pt x="8" y="69"/>
                  </a:lnTo>
                  <a:lnTo>
                    <a:pt x="14" y="54"/>
                  </a:lnTo>
                  <a:lnTo>
                    <a:pt x="23" y="41"/>
                  </a:lnTo>
                  <a:lnTo>
                    <a:pt x="33" y="30"/>
                  </a:lnTo>
                  <a:lnTo>
                    <a:pt x="43" y="19"/>
                  </a:lnTo>
                  <a:lnTo>
                    <a:pt x="57" y="11"/>
                  </a:lnTo>
                  <a:lnTo>
                    <a:pt x="71" y="4"/>
                  </a:lnTo>
                  <a:lnTo>
                    <a:pt x="84" y="1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9" y="1"/>
                  </a:lnTo>
                  <a:lnTo>
                    <a:pt x="131" y="3"/>
                  </a:lnTo>
                  <a:lnTo>
                    <a:pt x="143" y="4"/>
                  </a:lnTo>
                  <a:lnTo>
                    <a:pt x="155" y="4"/>
                  </a:lnTo>
                  <a:lnTo>
                    <a:pt x="168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1200" name="Lefelé nyíl 1199"/>
          <p:cNvSpPr/>
          <p:nvPr/>
        </p:nvSpPr>
        <p:spPr>
          <a:xfrm>
            <a:off x="2211858" y="3356992"/>
            <a:ext cx="451617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01" name="Lefelé nyíl 1200"/>
          <p:cNvSpPr/>
          <p:nvPr/>
        </p:nvSpPr>
        <p:spPr>
          <a:xfrm rot="4078644">
            <a:off x="5304660" y="2737219"/>
            <a:ext cx="154856" cy="2038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02" name="Lefelé nyíl 1201"/>
          <p:cNvSpPr/>
          <p:nvPr/>
        </p:nvSpPr>
        <p:spPr>
          <a:xfrm>
            <a:off x="6829122" y="3329773"/>
            <a:ext cx="119477" cy="592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3" name="Szövegdoboz 212"/>
          <p:cNvSpPr txBox="1"/>
          <p:nvPr/>
        </p:nvSpPr>
        <p:spPr>
          <a:xfrm>
            <a:off x="251520" y="4077072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Century Gothic" panose="020B0502020202020204" pitchFamily="34" charset="0"/>
              </a:rPr>
              <a:t>Kötelező önkormányzati feladatok</a:t>
            </a:r>
          </a:p>
          <a:p>
            <a:pPr algn="ctr"/>
            <a:r>
              <a:rPr lang="hu-HU" dirty="0" smtClean="0">
                <a:latin typeface="Century Gothic" panose="020B0502020202020204" pitchFamily="34" charset="0"/>
              </a:rPr>
              <a:t>185 e Ft</a:t>
            </a:r>
            <a:endParaRPr lang="hu-HU" dirty="0">
              <a:latin typeface="Century Gothic" panose="020B0502020202020204" pitchFamily="34" charset="0"/>
            </a:endParaRPr>
          </a:p>
        </p:txBody>
      </p:sp>
      <p:sp>
        <p:nvSpPr>
          <p:cNvPr id="1203" name="Szövegdoboz 1202"/>
          <p:cNvSpPr txBox="1"/>
          <p:nvPr/>
        </p:nvSpPr>
        <p:spPr>
          <a:xfrm>
            <a:off x="758777" y="3329773"/>
            <a:ext cx="1453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entury Gothic" panose="020B0502020202020204" pitchFamily="34" charset="0"/>
              </a:rPr>
              <a:t>137 e Ft</a:t>
            </a:r>
            <a:endParaRPr lang="hu-HU" dirty="0">
              <a:latin typeface="Century Gothic" panose="020B0502020202020204" pitchFamily="34" charset="0"/>
            </a:endParaRPr>
          </a:p>
        </p:txBody>
      </p:sp>
      <p:sp>
        <p:nvSpPr>
          <p:cNvPr id="215" name="Szövegdoboz 214"/>
          <p:cNvSpPr txBox="1"/>
          <p:nvPr/>
        </p:nvSpPr>
        <p:spPr>
          <a:xfrm>
            <a:off x="4492174" y="3340487"/>
            <a:ext cx="1017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entury Gothic" panose="020B0502020202020204" pitchFamily="34" charset="0"/>
              </a:rPr>
              <a:t>48 e Ft</a:t>
            </a:r>
            <a:endParaRPr lang="hu-HU" dirty="0">
              <a:latin typeface="Century Gothic" panose="020B0502020202020204" pitchFamily="34" charset="0"/>
            </a:endParaRPr>
          </a:p>
        </p:txBody>
      </p:sp>
      <p:sp>
        <p:nvSpPr>
          <p:cNvPr id="216" name="Szövegdoboz 215"/>
          <p:cNvSpPr txBox="1"/>
          <p:nvPr/>
        </p:nvSpPr>
        <p:spPr>
          <a:xfrm>
            <a:off x="7288568" y="3316506"/>
            <a:ext cx="1017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entury Gothic" panose="020B0502020202020204" pitchFamily="34" charset="0"/>
              </a:rPr>
              <a:t>12 e Ft</a:t>
            </a:r>
            <a:endParaRPr lang="hu-HU" dirty="0">
              <a:latin typeface="Century Gothic" panose="020B0502020202020204" pitchFamily="34" charset="0"/>
            </a:endParaRPr>
          </a:p>
        </p:txBody>
      </p:sp>
      <p:sp>
        <p:nvSpPr>
          <p:cNvPr id="217" name="Szövegdoboz 216"/>
          <p:cNvSpPr txBox="1"/>
          <p:nvPr/>
        </p:nvSpPr>
        <p:spPr>
          <a:xfrm>
            <a:off x="4844332" y="4123544"/>
            <a:ext cx="4089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Century Gothic" panose="020B0502020202020204" pitchFamily="34" charset="0"/>
              </a:rPr>
              <a:t>Önként vállalt feladatok</a:t>
            </a:r>
          </a:p>
          <a:p>
            <a:pPr algn="ctr"/>
            <a:r>
              <a:rPr lang="hu-HU" dirty="0" smtClean="0">
                <a:latin typeface="Century Gothic" panose="020B0502020202020204" pitchFamily="34" charset="0"/>
              </a:rPr>
              <a:t>12 e Ft</a:t>
            </a:r>
            <a:endParaRPr lang="hu-H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96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Autofit/>
          </a:bodyPr>
          <a:lstStyle/>
          <a:p>
            <a:pPr marL="0" lvl="0" indent="0" algn="just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hu-HU" altLang="hu-HU" sz="800" b="1" kern="1200" dirty="0" smtClean="0">
              <a:solidFill>
                <a:srgbClr val="292934"/>
              </a:solidFill>
              <a:latin typeface="Century Gothic" panose="020B0502020202020204" pitchFamily="34" charset="0"/>
              <a:cs typeface="Arial" charset="0"/>
            </a:endParaRPr>
          </a:p>
          <a:p>
            <a:pPr marL="0" lvl="0" indent="0" algn="just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hu-HU" sz="1800" kern="1200" dirty="0" smtClean="0">
                <a:solidFill>
                  <a:srgbClr val="292934"/>
                </a:solidFill>
                <a:latin typeface="Century Gothic" panose="020B0502020202020204" pitchFamily="34" charset="0"/>
                <a:cs typeface="Arial" charset="0"/>
              </a:rPr>
              <a:t>A mai </a:t>
            </a:r>
            <a:r>
              <a:rPr lang="hu-HU" altLang="hu-HU" sz="1800" kern="1200" dirty="0">
                <a:solidFill>
                  <a:srgbClr val="292934"/>
                </a:solidFill>
                <a:latin typeface="Century Gothic" panose="020B0502020202020204" pitchFamily="34" charset="0"/>
                <a:cs typeface="Arial" charset="0"/>
              </a:rPr>
              <a:t>közmeghallgatás </a:t>
            </a:r>
            <a:r>
              <a:rPr lang="hu-HU" altLang="hu-HU" sz="1800" kern="1200" dirty="0" smtClean="0">
                <a:solidFill>
                  <a:srgbClr val="292934"/>
                </a:solidFill>
                <a:latin typeface="Century Gothic" panose="020B0502020202020204" pitchFamily="34" charset="0"/>
                <a:cs typeface="Arial" charset="0"/>
              </a:rPr>
              <a:t>elsődleges célja, </a:t>
            </a:r>
            <a:r>
              <a:rPr lang="hu-HU" altLang="hu-HU" sz="1800" b="1" kern="1200" dirty="0" smtClean="0">
                <a:solidFill>
                  <a:srgbClr val="292934"/>
                </a:solidFill>
                <a:latin typeface="Century Gothic" panose="020B0502020202020204" pitchFamily="34" charset="0"/>
                <a:cs typeface="Arial" charset="0"/>
              </a:rPr>
              <a:t>hogy a Képviselő-testület, </a:t>
            </a:r>
            <a:r>
              <a:rPr lang="hu-HU" altLang="hu-HU" sz="1800" kern="1200" dirty="0" smtClean="0">
                <a:solidFill>
                  <a:srgbClr val="292934"/>
                </a:solidFill>
                <a:latin typeface="Century Gothic" panose="020B0502020202020204" pitchFamily="34" charset="0"/>
                <a:cs typeface="Arial" charset="0"/>
              </a:rPr>
              <a:t>a lakosság előtt;</a:t>
            </a:r>
          </a:p>
          <a:p>
            <a:pPr marL="0" lvl="0" indent="0" algn="just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hu-HU" altLang="hu-HU" sz="1800" b="1" kern="1200" dirty="0" smtClean="0">
              <a:solidFill>
                <a:srgbClr val="292934"/>
              </a:solidFill>
              <a:latin typeface="Century Gothic" panose="020B0502020202020204" pitchFamily="34" charset="0"/>
              <a:cs typeface="Arial" charset="0"/>
            </a:endParaRPr>
          </a:p>
          <a:p>
            <a:pPr algn="just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hu-HU" sz="18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b</a:t>
            </a:r>
            <a:r>
              <a:rPr lang="hu-HU" sz="1800" b="1" kern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eszámoljon </a:t>
            </a:r>
            <a:r>
              <a:rPr lang="hu-HU" sz="18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a 2013. év önkormányzati gazdálkodásáról </a:t>
            </a:r>
            <a:r>
              <a:rPr lang="hu-HU" sz="180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és </a:t>
            </a:r>
            <a:r>
              <a:rPr lang="hu-HU" sz="1800" kern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 fontosabb eseményeiről, fejlesztésekről,</a:t>
            </a:r>
          </a:p>
          <a:p>
            <a:pPr marL="0" indent="0" algn="just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hu-HU" sz="800" kern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just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hu-HU" sz="1800" b="1" kern="1200" dirty="0">
                <a:solidFill>
                  <a:srgbClr val="292934"/>
                </a:solidFill>
                <a:latin typeface="Century Gothic" panose="020B0502020202020204" pitchFamily="34" charset="0"/>
                <a:cs typeface="Arial" charset="0"/>
              </a:rPr>
              <a:t>t</a:t>
            </a:r>
            <a:r>
              <a:rPr lang="hu-HU" sz="1800" b="1" kern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ájékoztatást adjon </a:t>
            </a:r>
            <a:r>
              <a:rPr lang="hu-HU" sz="18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a 2014. évi önkormányzati költségvetésről </a:t>
            </a:r>
            <a:r>
              <a:rPr lang="hu-HU" sz="180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és a tervezett </a:t>
            </a:r>
            <a:r>
              <a:rPr lang="hu-HU" sz="1800" kern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fejlesztésekről,</a:t>
            </a:r>
          </a:p>
          <a:p>
            <a:pPr marL="0" lvl="0" indent="0" algn="just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hu-HU" sz="800" kern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 algn="just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hu-HU" sz="1800" kern="1200" dirty="0">
                <a:solidFill>
                  <a:srgbClr val="292934"/>
                </a:solidFill>
                <a:latin typeface="Century Gothic" panose="020B0502020202020204" pitchFamily="34" charset="0"/>
                <a:cs typeface="Arial" charset="0"/>
              </a:rPr>
              <a:t>Az önkormányzat Szervezeti és Működési Szabályzata értelmében a közmeghallgatást </a:t>
            </a:r>
            <a:r>
              <a:rPr lang="hu-HU" altLang="hu-HU" sz="1800" b="1" kern="1200" dirty="0">
                <a:solidFill>
                  <a:srgbClr val="292934"/>
                </a:solidFill>
                <a:latin typeface="Century Gothic" panose="020B0502020202020204" pitchFamily="34" charset="0"/>
                <a:cs typeface="Arial" charset="0"/>
              </a:rPr>
              <a:t>a költségvetési rendelet megalkotásának két fordulója között kell megtartani, </a:t>
            </a:r>
            <a:r>
              <a:rPr lang="hu-HU" altLang="hu-HU" sz="1800" kern="1200" dirty="0">
                <a:solidFill>
                  <a:srgbClr val="292934"/>
                </a:solidFill>
                <a:latin typeface="Century Gothic" panose="020B0502020202020204" pitchFamily="34" charset="0"/>
                <a:cs typeface="Arial" charset="0"/>
              </a:rPr>
              <a:t>l</a:t>
            </a:r>
            <a:r>
              <a:rPr lang="hu-HU" altLang="hu-HU" sz="1800" b="1" kern="1200" dirty="0">
                <a:solidFill>
                  <a:srgbClr val="292934"/>
                </a:solidFill>
                <a:latin typeface="Century Gothic" panose="020B0502020202020204" pitchFamily="34" charset="0"/>
                <a:cs typeface="Arial" charset="0"/>
              </a:rPr>
              <a:t>ehetőséget biztosítva a lakossági vélemények és javaslatok beépítésére. </a:t>
            </a:r>
          </a:p>
          <a:p>
            <a:pPr marL="0" indent="0" algn="just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hu-HU" sz="1800" kern="1200" dirty="0">
                <a:solidFill>
                  <a:srgbClr val="292934"/>
                </a:solidFill>
                <a:latin typeface="Century Gothic" panose="020B0502020202020204" pitchFamily="34" charset="0"/>
                <a:cs typeface="Arial" charset="0"/>
              </a:rPr>
              <a:t>Ennek megfelelően a napirendek tárgyalását követően – a vegyes ügyek keretében - </a:t>
            </a:r>
            <a:r>
              <a:rPr lang="hu-HU" altLang="hu-HU" sz="1800" b="1" kern="1200" dirty="0">
                <a:solidFill>
                  <a:srgbClr val="292934"/>
                </a:solidFill>
                <a:latin typeface="Century Gothic" panose="020B0502020202020204" pitchFamily="34" charset="0"/>
                <a:cs typeface="Arial" charset="0"/>
              </a:rPr>
              <a:t>kérjük és várjuk hozzászólásaikat, kérdéseiket, javaslataikat!</a:t>
            </a:r>
          </a:p>
          <a:p>
            <a:pPr algn="just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hu-HU" altLang="hu-HU" sz="1800" kern="1200" dirty="0">
              <a:solidFill>
                <a:srgbClr val="292934"/>
              </a:solidFill>
              <a:latin typeface="Century Gothic" panose="020B0502020202020204" pitchFamily="34" charset="0"/>
              <a:cs typeface="Arial" charset="0"/>
            </a:endParaRPr>
          </a:p>
          <a:p>
            <a:endParaRPr lang="hu-HU" sz="1800" dirty="0" smtClean="0">
              <a:latin typeface="Century Gothic" panose="020B0502020202020204" pitchFamily="34" charset="0"/>
            </a:endParaRPr>
          </a:p>
          <a:p>
            <a:endParaRPr lang="hu-HU" sz="1800" dirty="0"/>
          </a:p>
          <a:p>
            <a:endParaRPr lang="hu-HU" sz="1800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95536" y="548681"/>
            <a:ext cx="8229600" cy="576064"/>
          </a:xfrm>
        </p:spPr>
        <p:txBody>
          <a:bodyPr anchor="t">
            <a:normAutofit fontScale="90000"/>
          </a:bodyPr>
          <a:lstStyle/>
          <a:p>
            <a:pPr lvl="0" algn="ctr" rt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3100" kern="1200" dirty="0" smtClean="0">
                <a:solidFill>
                  <a:srgbClr val="292934"/>
                </a:solidFill>
                <a:latin typeface="Century Gothic" panose="020B0502020202020204" pitchFamily="34" charset="0"/>
                <a:cs typeface="Arial" charset="0"/>
              </a:rPr>
              <a:t>A közmeghallgatás célja</a:t>
            </a:r>
            <a:r>
              <a:rPr lang="hu-HU" altLang="hu-HU" sz="1800" kern="1200" dirty="0">
                <a:solidFill>
                  <a:srgbClr val="292934"/>
                </a:solidFill>
                <a:latin typeface="Arial" charset="0"/>
                <a:cs typeface="Arial" charset="0"/>
              </a:rPr>
              <a:t/>
            </a:r>
            <a:br>
              <a:rPr lang="hu-HU" altLang="hu-HU" sz="1800" kern="1200" dirty="0">
                <a:solidFill>
                  <a:srgbClr val="292934"/>
                </a:solidFill>
                <a:latin typeface="Arial" charset="0"/>
                <a:cs typeface="Arial" charset="0"/>
              </a:rPr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9130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hu-HU" sz="1800" b="1" dirty="0" smtClean="0">
                <a:latin typeface="Century Gothic" panose="020B0502020202020204" pitchFamily="34" charset="0"/>
              </a:rPr>
              <a:t>Ami már biztos:</a:t>
            </a:r>
          </a:p>
          <a:p>
            <a:pPr marL="0" indent="0">
              <a:lnSpc>
                <a:spcPct val="114000"/>
              </a:lnSpc>
              <a:buNone/>
            </a:pPr>
            <a:endParaRPr lang="hu-HU" sz="1000" dirty="0" smtClean="0">
              <a:latin typeface="Century Gothic" panose="020B0502020202020204" pitchFamily="34" charset="0"/>
            </a:endParaRP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Buszmegállók javítása, festése, környezetének rendbetétele, 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Szeméttárolók kihelyezése (10 db)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Útirányjelző táblák kihelyezése.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hu-HU" sz="1400" b="1" dirty="0" smtClean="0">
              <a:latin typeface="Century Gothic" panose="020B0502020202020204" pitchFamily="34" charset="0"/>
            </a:endParaRPr>
          </a:p>
          <a:p>
            <a:pPr lvl="0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hu-HU" sz="1800" b="1" dirty="0" smtClean="0">
                <a:latin typeface="Century Gothic" panose="020B0502020202020204" pitchFamily="34" charset="0"/>
              </a:rPr>
              <a:t>Gyalogjárdák felújítása: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hu-HU" sz="1000" dirty="0">
              <a:latin typeface="Century Gothic" panose="020B0502020202020204" pitchFamily="34" charset="0"/>
            </a:endParaRP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Kossuth L u és a Ságvári E. u. közötti átjáró betonozása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Iskola előtti  betonjárda felújítása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Óvodai bejáró - betonjárda építése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József A. u., </a:t>
            </a:r>
            <a:r>
              <a:rPr lang="hu-HU" sz="1400" dirty="0" smtClean="0">
                <a:latin typeface="Century Gothic" panose="020B0502020202020204" pitchFamily="34" charset="0"/>
              </a:rPr>
              <a:t>Petőfi S. u., Ladányi u. járdafelújítása</a:t>
            </a:r>
            <a:endParaRPr lang="hu-HU" sz="1400" dirty="0" smtClean="0">
              <a:latin typeface="Century Gothic" panose="020B0502020202020204" pitchFamily="34" charset="0"/>
            </a:endParaRP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hu-HU" sz="1400" dirty="0" smtClean="0">
              <a:latin typeface="Century Gothic" panose="020B0502020202020204" pitchFamily="34" charset="0"/>
            </a:endParaRPr>
          </a:p>
          <a:p>
            <a:pPr lvl="0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hu-HU" sz="1800" b="1" dirty="0" smtClean="0">
                <a:latin typeface="Century Gothic" panose="020B0502020202020204" pitchFamily="34" charset="0"/>
              </a:rPr>
              <a:t>Önkormányzati utak </a:t>
            </a:r>
            <a:r>
              <a:rPr lang="hu-HU" sz="1800" b="1" dirty="0">
                <a:latin typeface="Century Gothic" panose="020B0502020202020204" pitchFamily="34" charset="0"/>
              </a:rPr>
              <a:t>felújítása</a:t>
            </a:r>
            <a:r>
              <a:rPr lang="hu-HU" sz="1800" b="1" dirty="0" smtClean="0">
                <a:latin typeface="Century Gothic" panose="020B0502020202020204" pitchFamily="34" charset="0"/>
              </a:rPr>
              <a:t>:</a:t>
            </a:r>
          </a:p>
          <a:p>
            <a:pPr marL="0" lvl="0" indent="0">
              <a:lnSpc>
                <a:spcPct val="114000"/>
              </a:lnSpc>
              <a:buNone/>
            </a:pPr>
            <a:endParaRPr lang="hu-HU" sz="1000" b="1" dirty="0" smtClean="0">
              <a:latin typeface="Century Gothic" panose="020B0502020202020204" pitchFamily="34" charset="0"/>
            </a:endParaRP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Belterületi utak teljes körű  </a:t>
            </a:r>
            <a:r>
              <a:rPr lang="hu-HU" sz="1400" dirty="0" err="1" smtClean="0">
                <a:latin typeface="Century Gothic" panose="020B0502020202020204" pitchFamily="34" charset="0"/>
              </a:rPr>
              <a:t>gréderezése</a:t>
            </a:r>
            <a:r>
              <a:rPr lang="hu-HU" sz="1400" dirty="0" smtClean="0">
                <a:latin typeface="Century Gothic" panose="020B0502020202020204" pitchFamily="34" charset="0"/>
              </a:rPr>
              <a:t>, padkázása, 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Aszfalthibák javítása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Aszfaltozás az Árpád u,, Sziget u. összekötő, Petőfi S. u vége, Béke u. végén.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Bekötőutakon sárrázó kialakítása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Szőlőhegyi utak kritikus szakaszainak javítása</a:t>
            </a:r>
            <a:endParaRPr lang="hu-HU" sz="1400" dirty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hu-HU" sz="1400" dirty="0">
              <a:latin typeface="Century Gothic" panose="020B0502020202020204" pitchFamily="34" charset="0"/>
            </a:endParaRP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268760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Milyen fejlesztéseket tervezünk  2014-ben ?</a:t>
            </a:r>
            <a:br>
              <a:rPr lang="hu-HU" sz="2800" dirty="0" smtClean="0">
                <a:latin typeface="Century Gothic" panose="020B0502020202020204" pitchFamily="34" charset="0"/>
              </a:rPr>
            </a:br>
            <a:r>
              <a:rPr lang="hu-HU" sz="2800" dirty="0" smtClean="0">
                <a:latin typeface="Century Gothic" panose="020B0502020202020204" pitchFamily="34" charset="0"/>
              </a:rPr>
              <a:t>I.</a:t>
            </a:r>
            <a:endParaRPr lang="hu-HU" sz="28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56792"/>
            <a:ext cx="199754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428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pPr lvl="0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hu-HU" sz="1800" b="1" dirty="0" smtClean="0">
                <a:latin typeface="Century Gothic" panose="020B0502020202020204" pitchFamily="34" charset="0"/>
              </a:rPr>
              <a:t>Árkok, hidak, átereszek:</a:t>
            </a:r>
          </a:p>
          <a:p>
            <a:pPr marL="0" lvl="0" indent="0">
              <a:lnSpc>
                <a:spcPct val="114000"/>
              </a:lnSpc>
              <a:buNone/>
            </a:pPr>
            <a:endParaRPr lang="hu-HU" sz="1000" dirty="0">
              <a:latin typeface="Century Gothic" panose="020B0502020202020204" pitchFamily="34" charset="0"/>
            </a:endParaRP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Kossuth L. u.., Rózsa u., Béke u. egyes árokszakaszainak felújítása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Iskola előtti árokszakasz lefedése, parkoló kialakítása</a:t>
            </a:r>
            <a:endParaRPr lang="hu-HU" sz="1400" dirty="0">
              <a:latin typeface="Century Gothic" panose="020B0502020202020204" pitchFamily="34" charset="0"/>
            </a:endParaRPr>
          </a:p>
          <a:p>
            <a:endParaRPr lang="hu-HU" sz="1400" dirty="0" smtClean="0"/>
          </a:p>
          <a:p>
            <a:pPr lvl="0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hu-HU" sz="1800" b="1" dirty="0" smtClean="0">
                <a:latin typeface="Century Gothic" panose="020B0502020202020204" pitchFamily="34" charset="0"/>
              </a:rPr>
              <a:t>Parkok, zöld területek:</a:t>
            </a:r>
            <a:endParaRPr lang="hu-HU" sz="1800" b="1" dirty="0">
              <a:latin typeface="Century Gothic" panose="020B0502020202020204" pitchFamily="34" charset="0"/>
            </a:endParaRPr>
          </a:p>
          <a:p>
            <a:pPr marL="0" lvl="0" indent="0">
              <a:lnSpc>
                <a:spcPct val="114000"/>
              </a:lnSpc>
              <a:buNone/>
            </a:pPr>
            <a:endParaRPr lang="hu-HU" sz="1000" dirty="0">
              <a:latin typeface="Century Gothic" panose="020B0502020202020204" pitchFamily="34" charset="0"/>
            </a:endParaRP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Ady E u és a Petőfi S. u kereszteződésében lévő park felújítása. 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Padok felújítása, kihelyezése 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Virágosítás (parkok, intézmények, közterületek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Illegális hulladéklerakó helyek megszüntetése, 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Temető kerítésének megépítése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hu-HU" sz="1400" b="1" dirty="0">
              <a:latin typeface="Century Gothic" panose="020B0502020202020204" pitchFamily="34" charset="0"/>
            </a:endParaRPr>
          </a:p>
          <a:p>
            <a:pPr lvl="0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hu-HU" sz="1800" b="1" dirty="0" smtClean="0">
                <a:latin typeface="Century Gothic" panose="020B0502020202020204" pitchFamily="34" charset="0"/>
              </a:rPr>
              <a:t>Önkormányzati épületek korszerűsítése:</a:t>
            </a:r>
          </a:p>
          <a:p>
            <a:pPr lvl="0">
              <a:lnSpc>
                <a:spcPct val="114000"/>
              </a:lnSpc>
              <a:buFont typeface="Wingdings" panose="05000000000000000000" pitchFamily="2" charset="2"/>
              <a:buChar char="v"/>
            </a:pPr>
            <a:endParaRPr lang="hu-HU" sz="1000" dirty="0">
              <a:latin typeface="Century Gothic" panose="020B0502020202020204" pitchFamily="34" charset="0"/>
            </a:endParaRP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Művelődési Ház: világítás, fűtés, tető, parketta csiszolása, lakkozása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Orvosi rendelő, polgármesteri hivatal: nyílászárók cseréje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Könyvtár: nyílászárók felújítása, javítása, mázolása</a:t>
            </a:r>
            <a:endParaRPr lang="hu-HU" sz="1400" dirty="0">
              <a:latin typeface="Century Gothic" panose="020B0502020202020204" pitchFamily="34" charset="0"/>
            </a:endParaRPr>
          </a:p>
          <a:p>
            <a:pPr marL="0" lvl="0" indent="0">
              <a:lnSpc>
                <a:spcPct val="114000"/>
              </a:lnSpc>
              <a:buNone/>
            </a:pPr>
            <a:endParaRPr lang="hu-HU" sz="1000" dirty="0">
              <a:latin typeface="Century Gothic" panose="020B0502020202020204" pitchFamily="34" charset="0"/>
            </a:endParaRP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hu-HU" sz="1400" dirty="0">
              <a:latin typeface="Century Gothic" panose="020B0502020202020204" pitchFamily="34" charset="0"/>
            </a:endParaRP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pPr algn="ctr"/>
            <a:r>
              <a:rPr lang="hu-HU" sz="2800" dirty="0" smtClean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  <a:t>Milyen </a:t>
            </a:r>
            <a:r>
              <a:rPr lang="hu-HU" sz="2800" dirty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  <a:t>fejlesztéseket tervezünk </a:t>
            </a:r>
            <a:r>
              <a:rPr lang="hu-HU" sz="2800" dirty="0" smtClean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  <a:t> 2014-ben </a:t>
            </a:r>
            <a:r>
              <a:rPr lang="hu-HU" sz="2800" dirty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  <a:t>?</a:t>
            </a:r>
            <a:br>
              <a:rPr lang="hu-HU" sz="2800" dirty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</a:br>
            <a:r>
              <a:rPr lang="hu-HU" sz="2800" dirty="0" smtClean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  <a:t>II.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98354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hu-HU" sz="1800" b="1" dirty="0" smtClean="0">
                <a:latin typeface="Century Gothic" panose="020B0502020202020204" pitchFamily="34" charset="0"/>
              </a:rPr>
              <a:t>Játszótér (pihenőpont) kialakítása</a:t>
            </a:r>
          </a:p>
          <a:p>
            <a:pPr marL="0" lvl="0" indent="0">
              <a:lnSpc>
                <a:spcPct val="114000"/>
              </a:lnSpc>
              <a:buNone/>
            </a:pPr>
            <a:r>
              <a:rPr lang="hu-HU" sz="1800" b="1" dirty="0" smtClean="0">
                <a:latin typeface="Century Gothic" panose="020B0502020202020204" pitchFamily="34" charset="0"/>
              </a:rPr>
              <a:t> </a:t>
            </a:r>
            <a:endParaRPr lang="hu-HU" sz="1000" dirty="0">
              <a:latin typeface="Century Gothic" panose="020B0502020202020204" pitchFamily="34" charset="0"/>
            </a:endParaRP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Kossuth </a:t>
            </a:r>
            <a:r>
              <a:rPr lang="hu-HU" sz="1400" dirty="0" err="1" smtClean="0">
                <a:latin typeface="Century Gothic" panose="020B0502020202020204" pitchFamily="34" charset="0"/>
              </a:rPr>
              <a:t>L.u</a:t>
            </a:r>
            <a:r>
              <a:rPr lang="hu-HU" sz="1400" dirty="0" smtClean="0">
                <a:latin typeface="Century Gothic" panose="020B0502020202020204" pitchFamily="34" charset="0"/>
              </a:rPr>
              <a:t> (volt játszótér helyén)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5 millió Ft  (háromtornyú kalandvár, hinta)</a:t>
            </a:r>
            <a:endParaRPr lang="hu-HU" sz="1400" dirty="0">
              <a:latin typeface="Century Gothic" panose="020B0502020202020204" pitchFamily="34" charset="0"/>
            </a:endParaRP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Pályázat elbírálás alatt.</a:t>
            </a:r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568909" y="188640"/>
            <a:ext cx="8229600" cy="1143000"/>
          </a:xfrm>
        </p:spPr>
        <p:txBody>
          <a:bodyPr/>
          <a:lstStyle/>
          <a:p>
            <a:pPr algn="ctr"/>
            <a:r>
              <a:rPr lang="hu-HU" sz="2800" dirty="0" smtClean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  <a:t>Milyen </a:t>
            </a:r>
            <a:r>
              <a:rPr lang="hu-HU" sz="2800" dirty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  <a:t>fejlesztéseket tervezünk </a:t>
            </a:r>
            <a:r>
              <a:rPr lang="hu-HU" sz="2800" dirty="0" smtClean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  <a:t> 2014-ben </a:t>
            </a:r>
            <a:r>
              <a:rPr lang="hu-HU" sz="2800" dirty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  <a:t>?</a:t>
            </a:r>
            <a:br>
              <a:rPr lang="hu-HU" sz="2800" dirty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</a:br>
            <a:r>
              <a:rPr lang="hu-HU" sz="2800" dirty="0" smtClean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  <a:t>III.</a:t>
            </a:r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56992"/>
            <a:ext cx="454389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95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24000"/>
              </a:lnSpc>
              <a:buFont typeface="Wingdings" panose="05000000000000000000" pitchFamily="2" charset="2"/>
              <a:buChar char="v"/>
            </a:pPr>
            <a:r>
              <a:rPr lang="hu-HU" sz="1800" b="1" dirty="0" smtClean="0">
                <a:latin typeface="Century Gothic" panose="020B0502020202020204" pitchFamily="34" charset="0"/>
              </a:rPr>
              <a:t>Sportcsarnok II. ütemének megkezdése</a:t>
            </a:r>
            <a:endParaRPr lang="hu-HU" sz="1000" dirty="0">
              <a:latin typeface="Century Gothic" panose="020B0502020202020204" pitchFamily="34" charset="0"/>
            </a:endParaRPr>
          </a:p>
          <a:p>
            <a:pPr lvl="1">
              <a:lnSpc>
                <a:spcPct val="12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20 millió Ft –</a:t>
            </a:r>
            <a:r>
              <a:rPr lang="hu-HU" sz="1400" dirty="0" err="1" smtClean="0">
                <a:latin typeface="Century Gothic" panose="020B0502020202020204" pitchFamily="34" charset="0"/>
              </a:rPr>
              <a:t>os</a:t>
            </a:r>
            <a:r>
              <a:rPr lang="hu-HU" sz="1400" dirty="0" smtClean="0">
                <a:latin typeface="Century Gothic" panose="020B0502020202020204" pitchFamily="34" charset="0"/>
              </a:rPr>
              <a:t>  BM pályázat elbírálás alatt</a:t>
            </a:r>
            <a:endParaRPr lang="hu-HU" sz="1400" dirty="0">
              <a:latin typeface="Century Gothic" panose="020B0502020202020204" pitchFamily="34" charset="0"/>
            </a:endParaRPr>
          </a:p>
          <a:p>
            <a:pPr lvl="1">
              <a:lnSpc>
                <a:spcPct val="12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küzdőtér kialakítása</a:t>
            </a:r>
          </a:p>
          <a:p>
            <a:pPr lvl="1">
              <a:lnSpc>
                <a:spcPct val="12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További, nagyobb volumenű pályázatot igényel</a:t>
            </a:r>
            <a:endParaRPr lang="hu-HU" sz="1400" dirty="0">
              <a:latin typeface="Century Gothic" panose="020B0502020202020204" pitchFamily="34" charset="0"/>
            </a:endParaRPr>
          </a:p>
          <a:p>
            <a:pPr lvl="1">
              <a:lnSpc>
                <a:spcPct val="124000"/>
              </a:lnSpc>
              <a:buFont typeface="Wingdings" panose="05000000000000000000" pitchFamily="2" charset="2"/>
              <a:buChar char="§"/>
            </a:pPr>
            <a:endParaRPr lang="hu-HU" sz="1400" dirty="0">
              <a:latin typeface="Century Gothic" panose="020B0502020202020204" pitchFamily="34" charset="0"/>
            </a:endParaRPr>
          </a:p>
          <a:p>
            <a:pPr lvl="0">
              <a:lnSpc>
                <a:spcPct val="124000"/>
              </a:lnSpc>
              <a:buFont typeface="Wingdings" panose="05000000000000000000" pitchFamily="2" charset="2"/>
              <a:buChar char="v"/>
            </a:pPr>
            <a:r>
              <a:rPr lang="hu-HU" sz="1800" b="1" dirty="0">
                <a:latin typeface="Century Gothic" panose="020B0502020202020204" pitchFamily="34" charset="0"/>
              </a:rPr>
              <a:t>M</a:t>
            </a:r>
            <a:r>
              <a:rPr lang="hu-HU" sz="1800" b="1" dirty="0" smtClean="0">
                <a:latin typeface="Century Gothic" panose="020B0502020202020204" pitchFamily="34" charset="0"/>
              </a:rPr>
              <a:t>űvelődési </a:t>
            </a:r>
            <a:r>
              <a:rPr lang="hu-HU" sz="1800" b="1" dirty="0" smtClean="0">
                <a:latin typeface="Century Gothic" panose="020B0502020202020204" pitchFamily="34" charset="0"/>
              </a:rPr>
              <a:t>Ház korszerűsítése</a:t>
            </a:r>
            <a:endParaRPr lang="hu-HU" sz="1000" dirty="0">
              <a:latin typeface="Century Gothic" panose="020B0502020202020204" pitchFamily="34" charset="0"/>
            </a:endParaRPr>
          </a:p>
          <a:p>
            <a:pPr lvl="1">
              <a:lnSpc>
                <a:spcPct val="12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Pályázati lehetőség függvényében</a:t>
            </a:r>
          </a:p>
          <a:p>
            <a:pPr lvl="1">
              <a:lnSpc>
                <a:spcPct val="124000"/>
              </a:lnSpc>
              <a:buFont typeface="Wingdings" panose="05000000000000000000" pitchFamily="2" charset="2"/>
              <a:buChar char="§"/>
            </a:pPr>
            <a:endParaRPr lang="hu-HU" sz="1400" dirty="0" smtClean="0">
              <a:latin typeface="Century Gothic" panose="020B0502020202020204" pitchFamily="34" charset="0"/>
            </a:endParaRPr>
          </a:p>
          <a:p>
            <a:pPr lvl="0">
              <a:lnSpc>
                <a:spcPct val="124000"/>
              </a:lnSpc>
              <a:buFont typeface="Wingdings" panose="05000000000000000000" pitchFamily="2" charset="2"/>
              <a:buChar char="v"/>
            </a:pPr>
            <a:r>
              <a:rPr lang="hu-HU" sz="1800" b="1" dirty="0" smtClean="0">
                <a:latin typeface="Century Gothic" panose="020B0502020202020204" pitchFamily="34" charset="0"/>
              </a:rPr>
              <a:t>Iskola külső vakolatának, tetőszerkezetének felújítása</a:t>
            </a:r>
            <a:r>
              <a:rPr lang="hu-HU" sz="1800" b="1" dirty="0">
                <a:latin typeface="Century Gothic" panose="020B0502020202020204" pitchFamily="34" charset="0"/>
              </a:rPr>
              <a:t>, </a:t>
            </a:r>
            <a:r>
              <a:rPr lang="hu-HU" sz="1800" b="1" dirty="0" smtClean="0">
                <a:latin typeface="Century Gothic" panose="020B0502020202020204" pitchFamily="34" charset="0"/>
              </a:rPr>
              <a:t>hőszigetelése</a:t>
            </a:r>
            <a:endParaRPr lang="hu-HU" sz="1000" dirty="0">
              <a:latin typeface="Century Gothic" panose="020B0502020202020204" pitchFamily="34" charset="0"/>
            </a:endParaRPr>
          </a:p>
          <a:p>
            <a:pPr lvl="1">
              <a:lnSpc>
                <a:spcPct val="124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latin typeface="Century Gothic" panose="020B0502020202020204" pitchFamily="34" charset="0"/>
              </a:rPr>
              <a:t>Pályázati lehetőség </a:t>
            </a:r>
            <a:r>
              <a:rPr lang="hu-HU" sz="1400" dirty="0" smtClean="0">
                <a:latin typeface="Century Gothic" panose="020B0502020202020204" pitchFamily="34" charset="0"/>
              </a:rPr>
              <a:t>függvényében</a:t>
            </a:r>
          </a:p>
          <a:p>
            <a:pPr lvl="1">
              <a:lnSpc>
                <a:spcPct val="124000"/>
              </a:lnSpc>
              <a:buFont typeface="Wingdings" panose="05000000000000000000" pitchFamily="2" charset="2"/>
              <a:buChar char="§"/>
            </a:pPr>
            <a:endParaRPr lang="hu-HU" sz="1400" dirty="0">
              <a:latin typeface="Century Gothic" panose="020B0502020202020204" pitchFamily="34" charset="0"/>
            </a:endParaRPr>
          </a:p>
          <a:p>
            <a:pPr lvl="0">
              <a:lnSpc>
                <a:spcPct val="124000"/>
              </a:lnSpc>
              <a:buFont typeface="Wingdings" panose="05000000000000000000" pitchFamily="2" charset="2"/>
              <a:buChar char="v"/>
            </a:pPr>
            <a:r>
              <a:rPr lang="hu-HU" sz="1800" b="1" dirty="0" smtClean="0">
                <a:latin typeface="Century Gothic" panose="020B0502020202020204" pitchFamily="34" charset="0"/>
              </a:rPr>
              <a:t>Polgármesteri hivatal tetőzetének felújítása</a:t>
            </a:r>
            <a:endParaRPr lang="hu-HU" sz="1000" dirty="0">
              <a:latin typeface="Century Gothic" panose="020B0502020202020204" pitchFamily="34" charset="0"/>
            </a:endParaRPr>
          </a:p>
          <a:p>
            <a:pPr lvl="1">
              <a:lnSpc>
                <a:spcPct val="124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latin typeface="Century Gothic" panose="020B0502020202020204" pitchFamily="34" charset="0"/>
              </a:rPr>
              <a:t>Pályázati lehetőség </a:t>
            </a:r>
            <a:r>
              <a:rPr lang="hu-HU" sz="1400" dirty="0" smtClean="0">
                <a:latin typeface="Century Gothic" panose="020B0502020202020204" pitchFamily="34" charset="0"/>
              </a:rPr>
              <a:t>függvényében</a:t>
            </a:r>
          </a:p>
          <a:p>
            <a:pPr lvl="1">
              <a:lnSpc>
                <a:spcPct val="124000"/>
              </a:lnSpc>
              <a:buFont typeface="Wingdings" panose="05000000000000000000" pitchFamily="2" charset="2"/>
              <a:buChar char="§"/>
            </a:pPr>
            <a:endParaRPr lang="hu-HU" sz="1400" dirty="0">
              <a:latin typeface="Century Gothic" panose="020B0502020202020204" pitchFamily="34" charset="0"/>
            </a:endParaRPr>
          </a:p>
          <a:p>
            <a:pPr lvl="0">
              <a:lnSpc>
                <a:spcPct val="124000"/>
              </a:lnSpc>
              <a:buFont typeface="Wingdings" panose="05000000000000000000" pitchFamily="2" charset="2"/>
              <a:buChar char="v"/>
            </a:pPr>
            <a:r>
              <a:rPr lang="hu-HU" sz="1800" b="1" dirty="0" smtClean="0">
                <a:latin typeface="Century Gothic" panose="020B0502020202020204" pitchFamily="34" charset="0"/>
              </a:rPr>
              <a:t>Önkormányzati utak aszfaltozása</a:t>
            </a:r>
            <a:endParaRPr lang="hu-HU" sz="800" dirty="0">
              <a:latin typeface="Century Gothic" panose="020B0502020202020204" pitchFamily="34" charset="0"/>
            </a:endParaRPr>
          </a:p>
          <a:p>
            <a:pPr lvl="1">
              <a:lnSpc>
                <a:spcPct val="124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latin typeface="Century Gothic" panose="020B0502020202020204" pitchFamily="34" charset="0"/>
              </a:rPr>
              <a:t>Pályázati lehetőség függvényében</a:t>
            </a:r>
            <a:endParaRPr lang="hu-HU" dirty="0"/>
          </a:p>
          <a:p>
            <a:pPr lvl="1">
              <a:lnSpc>
                <a:spcPct val="124000"/>
              </a:lnSpc>
              <a:buFont typeface="Wingdings" panose="05000000000000000000" pitchFamily="2" charset="2"/>
              <a:buChar char="§"/>
            </a:pPr>
            <a:endParaRPr lang="hu-HU" sz="1400" dirty="0" smtClean="0"/>
          </a:p>
          <a:p>
            <a:pPr lvl="0">
              <a:lnSpc>
                <a:spcPct val="124000"/>
              </a:lnSpc>
              <a:buFont typeface="Wingdings" panose="05000000000000000000" pitchFamily="2" charset="2"/>
              <a:buChar char="v"/>
            </a:pPr>
            <a:r>
              <a:rPr lang="hu-HU" sz="1800" b="1" dirty="0" smtClean="0">
                <a:latin typeface="Century Gothic" panose="020B0502020202020204" pitchFamily="34" charset="0"/>
              </a:rPr>
              <a:t>Új ravatalozó építése</a:t>
            </a:r>
            <a:endParaRPr lang="hu-HU" sz="800" dirty="0" smtClean="0">
              <a:latin typeface="Century Gothic" panose="020B0502020202020204" pitchFamily="34" charset="0"/>
            </a:endParaRPr>
          </a:p>
          <a:p>
            <a:pPr lvl="1">
              <a:lnSpc>
                <a:spcPct val="124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Century Gothic" panose="020B0502020202020204" pitchFamily="34" charset="0"/>
              </a:rPr>
              <a:t>Pályázati </a:t>
            </a:r>
            <a:r>
              <a:rPr lang="hu-HU" sz="1400" dirty="0">
                <a:latin typeface="Century Gothic" panose="020B0502020202020204" pitchFamily="34" charset="0"/>
              </a:rPr>
              <a:t>lehetőség függvényében</a:t>
            </a:r>
            <a:endParaRPr lang="hu-HU" dirty="0"/>
          </a:p>
          <a:p>
            <a:pPr marL="457200" lvl="1" indent="0">
              <a:lnSpc>
                <a:spcPct val="114000"/>
              </a:lnSpc>
              <a:buNone/>
            </a:pPr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1143000"/>
          </a:xfrm>
        </p:spPr>
        <p:txBody>
          <a:bodyPr/>
          <a:lstStyle/>
          <a:p>
            <a:pPr algn="ctr"/>
            <a:r>
              <a:rPr lang="hu-HU" sz="2800" dirty="0" smtClean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  <a:t>Milyen </a:t>
            </a:r>
            <a:r>
              <a:rPr lang="hu-HU" sz="2800" dirty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  <a:t>fejlesztéseket tervezünk </a:t>
            </a:r>
            <a:r>
              <a:rPr lang="hu-HU" sz="2800" dirty="0" smtClean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  <a:t> 2014-ben </a:t>
            </a:r>
            <a:r>
              <a:rPr lang="hu-HU" sz="2800" dirty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  <a:t>?</a:t>
            </a:r>
            <a:br>
              <a:rPr lang="hu-HU" sz="2800" dirty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</a:br>
            <a:r>
              <a:rPr lang="hu-HU" sz="2800" dirty="0" smtClean="0">
                <a:solidFill>
                  <a:prstClr val="black">
                    <a:alpha val="100000"/>
                  </a:prstClr>
                </a:solidFill>
                <a:latin typeface="Century Gothic" panose="020B0502020202020204" pitchFamily="34" charset="0"/>
              </a:rPr>
              <a:t>IV.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99214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hu-HU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hu-HU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hu-HU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hu-HU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Century Gothic" panose="020B0502020202020204" pitchFamily="34" charset="0"/>
              </a:rPr>
              <a:t>Köszönöm megtisztelő figyelmüket!</a:t>
            </a:r>
            <a:endParaRPr lang="hu-H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4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1800" b="1" dirty="0" smtClean="0">
                <a:latin typeface="Century Gothic" panose="020B0502020202020204" pitchFamily="34" charset="0"/>
              </a:rPr>
              <a:t>Békétlenség</a:t>
            </a:r>
            <a:r>
              <a:rPr lang="hu-HU" sz="1800" dirty="0" smtClean="0">
                <a:latin typeface="Century Gothic" panose="020B0502020202020204" pitchFamily="34" charset="0"/>
              </a:rPr>
              <a:t> az emberek között,</a:t>
            </a:r>
          </a:p>
          <a:p>
            <a:pPr>
              <a:buFont typeface="Wingdings" panose="05000000000000000000" pitchFamily="2" charset="2"/>
              <a:buChar char="v"/>
            </a:pPr>
            <a:endParaRPr lang="hu-HU" sz="800" dirty="0" smtClean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800" b="1" dirty="0" smtClean="0">
                <a:latin typeface="Century Gothic" panose="020B0502020202020204" pitchFamily="34" charset="0"/>
              </a:rPr>
              <a:t>Csődhelyzet</a:t>
            </a:r>
            <a:r>
              <a:rPr lang="hu-HU" sz="1800" dirty="0" smtClean="0">
                <a:latin typeface="Century Gothic" panose="020B0502020202020204" pitchFamily="34" charset="0"/>
              </a:rPr>
              <a:t> a 90 napon túli kifizetetlen számlatartozások miatt,</a:t>
            </a:r>
          </a:p>
          <a:p>
            <a:pPr>
              <a:buFont typeface="Wingdings" panose="05000000000000000000" pitchFamily="2" charset="2"/>
              <a:buChar char="v"/>
            </a:pPr>
            <a:endParaRPr lang="hu-HU" sz="800" dirty="0" smtClean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800" b="1" dirty="0" smtClean="0">
                <a:latin typeface="Century Gothic" panose="020B0502020202020204" pitchFamily="34" charset="0"/>
              </a:rPr>
              <a:t>20-30 éves elmaradás a falu szinte minden területén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Century Gothic" panose="020B0502020202020204" pitchFamily="34" charset="0"/>
              </a:rPr>
              <a:t>Járhatatlanná vált, balesetveszélyes gyalogjárdák,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Century Gothic" panose="020B0502020202020204" pitchFamily="34" charset="0"/>
              </a:rPr>
              <a:t>Elhanyagolt, kátyúkkal teli önkormányzati utak,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Century Gothic" panose="020B0502020202020204" pitchFamily="34" charset="0"/>
              </a:rPr>
              <a:t>Gondozatlan csapadékelvezető árokrendszer,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1800" dirty="0">
                <a:latin typeface="Century Gothic" panose="020B0502020202020204" pitchFamily="34" charset="0"/>
              </a:rPr>
              <a:t>Feliszapolódott folyóvizek,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Century Gothic" panose="020B0502020202020204" pitchFamily="34" charset="0"/>
              </a:rPr>
              <a:t>Leamortizálódott épületek,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Century Gothic" panose="020B0502020202020204" pitchFamily="34" charset="0"/>
              </a:rPr>
              <a:t>Korszerűtlen munkafeltételek az intézményekben.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hu-HU" sz="1400" dirty="0" smtClean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hu-HU" sz="1800" dirty="0">
              <a:latin typeface="Century Gothic" panose="020B0502020202020204" pitchFamily="34" charset="0"/>
            </a:endParaRP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Honnan indultunk?</a:t>
            </a:r>
            <a:endParaRPr lang="hu-HU" sz="28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C:\Users\almera\Desktop\képek-mi újságunk\DSCF0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61236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mera\Desktop\PICT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497" y="4361236"/>
            <a:ext cx="1588579" cy="21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374066_504105756279690_1752888657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633" y="4361236"/>
            <a:ext cx="2824141" cy="21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971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1845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1800" dirty="0" smtClean="0">
                <a:latin typeface="Century Gothic" panose="020B0502020202020204" pitchFamily="34" charset="0"/>
              </a:rPr>
              <a:t>2010 : Az önkormányzat adósságállománya </a:t>
            </a:r>
            <a:r>
              <a:rPr lang="hu-HU" sz="1800" b="1" dirty="0" smtClean="0">
                <a:latin typeface="Century Gothic" panose="020B0502020202020204" pitchFamily="34" charset="0"/>
              </a:rPr>
              <a:t>340 millió forint volt</a:t>
            </a:r>
          </a:p>
          <a:p>
            <a:pPr>
              <a:buFont typeface="Wingdings" panose="05000000000000000000" pitchFamily="2" charset="2"/>
              <a:buChar char="v"/>
            </a:pPr>
            <a:endParaRPr lang="hu-HU" sz="1800" dirty="0" smtClean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800" dirty="0" smtClean="0">
                <a:latin typeface="Century Gothic" panose="020B0502020202020204" pitchFamily="34" charset="0"/>
              </a:rPr>
              <a:t>2011-2012 : </a:t>
            </a:r>
            <a:r>
              <a:rPr lang="hu-HU" sz="1800" b="1" dirty="0">
                <a:latin typeface="Century Gothic" panose="020B0502020202020204" pitchFamily="34" charset="0"/>
              </a:rPr>
              <a:t>A</a:t>
            </a:r>
            <a:r>
              <a:rPr lang="hu-HU" sz="1800" b="1" dirty="0" smtClean="0">
                <a:latin typeface="Century Gothic" panose="020B0502020202020204" pitchFamily="34" charset="0"/>
              </a:rPr>
              <a:t>dósságrendezési eljárás </a:t>
            </a:r>
          </a:p>
          <a:p>
            <a:pPr>
              <a:buFont typeface="Wingdings" panose="05000000000000000000" pitchFamily="2" charset="2"/>
              <a:buChar char="v"/>
            </a:pPr>
            <a:endParaRPr lang="hu-HU" sz="1800" b="1" dirty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1800" b="1" dirty="0" smtClean="0">
                <a:latin typeface="Century Gothic" panose="020B0502020202020204" pitchFamily="34" charset="0"/>
              </a:rPr>
              <a:t>A válságköltségvetés kizárólag </a:t>
            </a:r>
            <a:r>
              <a:rPr lang="hu-HU" sz="1800" b="1" dirty="0">
                <a:latin typeface="Century Gothic" panose="020B0502020202020204" pitchFamily="34" charset="0"/>
              </a:rPr>
              <a:t>a kötelező önkormányzati feladatok </a:t>
            </a:r>
            <a:r>
              <a:rPr lang="hu-HU" sz="1800" b="1" dirty="0" smtClean="0">
                <a:latin typeface="Century Gothic" panose="020B0502020202020204" pitchFamily="34" charset="0"/>
              </a:rPr>
              <a:t>ellátását biztosította. </a:t>
            </a:r>
            <a:r>
              <a:rPr lang="hu-HU" sz="1800" dirty="0" smtClean="0">
                <a:latin typeface="Century Gothic" panose="020B0502020202020204" pitchFamily="34" charset="0"/>
              </a:rPr>
              <a:t>(Óvodai, iskolai ,egészségügyi ellátás, utak, járdák karbantartása, közvilágítás, ivóvíz, stb</a:t>
            </a:r>
            <a:r>
              <a:rPr lang="hu-HU" sz="1800" dirty="0">
                <a:latin typeface="Century Gothic" panose="020B0502020202020204" pitchFamily="34" charset="0"/>
              </a:rPr>
              <a:t>.) </a:t>
            </a:r>
            <a:endParaRPr lang="hu-HU" sz="1800" dirty="0" smtClean="0">
              <a:latin typeface="Century Gothic" panose="020B0502020202020204" pitchFamily="34" charset="0"/>
            </a:endParaRPr>
          </a:p>
          <a:p>
            <a:pPr marL="457200" lvl="1" indent="0">
              <a:buNone/>
            </a:pPr>
            <a:endParaRPr lang="hu-HU" sz="1000" dirty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Century Gothic" panose="020B0502020202020204" pitchFamily="34" charset="0"/>
              </a:rPr>
              <a:t>Nem vehettünk részt a pályázatokon, </a:t>
            </a:r>
            <a:r>
              <a:rPr lang="hu-HU" sz="1800" b="1" dirty="0" smtClean="0">
                <a:latin typeface="Century Gothic" panose="020B0502020202020204" pitchFamily="34" charset="0"/>
              </a:rPr>
              <a:t>elmaradtak a fejlesztések, a beruházások</a:t>
            </a:r>
            <a:r>
              <a:rPr lang="hu-HU" sz="1800" dirty="0" smtClean="0">
                <a:latin typeface="Century Gothic" panose="020B0502020202020204" pitchFamily="34" charset="0"/>
              </a:rPr>
              <a:t>, a szükséges eszközvásárlások, és nem fizethettük ki a képviselői tiszteletdíjakat)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hu-HU" sz="1000" dirty="0" smtClean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Century Gothic" panose="020B0502020202020204" pitchFamily="34" charset="0"/>
              </a:rPr>
              <a:t>Sikerült megőriznünk a </a:t>
            </a:r>
            <a:r>
              <a:rPr lang="hu-HU" sz="1800" b="1" dirty="0" smtClean="0">
                <a:latin typeface="Century Gothic" panose="020B0502020202020204" pitchFamily="34" charset="0"/>
              </a:rPr>
              <a:t>település működőképességét és vagyontárgyait,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hu-HU" sz="1000" dirty="0" smtClean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1800" dirty="0" smtClean="0">
                <a:latin typeface="Century Gothic" panose="020B0502020202020204" pitchFamily="34" charset="0"/>
              </a:rPr>
              <a:t>Teljes egészében </a:t>
            </a:r>
            <a:r>
              <a:rPr lang="hu-HU" sz="1800" b="1" dirty="0" smtClean="0">
                <a:latin typeface="Century Gothic" panose="020B0502020202020204" pitchFamily="34" charset="0"/>
              </a:rPr>
              <a:t>rendezni tudtuk az önkormányzat adósságát</a:t>
            </a:r>
            <a:r>
              <a:rPr lang="hu-HU" sz="1800" dirty="0" smtClean="0">
                <a:latin typeface="Century Gothic" panose="020B0502020202020204" pitchFamily="34" charset="0"/>
              </a:rPr>
              <a:t>,</a:t>
            </a:r>
            <a:r>
              <a:rPr lang="hu-HU" sz="1800" dirty="0">
                <a:latin typeface="Century Gothic" panose="020B0502020202020204" pitchFamily="34" charset="0"/>
              </a:rPr>
              <a:t> </a:t>
            </a:r>
            <a:endParaRPr lang="hu-HU" sz="1800" dirty="0" smtClean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hu-HU" sz="1000" dirty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hu-HU" sz="1800" b="1" dirty="0" smtClean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800" dirty="0" smtClean="0">
                <a:latin typeface="Century Gothic" panose="020B0502020202020204" pitchFamily="34" charset="0"/>
              </a:rPr>
              <a:t>2013 : Az </a:t>
            </a:r>
            <a:r>
              <a:rPr lang="hu-HU" sz="1800" dirty="0">
                <a:latin typeface="Century Gothic" panose="020B0502020202020204" pitchFamily="34" charset="0"/>
              </a:rPr>
              <a:t>önkormányzat </a:t>
            </a:r>
            <a:r>
              <a:rPr lang="hu-HU" sz="1800" b="1" dirty="0">
                <a:latin typeface="Century Gothic" panose="020B0502020202020204" pitchFamily="34" charset="0"/>
              </a:rPr>
              <a:t>pénzügyi helyzete stabilizálódott. </a:t>
            </a:r>
          </a:p>
          <a:p>
            <a:pPr lvl="0">
              <a:buFont typeface="Wingdings" panose="05000000000000000000" pitchFamily="2" charset="2"/>
              <a:buChar char="v"/>
            </a:pPr>
            <a:endParaRPr lang="hu-HU" sz="1800" b="1" dirty="0" smtClean="0">
              <a:latin typeface="Century Gothic" panose="020B0502020202020204" pitchFamily="34" charset="0"/>
            </a:endParaRPr>
          </a:p>
          <a:p>
            <a:pPr marL="457200" lvl="1" indent="0">
              <a:buNone/>
            </a:pPr>
            <a:endParaRPr lang="hu-HU" sz="1600" dirty="0" smtClean="0">
              <a:latin typeface="Century Gothic" panose="020B0502020202020204" pitchFamily="34" charset="0"/>
            </a:endParaRPr>
          </a:p>
          <a:p>
            <a:pPr marL="457200" lvl="1" indent="0">
              <a:buNone/>
            </a:pPr>
            <a:endParaRPr lang="hu-HU" sz="1600" dirty="0" smtClean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hu-HU" sz="1800" dirty="0" smtClean="0">
              <a:latin typeface="Century Gothic" panose="020B0502020202020204" pitchFamily="34" charset="0"/>
            </a:endParaRP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Nehéz évek, kemény döntések</a:t>
            </a:r>
            <a:endParaRPr lang="hu-HU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530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25000" lnSpcReduction="20000"/>
          </a:bodyPr>
          <a:lstStyle/>
          <a:p>
            <a:pPr marL="0" indent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hu-HU" sz="3200" dirty="0">
              <a:latin typeface="Century Gothic" panose="020B0502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hu-HU" sz="7200" b="1" dirty="0" smtClean="0">
                <a:latin typeface="Century Gothic" panose="020B0502020202020204" pitchFamily="34" charset="0"/>
              </a:rPr>
              <a:t>2011-ben és 2012-ben </a:t>
            </a:r>
            <a:r>
              <a:rPr lang="hu-HU" sz="7200" dirty="0" smtClean="0">
                <a:latin typeface="Century Gothic" panose="020B0502020202020204" pitchFamily="34" charset="0"/>
              </a:rPr>
              <a:t>a </a:t>
            </a:r>
            <a:r>
              <a:rPr lang="hu-HU" sz="7200" dirty="0">
                <a:latin typeface="Century Gothic" panose="020B0502020202020204" pitchFamily="34" charset="0"/>
              </a:rPr>
              <a:t>lakosság, az egyházi és civil szervezetek, a helyi vállalkozók összefogásával, a támogatók segítségével </a:t>
            </a:r>
            <a:r>
              <a:rPr lang="hu-HU" sz="7200" b="1" dirty="0">
                <a:latin typeface="Century Gothic" panose="020B0502020202020204" pitchFamily="34" charset="0"/>
              </a:rPr>
              <a:t>szebbé, otthonosabbá és élhetőbbé tettük környezetünket.  </a:t>
            </a:r>
          </a:p>
          <a:p>
            <a:pPr marL="0" indent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hu-HU" sz="3200" b="1" dirty="0">
              <a:latin typeface="Century Gothic" panose="020B0502020202020204" pitchFamily="34" charset="0"/>
            </a:endParaRP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u-HU" sz="7200" dirty="0" smtClean="0">
                <a:latin typeface="Century Gothic" panose="020B0502020202020204" pitchFamily="34" charset="0"/>
              </a:rPr>
              <a:t>kinyitottuk </a:t>
            </a:r>
            <a:r>
              <a:rPr lang="hu-HU" sz="7200" dirty="0">
                <a:latin typeface="Century Gothic" panose="020B0502020202020204" pitchFamily="34" charset="0"/>
              </a:rPr>
              <a:t>a </a:t>
            </a:r>
            <a:r>
              <a:rPr lang="hu-HU" sz="7200" b="1" dirty="0">
                <a:latin typeface="Century Gothic" panose="020B0502020202020204" pitchFamily="34" charset="0"/>
              </a:rPr>
              <a:t>sportcsarnokot, </a:t>
            </a:r>
            <a:endParaRPr lang="hu-HU" sz="7200" b="1" dirty="0" smtClean="0">
              <a:latin typeface="Century Gothic" panose="020B0502020202020204" pitchFamily="34" charset="0"/>
            </a:endParaRP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u-HU" sz="7200" dirty="0" smtClean="0">
                <a:latin typeface="Century Gothic" panose="020B0502020202020204" pitchFamily="34" charset="0"/>
              </a:rPr>
              <a:t>felújítottuk </a:t>
            </a:r>
            <a:r>
              <a:rPr lang="hu-HU" sz="7200" dirty="0">
                <a:latin typeface="Century Gothic" panose="020B0502020202020204" pitchFamily="34" charset="0"/>
              </a:rPr>
              <a:t>a település </a:t>
            </a:r>
            <a:r>
              <a:rPr lang="hu-HU" sz="7200" b="1" dirty="0">
                <a:latin typeface="Century Gothic" panose="020B0502020202020204" pitchFamily="34" charset="0"/>
              </a:rPr>
              <a:t>árokrendszerét</a:t>
            </a:r>
            <a:r>
              <a:rPr lang="hu-HU" sz="7200" dirty="0">
                <a:latin typeface="Century Gothic" panose="020B0502020202020204" pitchFamily="34" charset="0"/>
              </a:rPr>
              <a:t>, </a:t>
            </a:r>
            <a:endParaRPr lang="hu-HU" sz="7200" dirty="0" smtClean="0">
              <a:latin typeface="Century Gothic" panose="020B0502020202020204" pitchFamily="34" charset="0"/>
            </a:endParaRP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u-HU" sz="7200" dirty="0" smtClean="0">
                <a:latin typeface="Century Gothic" panose="020B0502020202020204" pitchFamily="34" charset="0"/>
              </a:rPr>
              <a:t>újraaszfaltoztattuk </a:t>
            </a:r>
            <a:r>
              <a:rPr lang="hu-HU" sz="7200" dirty="0">
                <a:latin typeface="Century Gothic" panose="020B0502020202020204" pitchFamily="34" charset="0"/>
              </a:rPr>
              <a:t>a vadászházhoz vezető </a:t>
            </a:r>
            <a:r>
              <a:rPr lang="hu-HU" sz="7200" b="1" dirty="0">
                <a:latin typeface="Century Gothic" panose="020B0502020202020204" pitchFamily="34" charset="0"/>
              </a:rPr>
              <a:t>utat</a:t>
            </a:r>
            <a:r>
              <a:rPr lang="hu-HU" sz="7200" dirty="0">
                <a:latin typeface="Century Gothic" panose="020B0502020202020204" pitchFamily="34" charset="0"/>
              </a:rPr>
              <a:t>, </a:t>
            </a:r>
            <a:endParaRPr lang="hu-HU" sz="7200" dirty="0" smtClean="0">
              <a:latin typeface="Century Gothic" panose="020B0502020202020204" pitchFamily="34" charset="0"/>
            </a:endParaRP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u-HU" sz="7200" dirty="0">
                <a:latin typeface="Century Gothic" panose="020B0502020202020204" pitchFamily="34" charset="0"/>
              </a:rPr>
              <a:t>T</a:t>
            </a:r>
            <a:r>
              <a:rPr lang="hu-HU" sz="7200" dirty="0" smtClean="0">
                <a:latin typeface="Century Gothic" panose="020B0502020202020204" pitchFamily="34" charset="0"/>
              </a:rPr>
              <a:t>öbb </a:t>
            </a:r>
            <a:r>
              <a:rPr lang="hu-HU" sz="7200" dirty="0">
                <a:latin typeface="Century Gothic" panose="020B0502020202020204" pitchFamily="34" charset="0"/>
              </a:rPr>
              <a:t>száz méternyi </a:t>
            </a:r>
            <a:r>
              <a:rPr lang="hu-HU" sz="7200" b="1" dirty="0">
                <a:latin typeface="Century Gothic" panose="020B0502020202020204" pitchFamily="34" charset="0"/>
              </a:rPr>
              <a:t>gyalogjárdát</a:t>
            </a:r>
            <a:r>
              <a:rPr lang="hu-HU" sz="7200" dirty="0">
                <a:latin typeface="Century Gothic" panose="020B0502020202020204" pitchFamily="34" charset="0"/>
              </a:rPr>
              <a:t> építettünk, </a:t>
            </a:r>
            <a:endParaRPr lang="hu-HU" sz="7200" dirty="0" smtClean="0">
              <a:latin typeface="Century Gothic" panose="020B0502020202020204" pitchFamily="34" charset="0"/>
            </a:endParaRP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u-HU" sz="7200" dirty="0">
                <a:latin typeface="Century Gothic" panose="020B0502020202020204" pitchFamily="34" charset="0"/>
              </a:rPr>
              <a:t>H</a:t>
            </a:r>
            <a:r>
              <a:rPr lang="hu-HU" sz="7200" dirty="0" smtClean="0">
                <a:latin typeface="Century Gothic" panose="020B0502020202020204" pitchFamily="34" charset="0"/>
              </a:rPr>
              <a:t>elyrehoztuk </a:t>
            </a:r>
            <a:r>
              <a:rPr lang="hu-HU" sz="7200" dirty="0">
                <a:latin typeface="Century Gothic" panose="020B0502020202020204" pitchFamily="34" charset="0"/>
              </a:rPr>
              <a:t>a megsüllyedt </a:t>
            </a:r>
            <a:r>
              <a:rPr lang="hu-HU" sz="7200" b="1" dirty="0">
                <a:latin typeface="Century Gothic" panose="020B0502020202020204" pitchFamily="34" charset="0"/>
              </a:rPr>
              <a:t>csatornafedeleket, </a:t>
            </a:r>
            <a:endParaRPr lang="hu-HU" sz="7200" b="1" dirty="0" smtClean="0">
              <a:latin typeface="Century Gothic" panose="020B0502020202020204" pitchFamily="34" charset="0"/>
            </a:endParaRP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u-HU" sz="7200" dirty="0">
                <a:latin typeface="Century Gothic" panose="020B0502020202020204" pitchFamily="34" charset="0"/>
              </a:rPr>
              <a:t>K</a:t>
            </a:r>
            <a:r>
              <a:rPr lang="hu-HU" sz="7200" dirty="0" smtClean="0">
                <a:latin typeface="Century Gothic" panose="020B0502020202020204" pitchFamily="34" charset="0"/>
              </a:rPr>
              <a:t>iharcoltuk </a:t>
            </a:r>
            <a:r>
              <a:rPr lang="hu-HU" sz="7200" dirty="0">
                <a:latin typeface="Century Gothic" panose="020B0502020202020204" pitchFamily="34" charset="0"/>
              </a:rPr>
              <a:t>a </a:t>
            </a:r>
            <a:r>
              <a:rPr lang="hu-HU" sz="7200" b="1" dirty="0">
                <a:latin typeface="Century Gothic" panose="020B0502020202020204" pitchFamily="34" charset="0"/>
              </a:rPr>
              <a:t>Malomcsatorna</a:t>
            </a:r>
            <a:r>
              <a:rPr lang="hu-HU" sz="7200" dirty="0">
                <a:latin typeface="Century Gothic" panose="020B0502020202020204" pitchFamily="34" charset="0"/>
              </a:rPr>
              <a:t> kotrását, felújítását, </a:t>
            </a:r>
            <a:endParaRPr lang="hu-HU" sz="7200" dirty="0" smtClean="0">
              <a:latin typeface="Century Gothic" panose="020B0502020202020204" pitchFamily="34" charset="0"/>
            </a:endParaRP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u-HU" sz="7200" dirty="0">
                <a:latin typeface="Century Gothic" panose="020B0502020202020204" pitchFamily="34" charset="0"/>
              </a:rPr>
              <a:t>J</a:t>
            </a:r>
            <a:r>
              <a:rPr lang="hu-HU" sz="7200" dirty="0" smtClean="0">
                <a:latin typeface="Century Gothic" panose="020B0502020202020204" pitchFamily="34" charset="0"/>
              </a:rPr>
              <a:t>elentős </a:t>
            </a:r>
            <a:r>
              <a:rPr lang="hu-HU" sz="7200" dirty="0">
                <a:latin typeface="Century Gothic" panose="020B0502020202020204" pitchFamily="34" charset="0"/>
              </a:rPr>
              <a:t>földmunkát végeztünk a </a:t>
            </a:r>
            <a:r>
              <a:rPr lang="hu-HU" sz="7200" b="1" dirty="0" smtClean="0">
                <a:latin typeface="Century Gothic" panose="020B0502020202020204" pitchFamily="34" charset="0"/>
              </a:rPr>
              <a:t>templomkertben</a:t>
            </a:r>
            <a:r>
              <a:rPr lang="hu-HU" sz="7200" dirty="0" smtClean="0">
                <a:latin typeface="Century Gothic" panose="020B0502020202020204" pitchFamily="34" charset="0"/>
              </a:rPr>
              <a:t> </a:t>
            </a:r>
            <a:r>
              <a:rPr lang="hu-HU" sz="7200" dirty="0">
                <a:latin typeface="Century Gothic" panose="020B0502020202020204" pitchFamily="34" charset="0"/>
              </a:rPr>
              <a:t>és a </a:t>
            </a:r>
            <a:r>
              <a:rPr lang="hu-HU" sz="7200" b="1" dirty="0" smtClean="0">
                <a:latin typeface="Century Gothic" panose="020B0502020202020204" pitchFamily="34" charset="0"/>
              </a:rPr>
              <a:t>temetőben</a:t>
            </a:r>
            <a:r>
              <a:rPr lang="hu-HU" sz="7200" dirty="0" smtClean="0">
                <a:latin typeface="Century Gothic" panose="020B0502020202020204" pitchFamily="34" charset="0"/>
              </a:rPr>
              <a:t>,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hu-HU" sz="7200" dirty="0">
                <a:latin typeface="Century Gothic" panose="020B0502020202020204" pitchFamily="34" charset="0"/>
              </a:rPr>
              <a:t>S</a:t>
            </a:r>
            <a:r>
              <a:rPr lang="hu-HU" sz="7200" dirty="0" smtClean="0">
                <a:latin typeface="Century Gothic" panose="020B0502020202020204" pitchFamily="34" charset="0"/>
              </a:rPr>
              <a:t>zéppé </a:t>
            </a:r>
            <a:r>
              <a:rPr lang="hu-HU" sz="7200" dirty="0">
                <a:latin typeface="Century Gothic" panose="020B0502020202020204" pitchFamily="34" charset="0"/>
              </a:rPr>
              <a:t>tettük a település </a:t>
            </a:r>
            <a:r>
              <a:rPr lang="hu-HU" sz="7200" b="1" dirty="0">
                <a:latin typeface="Century Gothic" panose="020B0502020202020204" pitchFamily="34" charset="0"/>
              </a:rPr>
              <a:t>zöldterületeit, parkjait</a:t>
            </a:r>
            <a:r>
              <a:rPr lang="hu-HU" sz="7200" dirty="0">
                <a:latin typeface="Century Gothic" panose="020B0502020202020204" pitchFamily="34" charset="0"/>
              </a:rPr>
              <a:t>.</a:t>
            </a:r>
          </a:p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>
                <a:latin typeface="Century Gothic" panose="020B0502020202020204" pitchFamily="34" charset="0"/>
              </a:rPr>
              <a:t>Nem tétlenkedtünk az adósságrendezés éveiben sem</a:t>
            </a:r>
            <a:endParaRPr lang="hu-HU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34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64757" y="116632"/>
            <a:ext cx="8229600" cy="1197327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/>
            </a:r>
            <a:br>
              <a:rPr lang="hu-HU" dirty="0" smtClean="0"/>
            </a:br>
            <a:r>
              <a:rPr lang="hu-HU" sz="3100" dirty="0">
                <a:latin typeface="Century Gothic" panose="020B0502020202020204" pitchFamily="34" charset="0"/>
              </a:rPr>
              <a:t>H</a:t>
            </a:r>
            <a:r>
              <a:rPr lang="hu-HU" sz="3100" dirty="0" smtClean="0">
                <a:latin typeface="Century Gothic" panose="020B0502020202020204" pitchFamily="34" charset="0"/>
              </a:rPr>
              <a:t>elyreállítottuk </a:t>
            </a:r>
            <a:r>
              <a:rPr lang="hu-HU" sz="3100" dirty="0">
                <a:latin typeface="Century Gothic" panose="020B0502020202020204" pitchFamily="34" charset="0"/>
              </a:rPr>
              <a:t>a falu árokrendszerét</a:t>
            </a:r>
            <a:r>
              <a:rPr lang="hu-HU" dirty="0"/>
              <a:t/>
            </a:r>
            <a:br>
              <a:rPr lang="hu-HU" dirty="0"/>
            </a:br>
            <a:r>
              <a:rPr lang="hu-HU" altLang="hu-HU" sz="2000" dirty="0">
                <a:latin typeface="Century Gothic" panose="020B0502020202020204" pitchFamily="34" charset="0"/>
              </a:rPr>
              <a:t>(Kossuth </a:t>
            </a:r>
            <a:r>
              <a:rPr lang="hu-HU" altLang="hu-HU" sz="2000" dirty="0" smtClean="0">
                <a:latin typeface="Century Gothic" panose="020B0502020202020204" pitchFamily="34" charset="0"/>
              </a:rPr>
              <a:t>L., </a:t>
            </a:r>
            <a:r>
              <a:rPr lang="hu-HU" altLang="hu-HU" sz="2000" dirty="0">
                <a:latin typeface="Century Gothic" panose="020B0502020202020204" pitchFamily="34" charset="0"/>
              </a:rPr>
              <a:t>Ságvári </a:t>
            </a:r>
            <a:r>
              <a:rPr lang="hu-HU" altLang="hu-HU" sz="2000" dirty="0" smtClean="0">
                <a:latin typeface="Century Gothic" panose="020B0502020202020204" pitchFamily="34" charset="0"/>
              </a:rPr>
              <a:t>E., Béke, </a:t>
            </a:r>
            <a:r>
              <a:rPr lang="hu-HU" altLang="hu-HU" sz="2000" dirty="0">
                <a:latin typeface="Century Gothic" panose="020B0502020202020204" pitchFamily="34" charset="0"/>
              </a:rPr>
              <a:t>Ipar </a:t>
            </a:r>
            <a:r>
              <a:rPr lang="hu-HU" altLang="hu-HU" sz="2000" dirty="0" smtClean="0">
                <a:latin typeface="Century Gothic" panose="020B0502020202020204" pitchFamily="34" charset="0"/>
              </a:rPr>
              <a:t>utcák, Kert-köz</a:t>
            </a:r>
            <a:r>
              <a:rPr lang="hu-HU" altLang="hu-HU" sz="2000" dirty="0">
                <a:latin typeface="Century Gothic" panose="020B0502020202020204" pitchFamily="34" charset="0"/>
              </a:rPr>
              <a:t>, </a:t>
            </a:r>
            <a:r>
              <a:rPr lang="hu-HU" altLang="hu-HU" sz="2000" dirty="0" smtClean="0">
                <a:latin typeface="Century Gothic" panose="020B0502020202020204" pitchFamily="34" charset="0"/>
              </a:rPr>
              <a:t>Kiridó-árok</a:t>
            </a:r>
            <a:r>
              <a:rPr lang="hu-HU" altLang="hu-HU" sz="2000" dirty="0">
                <a:latin typeface="Century Gothic" panose="020B0502020202020204" pitchFamily="34" charset="0"/>
              </a:rPr>
              <a:t>, </a:t>
            </a:r>
            <a:r>
              <a:rPr lang="hu-HU" altLang="hu-HU" sz="2000" dirty="0" smtClean="0">
                <a:latin typeface="Century Gothic" panose="020B0502020202020204" pitchFamily="34" charset="0"/>
              </a:rPr>
              <a:t>öv-árok</a:t>
            </a:r>
            <a:r>
              <a:rPr lang="hu-HU" altLang="hu-HU" sz="2000" dirty="0">
                <a:latin typeface="Century Gothic" panose="020B0502020202020204" pitchFamily="34" charset="0"/>
              </a:rPr>
              <a:t>)</a:t>
            </a:r>
            <a:br>
              <a:rPr lang="hu-HU" altLang="hu-HU" sz="2000" dirty="0">
                <a:latin typeface="Century Gothic" panose="020B0502020202020204" pitchFamily="34" charset="0"/>
              </a:rPr>
            </a:br>
            <a:endParaRPr lang="hu-HU" sz="2000" dirty="0">
              <a:latin typeface="Century Gothic" panose="020B0502020202020204" pitchFamily="34" charset="0"/>
            </a:endParaRPr>
          </a:p>
        </p:txBody>
      </p:sp>
      <p:pic>
        <p:nvPicPr>
          <p:cNvPr id="5" name="Picture 3" descr="Fénykép01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16" y="1556792"/>
            <a:ext cx="169545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55" y="1603473"/>
            <a:ext cx="1682750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19397"/>
            <a:ext cx="1694835" cy="225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67501"/>
            <a:ext cx="1682750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09120"/>
            <a:ext cx="2371725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27" y="4104289"/>
            <a:ext cx="2395537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96420"/>
            <a:ext cx="239553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58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100" dirty="0">
                <a:latin typeface="Century Gothic" panose="020B0502020202020204" pitchFamily="34" charset="0"/>
              </a:rPr>
              <a:t>Több száz méternyi járdát újítottunk fel</a:t>
            </a:r>
            <a:br>
              <a:rPr lang="hu-HU" sz="3100" dirty="0">
                <a:latin typeface="Century Gothic" panose="020B0502020202020204" pitchFamily="34" charset="0"/>
              </a:rPr>
            </a:br>
            <a:r>
              <a:rPr lang="hu-HU" altLang="hu-HU" sz="2000" dirty="0">
                <a:latin typeface="Century Gothic" panose="020B0502020202020204" pitchFamily="34" charset="0"/>
              </a:rPr>
              <a:t>(Kossuth utca páros oldala, Sallai utca)</a:t>
            </a:r>
            <a:r>
              <a:rPr lang="hu-HU" altLang="hu-HU" dirty="0"/>
              <a:t/>
            </a:r>
            <a:br>
              <a:rPr lang="hu-HU" altLang="hu-HU" dirty="0"/>
            </a:br>
            <a:endParaRPr lang="hu-H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6992"/>
            <a:ext cx="2365453" cy="177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07" y="1700808"/>
            <a:ext cx="1731963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70646"/>
            <a:ext cx="1755775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00808"/>
            <a:ext cx="2268537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83122"/>
            <a:ext cx="2262187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62114"/>
            <a:ext cx="3195932" cy="239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50" y="4283122"/>
            <a:ext cx="2268537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895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79512" y="359464"/>
            <a:ext cx="8712968" cy="134134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100" dirty="0" smtClean="0">
                <a:latin typeface="Century Gothic" panose="020B0502020202020204" pitchFamily="34" charset="0"/>
              </a:rPr>
              <a:t/>
            </a:r>
            <a:br>
              <a:rPr lang="hu-HU" sz="3100" dirty="0" smtClean="0">
                <a:latin typeface="Century Gothic" panose="020B0502020202020204" pitchFamily="34" charset="0"/>
              </a:rPr>
            </a:br>
            <a:r>
              <a:rPr lang="hu-HU" sz="3100" dirty="0">
                <a:latin typeface="Century Gothic" panose="020B0502020202020204" pitchFamily="34" charset="0"/>
              </a:rPr>
              <a:t/>
            </a:r>
            <a:br>
              <a:rPr lang="hu-HU" sz="3100" dirty="0">
                <a:latin typeface="Century Gothic" panose="020B0502020202020204" pitchFamily="34" charset="0"/>
              </a:rPr>
            </a:br>
            <a:r>
              <a:rPr lang="hu-HU" sz="3100" dirty="0" err="1" smtClean="0">
                <a:latin typeface="Century Gothic" panose="020B0502020202020204" pitchFamily="34" charset="0"/>
              </a:rPr>
              <a:t>Grédereztünk</a:t>
            </a:r>
            <a:r>
              <a:rPr lang="hu-HU" sz="3100" dirty="0">
                <a:latin typeface="Century Gothic" panose="020B0502020202020204" pitchFamily="34" charset="0"/>
              </a:rPr>
              <a:t>, </a:t>
            </a:r>
            <a:r>
              <a:rPr lang="hu-HU" sz="3100" dirty="0" smtClean="0">
                <a:latin typeface="Century Gothic" panose="020B0502020202020204" pitchFamily="34" charset="0"/>
              </a:rPr>
              <a:t>murváztunk</a:t>
            </a:r>
            <a:r>
              <a:rPr lang="hu-HU" sz="3100" dirty="0">
                <a:latin typeface="Century Gothic" panose="020B0502020202020204" pitchFamily="34" charset="0"/>
              </a:rPr>
              <a:t>, aszfaltoztunk</a:t>
            </a:r>
            <a:r>
              <a:rPr lang="hu-HU" dirty="0"/>
              <a:t/>
            </a:r>
            <a:br>
              <a:rPr lang="hu-HU" dirty="0"/>
            </a:br>
            <a:r>
              <a:rPr lang="hu-HU" altLang="hu-HU" sz="2000" dirty="0">
                <a:latin typeface="Century Gothic" panose="020B0502020202020204" pitchFamily="34" charset="0"/>
              </a:rPr>
              <a:t>Árpád </a:t>
            </a:r>
            <a:r>
              <a:rPr lang="hu-HU" altLang="hu-HU" sz="2000" dirty="0" smtClean="0">
                <a:latin typeface="Century Gothic" panose="020B0502020202020204" pitchFamily="34" charset="0"/>
              </a:rPr>
              <a:t>u. </a:t>
            </a:r>
            <a:r>
              <a:rPr lang="hu-HU" altLang="hu-HU" sz="2000" dirty="0" err="1">
                <a:latin typeface="Century Gothic" panose="020B0502020202020204" pitchFamily="34" charset="0"/>
              </a:rPr>
              <a:t>gréderezése</a:t>
            </a:r>
            <a:r>
              <a:rPr lang="hu-HU" altLang="hu-HU" sz="2000" dirty="0">
                <a:latin typeface="Century Gothic" panose="020B0502020202020204" pitchFamily="34" charset="0"/>
              </a:rPr>
              <a:t>, Sziget </a:t>
            </a:r>
            <a:r>
              <a:rPr lang="hu-HU" altLang="hu-HU" sz="2000" dirty="0" smtClean="0">
                <a:latin typeface="Century Gothic" panose="020B0502020202020204" pitchFamily="34" charset="0"/>
              </a:rPr>
              <a:t>u. </a:t>
            </a:r>
            <a:r>
              <a:rPr lang="hu-HU" altLang="hu-HU" sz="2000" dirty="0" err="1" smtClean="0">
                <a:latin typeface="Century Gothic" panose="020B0502020202020204" pitchFamily="34" charset="0"/>
              </a:rPr>
              <a:t>összekötö</a:t>
            </a:r>
            <a:r>
              <a:rPr lang="hu-HU" altLang="hu-HU" sz="2000" dirty="0" smtClean="0">
                <a:latin typeface="Century Gothic" panose="020B0502020202020204" pitchFamily="34" charset="0"/>
              </a:rPr>
              <a:t>,murvázása</a:t>
            </a:r>
            <a:r>
              <a:rPr lang="hu-HU" altLang="hu-HU" sz="2000" dirty="0">
                <a:latin typeface="Century Gothic" panose="020B0502020202020204" pitchFamily="34" charset="0"/>
              </a:rPr>
              <a:t>, vadászházhoz vezető út </a:t>
            </a:r>
            <a:r>
              <a:rPr lang="hu-HU" altLang="hu-HU" sz="2000" dirty="0" smtClean="0">
                <a:latin typeface="Century Gothic" panose="020B0502020202020204" pitchFamily="34" charset="0"/>
              </a:rPr>
              <a:t>aszfaltozása</a:t>
            </a:r>
            <a:r>
              <a:rPr lang="hu-HU" altLang="hu-HU" sz="2000" dirty="0">
                <a:latin typeface="Century Gothic" panose="020B0502020202020204" pitchFamily="34" charset="0"/>
              </a:rPr>
              <a:t>, megsüllyedt Ladányi </a:t>
            </a:r>
            <a:r>
              <a:rPr lang="hu-HU" altLang="hu-HU" sz="2000" dirty="0" smtClean="0">
                <a:latin typeface="Century Gothic" panose="020B0502020202020204" pitchFamily="34" charset="0"/>
              </a:rPr>
              <a:t>u. csatornafedelek </a:t>
            </a:r>
            <a:r>
              <a:rPr lang="hu-HU" altLang="hu-HU" sz="2000" dirty="0">
                <a:latin typeface="Century Gothic" panose="020B0502020202020204" pitchFamily="34" charset="0"/>
              </a:rPr>
              <a:t>kiemelése) </a:t>
            </a:r>
            <a:r>
              <a:rPr lang="hu-HU" altLang="hu-HU" dirty="0"/>
              <a:t/>
            </a:r>
            <a:br>
              <a:rPr lang="hu-HU" altLang="hu-HU" dirty="0"/>
            </a:br>
            <a:endParaRPr lang="hu-H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5493"/>
            <a:ext cx="2408129" cy="181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968" y="1844824"/>
            <a:ext cx="1944687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44824"/>
            <a:ext cx="2425700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53136"/>
            <a:ext cx="2414587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83" y="4712524"/>
            <a:ext cx="2414587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12524"/>
            <a:ext cx="2401887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371067"/>
      </p:ext>
    </p:extLst>
  </p:cSld>
  <p:clrMapOvr>
    <a:masterClrMapping/>
  </p:clrMapOvr>
</p:sld>
</file>

<file path=ppt/theme/theme1.xml><?xml version="1.0" encoding="utf-8"?>
<a:theme xmlns:a="http://schemas.openxmlformats.org/drawingml/2006/main" name="TS01007384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9442475-664E-4988-ADD4-3C09E5A2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TS010073846</Template>
  <TotalTime>0</TotalTime>
  <Words>1269</Words>
  <Application>Microsoft Office PowerPoint</Application>
  <PresentationFormat>Diavetítés a képernyőre (4:3 oldalarány)</PresentationFormat>
  <Paragraphs>376</Paragraphs>
  <Slides>34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5" baseType="lpstr">
      <vt:lpstr>TS010073846</vt:lpstr>
      <vt:lpstr>KÖZMEGHALLGATÁS  2014.</vt:lpstr>
      <vt:lpstr>PowerPoint bemutató</vt:lpstr>
      <vt:lpstr>A közmeghallgatás célja </vt:lpstr>
      <vt:lpstr>Honnan indultunk?</vt:lpstr>
      <vt:lpstr>Nehéz évek, kemény döntések</vt:lpstr>
      <vt:lpstr>Nem tétlenkedtünk az adósságrendezés éveiben sem</vt:lpstr>
      <vt:lpstr> Helyreállítottuk a falu árokrendszerét (Kossuth L., Ságvári E., Béke, Ipar utcák, Kert-köz, Kiridó-árok, öv-árok) </vt:lpstr>
      <vt:lpstr>Több száz méternyi járdát újítottunk fel (Kossuth utca páros oldala, Sallai utca) </vt:lpstr>
      <vt:lpstr>  Grédereztünk, murváztunk, aszfaltoztunk Árpád u. gréderezése, Sziget u. összekötö,murvázása, vadászházhoz vezető út aszfaltozása, megsüllyedt Ladányi u. csatornafedelek kiemelése)  </vt:lpstr>
      <vt:lpstr>     Szépítettük a környezetünket (Civil park, Sissi park, temető, II. Világháborús emlékmű, zöld területek)  </vt:lpstr>
      <vt:lpstr>Kiharcoltuk a Malom-csatorna mederrendezését </vt:lpstr>
      <vt:lpstr>Jelentős földmunkát végeztettünk  a templomkertben és a temetőben </vt:lpstr>
      <vt:lpstr>…és sok minden más (Sportcsarnok kinyitása, hirdetőtáblák, játszóvár, színvonalas rendezvények, településünk elismerése) </vt:lpstr>
      <vt:lpstr>2013 volt az első önálló év</vt:lpstr>
      <vt:lpstr>2013. évi költségvetés teljesítési adatai</vt:lpstr>
      <vt:lpstr> Helyi adóbevételek  részletezése adónemenként </vt:lpstr>
      <vt:lpstr>Hogyan hasznosítottuk a megtakarításokat? (Több mint két év elmaradását kellett minden téren pótolni)</vt:lpstr>
      <vt:lpstr>Civil szervezetek támogatása</vt:lpstr>
      <vt:lpstr>Folytatódott a járdaépítés  (Kossuth L. u., Sallai I u., József A. u.)</vt:lpstr>
      <vt:lpstr>Önkormányzati utak karbantartása (Aszfaltjavítás , valamint a Sziget u., Árpád u. Petőfi u. murvázása)</vt:lpstr>
      <vt:lpstr>Árkok, hidak, átereszek  (Sallai I. u., Sziget u, Ladányi u., Szőlőhegyi bekötőutak)</vt:lpstr>
      <vt:lpstr>Parkok és zöldterületek (Csapadékos tavasz  fokozott gondozást igényelt) </vt:lpstr>
      <vt:lpstr>Megújult a sportöltöző (3 milliós pályázati önrésszel közel 10 milliós beruházás történt)</vt:lpstr>
      <vt:lpstr>Bővült az óvoda és gazdagodott a konyha (új csoportszoba, galéria,  lambéria, villanysütő, konyhai eszközök)</vt:lpstr>
      <vt:lpstr>Színvonalas műsorok, rendezvények (Falunap, könyvbemutató, fogathajtó, idősek napja)</vt:lpstr>
      <vt:lpstr>Természeti csapásból sem volt hiány (belvíz és hóvihar)  </vt:lpstr>
      <vt:lpstr>… és sok minden más amiről nem esett szó (szemétszedés, kerítés építés, szociális tűzifa)</vt:lpstr>
      <vt:lpstr>2014. évi költségvetés tervezete</vt:lpstr>
      <vt:lpstr>Mennyit és mire költhetünk 2014-ben?</vt:lpstr>
      <vt:lpstr>Milyen fejlesztéseket tervezünk  2014-ben ? I.</vt:lpstr>
      <vt:lpstr>Milyen fejlesztéseket tervezünk  2014-ben ? II.</vt:lpstr>
      <vt:lpstr>Milyen fejlesztéseket tervezünk  2014-ben ? III.</vt:lpstr>
      <vt:lpstr>Milyen fejlesztéseket tervezünk  2014-ben ? IV.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2014-02-13T21:21:31Z</dcterms:created>
  <dcterms:modified xsi:type="dcterms:W3CDTF">2014-02-27T20:26:05Z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